
<file path=[Content_Types].xml><?xml version="1.0" encoding="utf-8"?>
<Types xmlns="http://schemas.openxmlformats.org/package/2006/content-types">
  <Default ContentType="image/png" Extension="png"/>
  <Default ContentType="image/jpeg" Extension="jpeg"/>
  <Default ContentType="image/x-emf" Extension="emf"/>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drawingml.chart+xml" PartName="/ppt/charts/chart1.xml"/>
  <Override ContentType="application/vnd.openxmlformats-officedocument.themeOverride+xml" PartName="/ppt/theme/themeOverride1.xml"/>
  <Override ContentType="application/vnd.openxmlformats-officedocument.drawingml.chartshapes+xml" PartName="/ppt/drawings/drawing1.xml"/>
  <Override ContentType="application/vnd.openxmlformats-officedocument.presentationml.notesSlide+xml" PartName="/ppt/notesSlides/notesSlide4.xml"/>
  <Override ContentType="application/vnd.openxmlformats-officedocument.drawingml.chart+xml" PartName="/ppt/charts/chart2.xml"/>
  <Override ContentType="application/vnd.ms-office.chartstyle+xml" PartName="/ppt/charts/style1.xml"/>
  <Override ContentType="application/vnd.ms-office.chartcolorstyle+xml" PartName="/ppt/charts/colors1.xml"/>
  <Override ContentType="application/vnd.openxmlformats-officedocument.drawingml.chart+xml" PartName="/ppt/charts/chart3.xml"/>
  <Override ContentType="application/vnd.ms-office.chartstyle+xml" PartName="/ppt/charts/style2.xml"/>
  <Override ContentType="application/vnd.ms-office.chartcolorstyle+xml" PartName="/ppt/charts/colors2.xml"/>
  <Override ContentType="application/vnd.openxmlformats-officedocument.drawingml.chart+xml" PartName="/ppt/charts/chart4.xml"/>
  <Override ContentType="application/vnd.ms-office.chartstyle+xml" PartName="/ppt/charts/style3.xml"/>
  <Override ContentType="application/vnd.ms-office.chartcolorstyle+xml" PartName="/ppt/charts/colors3.xml"/>
  <Override ContentType="application/vnd.openxmlformats-officedocument.drawingml.chart+xml" PartName="/ppt/charts/chart5.xml"/>
  <Override ContentType="application/vnd.ms-office.chartstyle+xml" PartName="/ppt/charts/style4.xml"/>
  <Override ContentType="application/vnd.ms-office.chartcolorstyle+xml" PartName="/ppt/charts/colors4.xml"/>
  <Override ContentType="application/vnd.openxmlformats-officedocument.drawingml.chart+xml" PartName="/ppt/charts/chart6.xml"/>
  <Override ContentType="application/vnd.ms-office.chartstyle+xml" PartName="/ppt/charts/style5.xml"/>
  <Override ContentType="application/vnd.ms-office.chartcolorstyle+xml" PartName="/ppt/charts/colors5.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80" r:id="rId3"/>
    <p:sldId id="379" r:id="rId4"/>
    <p:sldId id="262" r:id="rId5"/>
    <p:sldId id="285" r:id="rId6"/>
    <p:sldId id="286" r:id="rId7"/>
    <p:sldId id="295" r:id="rId8"/>
    <p:sldId id="377" r:id="rId9"/>
    <p:sldId id="259" r:id="rId10"/>
    <p:sldId id="257" r:id="rId11"/>
    <p:sldId id="265" r:id="rId12"/>
    <p:sldId id="376" r:id="rId13"/>
    <p:sldId id="278" r:id="rId14"/>
    <p:sldId id="297" r:id="rId15"/>
    <p:sldId id="366" r:id="rId16"/>
    <p:sldId id="301" r:id="rId17"/>
    <p:sldId id="266" r:id="rId18"/>
    <p:sldId id="273" r:id="rId19"/>
    <p:sldId id="284" r:id="rId20"/>
    <p:sldId id="287" r:id="rId21"/>
    <p:sldId id="264" r:id="rId22"/>
  </p:sldIdLst>
  <p:sldSz cx="12192000" cy="6858000"/>
  <p:notesSz cx="6858000" cy="9144000"/>
  <p:defaultTextStyle>
    <a:defPPr>
      <a:defRPr lang="en-M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789"/>
  </p:normalViewPr>
  <p:slideViewPr>
    <p:cSldViewPr snapToGrid="0">
      <p:cViewPr varScale="1">
        <p:scale>
          <a:sx n="82" d="100"/>
          <a:sy n="82" d="100"/>
        </p:scale>
        <p:origin x="610" y="67"/>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User\Dropbox\My%20Documents\FUNAB\Estrat&#233;gia%20REDD\Referencias%20REDD+\Workshop2\C&#225;lculo%20de%20emiss&#245;es%20evitadas_2015_A.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ropbox\My%20Documents\Processo%20candidatura%20Catedratico\Graficos%20aula.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ropbox\My%20Documents\Processo%20candidatura%20Catedratico\Graficos%20aula.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ropbox\My%20Documents\Processo%20candidatura%20Catedratico\Graficos%20aula.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ropbox\My%20Documents\Processo%20candidatura%20Catedratico\Graficos%20aula.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ropbox\My%20Documents\Processo%20candidatura%20Catedratico\Graficos%20aula.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1"/>
              <c:layout>
                <c:manualLayout>
                  <c:x val="-4.0776816832322198E-2"/>
                  <c:y val="-9.5602299274746404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0-D8E5-824F-B557-2D995FD0C256}"/>
                </c:ext>
              </c:extLst>
            </c:dLbl>
            <c:dLbl>
              <c:idx val="3"/>
              <c:layout>
                <c:manualLayout>
                  <c:x val="2.39628243190912E-3"/>
                  <c:y val="-9.5224195420204501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8E5-824F-B557-2D995FD0C256}"/>
                </c:ext>
              </c:extLst>
            </c:dLbl>
            <c:dLbl>
              <c:idx val="4"/>
              <c:layout>
                <c:manualLayout>
                  <c:x val="5.3821436254894398E-2"/>
                  <c:y val="-1.8287623098011602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2-D8E5-824F-B557-2D995FD0C256}"/>
                </c:ext>
              </c:extLst>
            </c:dLbl>
            <c:dLbl>
              <c:idx val="5"/>
              <c:layout>
                <c:manualLayout>
                  <c:x val="0.16098050858396801"/>
                  <c:y val="-2.2691272657243298E-3"/>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8E5-824F-B557-2D995FD0C256}"/>
                </c:ext>
              </c:extLst>
            </c:dLbl>
            <c:spPr>
              <a:noFill/>
              <a:ln>
                <a:noFill/>
              </a:ln>
              <a:effectLst/>
            </c:spPr>
            <c:txPr>
              <a:bodyPr/>
              <a:lstStyle/>
              <a:p>
                <a:pPr>
                  <a:defRPr sz="1400"/>
                </a:pPr>
                <a:endParaRPr lang="en-US"/>
              </a:p>
            </c:txPr>
            <c:showLegendKey val="0"/>
            <c:showVal val="0"/>
            <c:showCatName val="0"/>
            <c:showSerName val="0"/>
            <c:showPercent val="1"/>
            <c:showBubbleSize val="0"/>
            <c:showLeaderLines val="1"/>
            <c:extLst>
              <c:ext xmlns:c15="http://schemas.microsoft.com/office/drawing/2012/chart" uri="{CE6537A1-D6FC-4f65-9D91-7224C49458BB}"/>
            </c:extLst>
          </c:dLbls>
          <c:cat>
            <c:strRef>
              <c:f>'All Sectors'!$B$33:$B$38</c:f>
              <c:strCache>
                <c:ptCount val="6"/>
                <c:pt idx="0">
                  <c:v>Agriculture and forests</c:v>
                </c:pt>
                <c:pt idx="1">
                  <c:v>Energy generation</c:v>
                </c:pt>
                <c:pt idx="2">
                  <c:v>Renewable energy</c:v>
                </c:pt>
                <c:pt idx="3">
                  <c:v>Energy consumption</c:v>
                </c:pt>
                <c:pt idx="4">
                  <c:v>Industrial Processes</c:v>
                </c:pt>
                <c:pt idx="5">
                  <c:v>Transport</c:v>
                </c:pt>
              </c:strCache>
            </c:strRef>
          </c:cat>
          <c:val>
            <c:numRef>
              <c:f>'All Sectors'!$C$33:$C$38</c:f>
              <c:numCache>
                <c:formatCode>_(* #,##0.00_);_(* \(#,##0.00\);_(* "-"??_);_(@_)</c:formatCode>
                <c:ptCount val="6"/>
                <c:pt idx="0">
                  <c:v>42894096.899999999</c:v>
                </c:pt>
                <c:pt idx="1">
                  <c:v>1631998</c:v>
                </c:pt>
                <c:pt idx="2">
                  <c:v>18836522</c:v>
                </c:pt>
                <c:pt idx="3">
                  <c:v>8515000</c:v>
                </c:pt>
                <c:pt idx="4">
                  <c:v>950000</c:v>
                </c:pt>
                <c:pt idx="5">
                  <c:v>171500</c:v>
                </c:pt>
              </c:numCache>
            </c:numRef>
          </c:val>
          <c:extLst>
            <c:ext xmlns:c16="http://schemas.microsoft.com/office/drawing/2014/chart" uri="{C3380CC4-5D6E-409C-BE32-E72D297353CC}">
              <c16:uniqueId val="{00000004-D8E5-824F-B557-2D995FD0C256}"/>
            </c:ext>
          </c:extLst>
        </c:ser>
        <c:dLbls>
          <c:showLegendKey val="0"/>
          <c:showVal val="0"/>
          <c:showCatName val="0"/>
          <c:showSerName val="0"/>
          <c:showPercent val="1"/>
          <c:showBubbleSize val="0"/>
          <c:showLeaderLines val="1"/>
        </c:dLbls>
        <c:firstSliceAng val="0"/>
      </c:pieChart>
    </c:plotArea>
    <c:legend>
      <c:legendPos val="t"/>
      <c:layout>
        <c:manualLayout>
          <c:xMode val="edge"/>
          <c:yMode val="edge"/>
          <c:x val="0.16696537246356324"/>
          <c:y val="5.0089746846160361E-2"/>
          <c:w val="0.66606925507287351"/>
          <c:h val="0.20210397087460841"/>
        </c:manualLayout>
      </c:layout>
      <c:overlay val="0"/>
      <c:txPr>
        <a:bodyPr/>
        <a:lstStyle/>
        <a:p>
          <a:pPr>
            <a:defRPr sz="1100"/>
          </a:pPr>
          <a:endParaRPr lang="en-US"/>
        </a:p>
      </c:txPr>
    </c:legend>
    <c:plotVisOnly val="1"/>
    <c:dispBlanksAs val="zero"/>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Sheet2!$C$4</c:f>
              <c:strCache>
                <c:ptCount val="1"/>
                <c:pt idx="0">
                  <c:v>Soil carbon</c:v>
                </c:pt>
              </c:strCache>
            </c:strRef>
          </c:tx>
          <c:spPr>
            <a:solidFill>
              <a:schemeClr val="accent1"/>
            </a:solidFill>
            <a:ln>
              <a:noFill/>
            </a:ln>
            <a:effectLst/>
          </c:spPr>
          <c:invertIfNegative val="0"/>
          <c:cat>
            <c:strRef>
              <c:f>Sheet2!$B$5:$B$8</c:f>
              <c:strCache>
                <c:ptCount val="4"/>
                <c:pt idx="0">
                  <c:v>Dense forest</c:v>
                </c:pt>
                <c:pt idx="1">
                  <c:v>Open forest</c:v>
                </c:pt>
                <c:pt idx="2">
                  <c:v>Other Wooded Vegetation</c:v>
                </c:pt>
                <c:pt idx="3">
                  <c:v>Agriculture </c:v>
                </c:pt>
              </c:strCache>
            </c:strRef>
          </c:cat>
          <c:val>
            <c:numRef>
              <c:f>Sheet2!$C$5:$C$8</c:f>
              <c:numCache>
                <c:formatCode>General</c:formatCode>
                <c:ptCount val="4"/>
                <c:pt idx="0">
                  <c:v>88.92</c:v>
                </c:pt>
                <c:pt idx="1">
                  <c:v>82.87</c:v>
                </c:pt>
                <c:pt idx="2">
                  <c:v>76.290000000000006</c:v>
                </c:pt>
                <c:pt idx="3">
                  <c:v>60.95</c:v>
                </c:pt>
              </c:numCache>
            </c:numRef>
          </c:val>
          <c:extLst>
            <c:ext xmlns:c16="http://schemas.microsoft.com/office/drawing/2014/chart" uri="{C3380CC4-5D6E-409C-BE32-E72D297353CC}">
              <c16:uniqueId val="{00000000-19CE-4CFF-893F-296A5752C8C1}"/>
            </c:ext>
          </c:extLst>
        </c:ser>
        <c:ser>
          <c:idx val="1"/>
          <c:order val="1"/>
          <c:tx>
            <c:strRef>
              <c:f>Sheet2!$D$4</c:f>
              <c:strCache>
                <c:ptCount val="1"/>
                <c:pt idx="0">
                  <c:v>Below ground tree Carbon</c:v>
                </c:pt>
              </c:strCache>
            </c:strRef>
          </c:tx>
          <c:spPr>
            <a:solidFill>
              <a:schemeClr val="accent2"/>
            </a:solidFill>
            <a:ln>
              <a:noFill/>
            </a:ln>
            <a:effectLst/>
          </c:spPr>
          <c:invertIfNegative val="0"/>
          <c:cat>
            <c:strRef>
              <c:f>Sheet2!$B$5:$B$8</c:f>
              <c:strCache>
                <c:ptCount val="4"/>
                <c:pt idx="0">
                  <c:v>Dense forest</c:v>
                </c:pt>
                <c:pt idx="1">
                  <c:v>Open forest</c:v>
                </c:pt>
                <c:pt idx="2">
                  <c:v>Other Wooded Vegetation</c:v>
                </c:pt>
                <c:pt idx="3">
                  <c:v>Agriculture </c:v>
                </c:pt>
              </c:strCache>
            </c:strRef>
          </c:cat>
          <c:val>
            <c:numRef>
              <c:f>Sheet2!$D$5:$D$8</c:f>
              <c:numCache>
                <c:formatCode>0.00</c:formatCode>
                <c:ptCount val="4"/>
                <c:pt idx="0">
                  <c:v>13.405948048065779</c:v>
                </c:pt>
                <c:pt idx="1">
                  <c:v>7.7975315340183853</c:v>
                </c:pt>
                <c:pt idx="2">
                  <c:v>2.6581479564548052</c:v>
                </c:pt>
                <c:pt idx="3">
                  <c:v>3.7026152045122722</c:v>
                </c:pt>
              </c:numCache>
            </c:numRef>
          </c:val>
          <c:extLst>
            <c:ext xmlns:c16="http://schemas.microsoft.com/office/drawing/2014/chart" uri="{C3380CC4-5D6E-409C-BE32-E72D297353CC}">
              <c16:uniqueId val="{00000001-19CE-4CFF-893F-296A5752C8C1}"/>
            </c:ext>
          </c:extLst>
        </c:ser>
        <c:ser>
          <c:idx val="2"/>
          <c:order val="2"/>
          <c:tx>
            <c:strRef>
              <c:f>Sheet2!$E$4</c:f>
              <c:strCache>
                <c:ptCount val="1"/>
                <c:pt idx="0">
                  <c:v>Aboveground Tree Carbon</c:v>
                </c:pt>
              </c:strCache>
            </c:strRef>
          </c:tx>
          <c:spPr>
            <a:solidFill>
              <a:schemeClr val="accent3"/>
            </a:solidFill>
            <a:ln>
              <a:noFill/>
            </a:ln>
            <a:effectLst/>
          </c:spPr>
          <c:invertIfNegative val="0"/>
          <c:cat>
            <c:strRef>
              <c:f>Sheet2!$B$5:$B$8</c:f>
              <c:strCache>
                <c:ptCount val="4"/>
                <c:pt idx="0">
                  <c:v>Dense forest</c:v>
                </c:pt>
                <c:pt idx="1">
                  <c:v>Open forest</c:v>
                </c:pt>
                <c:pt idx="2">
                  <c:v>Other Wooded Vegetation</c:v>
                </c:pt>
                <c:pt idx="3">
                  <c:v>Agriculture </c:v>
                </c:pt>
              </c:strCache>
            </c:strRef>
          </c:cat>
          <c:val>
            <c:numRef>
              <c:f>Sheet2!$E$5:$E$8</c:f>
              <c:numCache>
                <c:formatCode>General</c:formatCode>
                <c:ptCount val="4"/>
                <c:pt idx="0">
                  <c:v>62.54</c:v>
                </c:pt>
                <c:pt idx="1">
                  <c:v>33.869999999999997</c:v>
                </c:pt>
                <c:pt idx="2">
                  <c:v>10.02</c:v>
                </c:pt>
                <c:pt idx="3">
                  <c:v>14.58</c:v>
                </c:pt>
              </c:numCache>
            </c:numRef>
          </c:val>
          <c:extLst>
            <c:ext xmlns:c16="http://schemas.microsoft.com/office/drawing/2014/chart" uri="{C3380CC4-5D6E-409C-BE32-E72D297353CC}">
              <c16:uniqueId val="{00000002-19CE-4CFF-893F-296A5752C8C1}"/>
            </c:ext>
          </c:extLst>
        </c:ser>
        <c:dLbls>
          <c:showLegendKey val="0"/>
          <c:showVal val="0"/>
          <c:showCatName val="0"/>
          <c:showSerName val="0"/>
          <c:showPercent val="0"/>
          <c:showBubbleSize val="0"/>
        </c:dLbls>
        <c:gapWidth val="219"/>
        <c:overlap val="100"/>
        <c:axId val="2128065152"/>
        <c:axId val="2128068480"/>
      </c:barChart>
      <c:catAx>
        <c:axId val="212806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28068480"/>
        <c:crosses val="autoZero"/>
        <c:auto val="1"/>
        <c:lblAlgn val="ctr"/>
        <c:lblOffset val="100"/>
        <c:noMultiLvlLbl val="0"/>
      </c:catAx>
      <c:valAx>
        <c:axId val="2128068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Stock de Carbono tC/ha</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28065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Floresta</a:t>
            </a:r>
            <a:r>
              <a:rPr lang="en-US" baseline="0" dirty="0"/>
              <a:t> </a:t>
            </a:r>
            <a:r>
              <a:rPr lang="en-US" baseline="0" dirty="0" err="1"/>
              <a:t>Densa</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Sheet2!$B$5</c:f>
              <c:strCache>
                <c:ptCount val="1"/>
                <c:pt idx="0">
                  <c:v>Dense forest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4D7-4E0A-A0B4-D052FC7EE58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4D7-4E0A-A0B4-D052FC7EE58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4D7-4E0A-A0B4-D052FC7EE58A}"/>
              </c:ext>
            </c:extLst>
          </c:dPt>
          <c:cat>
            <c:strRef>
              <c:f>Sheet2!$C$4:$E$4</c:f>
              <c:strCache>
                <c:ptCount val="3"/>
                <c:pt idx="0">
                  <c:v>Soil carbon</c:v>
                </c:pt>
                <c:pt idx="1">
                  <c:v>Below ground tree Carbon</c:v>
                </c:pt>
                <c:pt idx="2">
                  <c:v>Aboveground Tree Carbon</c:v>
                </c:pt>
              </c:strCache>
            </c:strRef>
          </c:cat>
          <c:val>
            <c:numRef>
              <c:f>Sheet2!$C$5:$E$5</c:f>
              <c:numCache>
                <c:formatCode>0.00</c:formatCode>
                <c:ptCount val="3"/>
                <c:pt idx="0" formatCode="General">
                  <c:v>88.92</c:v>
                </c:pt>
                <c:pt idx="1">
                  <c:v>13.405948048065779</c:v>
                </c:pt>
                <c:pt idx="2" formatCode="General">
                  <c:v>62.54</c:v>
                </c:pt>
              </c:numCache>
            </c:numRef>
          </c:val>
          <c:extLst>
            <c:ext xmlns:c16="http://schemas.microsoft.com/office/drawing/2014/chart" uri="{C3380CC4-5D6E-409C-BE32-E72D297353CC}">
              <c16:uniqueId val="{00000006-44D7-4E0A-A0B4-D052FC7EE58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Floresta</a:t>
            </a:r>
            <a:r>
              <a:rPr lang="en-US" baseline="0" dirty="0"/>
              <a:t> Aberta</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Sheet2!$B$6</c:f>
              <c:strCache>
                <c:ptCount val="1"/>
                <c:pt idx="0">
                  <c:v>Open forest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9A-439A-903E-45B40F018BF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9A-439A-903E-45B40F018BF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9A-439A-903E-45B40F018BFB}"/>
              </c:ext>
            </c:extLst>
          </c:dPt>
          <c:cat>
            <c:strRef>
              <c:f>Sheet2!$C$4:$E$4</c:f>
              <c:strCache>
                <c:ptCount val="3"/>
                <c:pt idx="0">
                  <c:v>Soil carbon</c:v>
                </c:pt>
                <c:pt idx="1">
                  <c:v>Below ground tree Carbon</c:v>
                </c:pt>
                <c:pt idx="2">
                  <c:v>Aboveground Tree Carbon</c:v>
                </c:pt>
              </c:strCache>
            </c:strRef>
          </c:cat>
          <c:val>
            <c:numRef>
              <c:f>Sheet2!$C$6:$E$6</c:f>
              <c:numCache>
                <c:formatCode>0.00</c:formatCode>
                <c:ptCount val="3"/>
                <c:pt idx="0" formatCode="General">
                  <c:v>82.87</c:v>
                </c:pt>
                <c:pt idx="1">
                  <c:v>7.7975315340183853</c:v>
                </c:pt>
                <c:pt idx="2" formatCode="General">
                  <c:v>33.869999999999997</c:v>
                </c:pt>
              </c:numCache>
            </c:numRef>
          </c:val>
          <c:extLst>
            <c:ext xmlns:c16="http://schemas.microsoft.com/office/drawing/2014/chart" uri="{C3380CC4-5D6E-409C-BE32-E72D297353CC}">
              <c16:uniqueId val="{00000006-279A-439A-903E-45B40F018BF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err="1"/>
              <a:t>Outras</a:t>
            </a:r>
            <a:r>
              <a:rPr lang="en-US" dirty="0"/>
              <a:t> </a:t>
            </a:r>
            <a:r>
              <a:rPr lang="en-US" dirty="0" err="1"/>
              <a:t>Formações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Sheet2!$B$7</c:f>
              <c:strCache>
                <c:ptCount val="1"/>
                <c:pt idx="0">
                  <c:v>Other Wooded Vegetation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EA4-4A04-82E8-BB1F3A21D17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EA4-4A04-82E8-BB1F3A21D17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EA4-4A04-82E8-BB1F3A21D17D}"/>
              </c:ext>
            </c:extLst>
          </c:dPt>
          <c:cat>
            <c:strRef>
              <c:f>Sheet2!$C$4:$E$4</c:f>
              <c:strCache>
                <c:ptCount val="3"/>
                <c:pt idx="0">
                  <c:v>Soil carbon</c:v>
                </c:pt>
                <c:pt idx="1">
                  <c:v>Below ground tree Carbon</c:v>
                </c:pt>
                <c:pt idx="2">
                  <c:v>Aboveground Tree Carbon</c:v>
                </c:pt>
              </c:strCache>
            </c:strRef>
          </c:cat>
          <c:val>
            <c:numRef>
              <c:f>Sheet2!$C$7:$E$7</c:f>
              <c:numCache>
                <c:formatCode>0.00</c:formatCode>
                <c:ptCount val="3"/>
                <c:pt idx="0" formatCode="General">
                  <c:v>76.290000000000006</c:v>
                </c:pt>
                <c:pt idx="1">
                  <c:v>2.6581479564548052</c:v>
                </c:pt>
                <c:pt idx="2" formatCode="General">
                  <c:v>10.02</c:v>
                </c:pt>
              </c:numCache>
            </c:numRef>
          </c:val>
          <c:extLst>
            <c:ext xmlns:c16="http://schemas.microsoft.com/office/drawing/2014/chart" uri="{C3380CC4-5D6E-409C-BE32-E72D297353CC}">
              <c16:uniqueId val="{00000006-9EA4-4A04-82E8-BB1F3A21D17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Agricultura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Sheet2!$B$8</c:f>
              <c:strCache>
                <c:ptCount val="1"/>
                <c:pt idx="0">
                  <c:v>Agriculture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9ED-47C1-AB40-26C9DDFEEFC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9ED-47C1-AB40-26C9DDFEEFC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9ED-47C1-AB40-26C9DDFEEFCB}"/>
              </c:ext>
            </c:extLst>
          </c:dPt>
          <c:cat>
            <c:strRef>
              <c:f>Sheet2!$C$4:$E$4</c:f>
              <c:strCache>
                <c:ptCount val="3"/>
                <c:pt idx="0">
                  <c:v>Soil carbon</c:v>
                </c:pt>
                <c:pt idx="1">
                  <c:v>Below ground tree Carbon</c:v>
                </c:pt>
                <c:pt idx="2">
                  <c:v>Aboveground Tree Carbon</c:v>
                </c:pt>
              </c:strCache>
            </c:strRef>
          </c:cat>
          <c:val>
            <c:numRef>
              <c:f>Sheet2!$C$8:$E$8</c:f>
              <c:numCache>
                <c:formatCode>0.00</c:formatCode>
                <c:ptCount val="3"/>
                <c:pt idx="0" formatCode="General">
                  <c:v>60.95</c:v>
                </c:pt>
                <c:pt idx="1">
                  <c:v>3.7026152045122722</c:v>
                </c:pt>
                <c:pt idx="2" formatCode="General">
                  <c:v>14.58</c:v>
                </c:pt>
              </c:numCache>
            </c:numRef>
          </c:val>
          <c:extLst>
            <c:ext xmlns:c16="http://schemas.microsoft.com/office/drawing/2014/chart" uri="{C3380CC4-5D6E-409C-BE32-E72D297353CC}">
              <c16:uniqueId val="{00000006-79ED-47C1-AB40-26C9DDFEEFCB}"/>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0.51148</cdr:x>
      <cdr:y>0.43548</cdr:y>
    </cdr:from>
    <cdr:to>
      <cdr:x>0.8918</cdr:x>
      <cdr:y>0.66387</cdr:y>
    </cdr:to>
    <cdr:sp macro="" textlink="">
      <cdr:nvSpPr>
        <cdr:cNvPr id="2" name="TextBox 1"/>
        <cdr:cNvSpPr txBox="1"/>
      </cdr:nvSpPr>
      <cdr:spPr>
        <a:xfrm xmlns:a="http://schemas.openxmlformats.org/drawingml/2006/main">
          <a:off x="2971800" y="2057400"/>
          <a:ext cx="2209800" cy="10789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t>Agriculture and forests</a:t>
          </a:r>
        </a:p>
        <a:p xmlns:a="http://schemas.openxmlformats.org/drawingml/2006/main">
          <a:r>
            <a:rPr lang="en-US" sz="1400" dirty="0"/>
            <a:t>(Avoided</a:t>
          </a:r>
          <a:r>
            <a:rPr lang="en-US" sz="1400" baseline="0" dirty="0"/>
            <a:t> deforestation, reforestation/</a:t>
          </a:r>
          <a:r>
            <a:rPr lang="en-US" sz="1400" baseline="0" dirty="0" err="1"/>
            <a:t>aforestation</a:t>
          </a:r>
          <a:r>
            <a:rPr lang="en-US" sz="1400" baseline="0" dirty="0"/>
            <a:t>, restoration)</a:t>
          </a:r>
        </a:p>
      </cdr:txBody>
    </cdr:sp>
  </cdr:relSizeAnchor>
  <cdr:relSizeAnchor xmlns:cdr="http://schemas.openxmlformats.org/drawingml/2006/chartDrawing">
    <cdr:from>
      <cdr:x>0.0918</cdr:x>
      <cdr:y>0.26771</cdr:y>
    </cdr:from>
    <cdr:to>
      <cdr:x>0.42295</cdr:x>
      <cdr:y>0.47659</cdr:y>
    </cdr:to>
    <cdr:sp macro="" textlink="">
      <cdr:nvSpPr>
        <cdr:cNvPr id="3" name="TextBox 2"/>
        <cdr:cNvSpPr txBox="1"/>
      </cdr:nvSpPr>
      <cdr:spPr>
        <a:xfrm xmlns:a="http://schemas.openxmlformats.org/drawingml/2006/main">
          <a:off x="533400" y="1264769"/>
          <a:ext cx="1924045" cy="9868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a:t>Energy consumption</a:t>
          </a:r>
        </a:p>
        <a:p xmlns:a="http://schemas.openxmlformats.org/drawingml/2006/main">
          <a:r>
            <a:rPr lang="en-US" sz="1400" dirty="0"/>
            <a:t>(Improved stoves and biomass energy substitution)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BF70FF-A502-9249-9F81-E82595098AA7}" type="datetimeFigureOut">
              <a:rPr lang="en-MZ" smtClean="0"/>
              <a:t>07/29/2025</a:t>
            </a:fld>
            <a:endParaRPr lang="en-M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CCD692-B893-004A-817D-AE2DF47151DA}" type="slidenum">
              <a:rPr lang="en-MZ" smtClean="0"/>
              <a:t>‹#›</a:t>
            </a:fld>
            <a:endParaRPr lang="en-MZ"/>
          </a:p>
        </p:txBody>
      </p:sp>
    </p:spTree>
    <p:extLst>
      <p:ext uri="{BB962C8B-B14F-4D97-AF65-F5344CB8AC3E}">
        <p14:creationId xmlns:p14="http://schemas.microsoft.com/office/powerpoint/2010/main" val="2420031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Z" dirty="0"/>
          </a:p>
        </p:txBody>
      </p:sp>
      <p:sp>
        <p:nvSpPr>
          <p:cNvPr id="4" name="Slide Number Placeholder 3"/>
          <p:cNvSpPr>
            <a:spLocks noGrp="1"/>
          </p:cNvSpPr>
          <p:nvPr>
            <p:ph type="sldNum" sz="quarter" idx="5"/>
          </p:nvPr>
        </p:nvSpPr>
        <p:spPr/>
        <p:txBody>
          <a:bodyPr/>
          <a:lstStyle/>
          <a:p>
            <a:fld id="{82CCD692-B893-004A-817D-AE2DF47151DA}" type="slidenum">
              <a:rPr lang="en-MZ" smtClean="0"/>
              <a:t>7</a:t>
            </a:fld>
            <a:endParaRPr lang="en-MZ"/>
          </a:p>
        </p:txBody>
      </p:sp>
    </p:spTree>
    <p:extLst>
      <p:ext uri="{BB962C8B-B14F-4D97-AF65-F5344CB8AC3E}">
        <p14:creationId xmlns:p14="http://schemas.microsoft.com/office/powerpoint/2010/main" val="2429637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a:t>Demand</a:t>
            </a:r>
            <a:r>
              <a:rPr lang="pt-PT" baseline="0" dirty="0"/>
              <a:t> for food, energy and fiber for domestic consumption and international markets are the underslying causes of deforestation. While we can </a:t>
            </a:r>
            <a:r>
              <a:rPr lang="pt-PT" baseline="0" dirty="0" err="1"/>
              <a:t>not</a:t>
            </a:r>
            <a:r>
              <a:rPr lang="pt-PT" baseline="0" dirty="0"/>
              <a:t> deny people from these resources and opportunities for economic growth, we believe there are better ways these resources could be obtained without (or at least reduced) </a:t>
            </a:r>
            <a:r>
              <a:rPr lang="pt-PT" baseline="0" dirty="0" err="1"/>
              <a:t>deforestation</a:t>
            </a:r>
            <a:r>
              <a:rPr lang="pt-PT" baseline="0" dirty="0"/>
              <a:t>; </a:t>
            </a:r>
            <a:r>
              <a:rPr lang="pt-PT" baseline="0" dirty="0" err="1"/>
              <a:t>sustainable</a:t>
            </a:r>
            <a:r>
              <a:rPr lang="pt-PT" baseline="0" dirty="0"/>
              <a:t> </a:t>
            </a:r>
            <a:r>
              <a:rPr lang="pt-PT" baseline="0" dirty="0" err="1"/>
              <a:t>land</a:t>
            </a:r>
            <a:r>
              <a:rPr lang="pt-PT" baseline="0" dirty="0"/>
              <a:t> </a:t>
            </a:r>
            <a:r>
              <a:rPr lang="pt-PT" baseline="0" dirty="0" err="1"/>
              <a:t>and</a:t>
            </a:r>
            <a:r>
              <a:rPr lang="pt-PT" baseline="0" dirty="0"/>
              <a:t> </a:t>
            </a:r>
            <a:r>
              <a:rPr lang="pt-PT" baseline="0" dirty="0" err="1"/>
              <a:t>forest</a:t>
            </a:r>
            <a:r>
              <a:rPr lang="pt-PT" baseline="0" dirty="0"/>
              <a:t> management </a:t>
            </a:r>
            <a:r>
              <a:rPr lang="pt-PT" baseline="0" dirty="0" err="1"/>
              <a:t>interventions</a:t>
            </a:r>
            <a:r>
              <a:rPr lang="pt-PT" baseline="0" dirty="0"/>
              <a:t> can </a:t>
            </a:r>
            <a:r>
              <a:rPr lang="pt-PT" baseline="0" dirty="0" err="1"/>
              <a:t>address</a:t>
            </a:r>
            <a:r>
              <a:rPr lang="pt-PT" baseline="0" dirty="0"/>
              <a:t> </a:t>
            </a:r>
            <a:r>
              <a:rPr lang="pt-PT" baseline="0" dirty="0" err="1"/>
              <a:t>these</a:t>
            </a:r>
            <a:r>
              <a:rPr lang="pt-PT" baseline="0" dirty="0"/>
              <a:t> drivers </a:t>
            </a:r>
            <a:r>
              <a:rPr lang="pt-PT" baseline="0" dirty="0" err="1"/>
              <a:t>coupled</a:t>
            </a:r>
            <a:r>
              <a:rPr lang="pt-PT" baseline="0" dirty="0"/>
              <a:t> </a:t>
            </a:r>
            <a:r>
              <a:rPr lang="pt-PT" baseline="0" dirty="0" err="1"/>
              <a:t>by</a:t>
            </a:r>
            <a:r>
              <a:rPr lang="pt-PT" baseline="0" dirty="0"/>
              <a:t> incentives to </a:t>
            </a:r>
            <a:r>
              <a:rPr lang="pt-PT" baseline="0" dirty="0" err="1"/>
              <a:t>land</a:t>
            </a:r>
            <a:r>
              <a:rPr lang="pt-PT" baseline="0" dirty="0"/>
              <a:t> </a:t>
            </a:r>
            <a:r>
              <a:rPr lang="pt-PT" baseline="0" dirty="0" err="1"/>
              <a:t>users</a:t>
            </a:r>
            <a:endParaRPr lang="en-US" dirty="0"/>
          </a:p>
          <a:p>
            <a:endParaRPr lang="en-US" dirty="0"/>
          </a:p>
        </p:txBody>
      </p:sp>
      <p:sp>
        <p:nvSpPr>
          <p:cNvPr id="4" name="Slide Number Placeholder 3"/>
          <p:cNvSpPr>
            <a:spLocks noGrp="1"/>
          </p:cNvSpPr>
          <p:nvPr>
            <p:ph type="sldNum" sz="quarter" idx="10"/>
          </p:nvPr>
        </p:nvSpPr>
        <p:spPr/>
        <p:txBody>
          <a:bodyPr/>
          <a:lstStyle/>
          <a:p>
            <a:fld id="{B3E00FDB-B0CB-4893-BD28-174C87012887}" type="slidenum">
              <a:rPr lang="en-US" smtClean="0"/>
              <a:t>13</a:t>
            </a:fld>
            <a:endParaRPr lang="en-US"/>
          </a:p>
        </p:txBody>
      </p:sp>
    </p:spTree>
    <p:extLst>
      <p:ext uri="{BB962C8B-B14F-4D97-AF65-F5344CB8AC3E}">
        <p14:creationId xmlns:p14="http://schemas.microsoft.com/office/powerpoint/2010/main" val="1721725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In this context, Mozambique has expressed the interest to contribute to the global request to reduce deforestation, but also links these actions to local adaptation measures (Government of Mozambique, REDD Strategy). Estimations of the forest sector suggest a potential reduction of about 43 million tones carbon dioxide per year in the period 2020 to 2030, from avoided deforestation and tree planting and forest restoration. This value represents around 60% of the total emissions reduction potential in Mozambique.</a:t>
            </a:r>
          </a:p>
        </p:txBody>
      </p:sp>
      <p:sp>
        <p:nvSpPr>
          <p:cNvPr id="4" name="Slide Number Placeholder 3"/>
          <p:cNvSpPr>
            <a:spLocks noGrp="1"/>
          </p:cNvSpPr>
          <p:nvPr>
            <p:ph type="sldNum" sz="quarter" idx="10"/>
          </p:nvPr>
        </p:nvSpPr>
        <p:spPr/>
        <p:txBody>
          <a:bodyPr/>
          <a:lstStyle/>
          <a:p>
            <a:fld id="{B3E00FDB-B0CB-4893-BD28-174C87012887}" type="slidenum">
              <a:rPr lang="en-US" smtClean="0"/>
              <a:pPr/>
              <a:t>15</a:t>
            </a:fld>
            <a:endParaRPr lang="en-US"/>
          </a:p>
        </p:txBody>
      </p:sp>
    </p:spTree>
    <p:extLst>
      <p:ext uri="{BB962C8B-B14F-4D97-AF65-F5344CB8AC3E}">
        <p14:creationId xmlns:p14="http://schemas.microsoft.com/office/powerpoint/2010/main" val="613939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t-PT" dirty="0"/>
              <a:t>Carbono varia com a cobertura</a:t>
            </a:r>
          </a:p>
          <a:p>
            <a:r>
              <a:rPr lang="pt-PT" dirty="0"/>
              <a:t>Carbono das </a:t>
            </a:r>
            <a:r>
              <a:rPr lang="en-US" dirty="0" err="1"/>
              <a:t>árvores</a:t>
            </a:r>
            <a:r>
              <a:rPr lang="en-US" dirty="0"/>
              <a:t> </a:t>
            </a:r>
            <a:r>
              <a:rPr lang="en-US" dirty="0" err="1"/>
              <a:t>perde</a:t>
            </a:r>
            <a:r>
              <a:rPr lang="en-US" dirty="0"/>
              <a:t>-se logo</a:t>
            </a:r>
          </a:p>
          <a:p>
            <a:r>
              <a:rPr lang="pt-PT" dirty="0"/>
              <a:t>Cada uma das categorias de uso de terra tem um seu valor</a:t>
            </a:r>
          </a:p>
          <a:p>
            <a:r>
              <a:rPr lang="pt-PT" dirty="0"/>
              <a:t>N</a:t>
            </a:r>
            <a:r>
              <a:rPr lang="en-US" dirty="0" err="1"/>
              <a:t>ão</a:t>
            </a:r>
            <a:r>
              <a:rPr lang="en-US" dirty="0"/>
              <a:t> </a:t>
            </a:r>
            <a:r>
              <a:rPr lang="en-US" dirty="0" err="1"/>
              <a:t>foi</a:t>
            </a:r>
            <a:r>
              <a:rPr lang="en-US" dirty="0"/>
              <a:t> </a:t>
            </a:r>
            <a:r>
              <a:rPr lang="en-US" dirty="0" err="1"/>
              <a:t>feito</a:t>
            </a:r>
            <a:r>
              <a:rPr lang="en-US" dirty="0"/>
              <a:t> </a:t>
            </a:r>
            <a:r>
              <a:rPr lang="en-US" dirty="0" err="1"/>
              <a:t>estudo</a:t>
            </a:r>
            <a:r>
              <a:rPr lang="en-US" dirty="0"/>
              <a:t> </a:t>
            </a:r>
            <a:r>
              <a:rPr lang="en-US" dirty="0" err="1"/>
              <a:t>económico</a:t>
            </a:r>
            <a:r>
              <a:rPr lang="en-US" dirty="0"/>
              <a:t> </a:t>
            </a:r>
            <a:r>
              <a:rPr lang="en-US" dirty="0" err="1"/>
              <a:t>associado</a:t>
            </a:r>
            <a:endParaRPr lang="en-US" dirty="0"/>
          </a:p>
          <a:p>
            <a:endParaRPr lang="en-US" dirty="0"/>
          </a:p>
        </p:txBody>
      </p:sp>
      <p:sp>
        <p:nvSpPr>
          <p:cNvPr id="4" name="Slide Number Placeholder 3"/>
          <p:cNvSpPr>
            <a:spLocks noGrp="1"/>
          </p:cNvSpPr>
          <p:nvPr>
            <p:ph type="sldNum" sz="quarter" idx="10"/>
          </p:nvPr>
        </p:nvSpPr>
        <p:spPr/>
        <p:txBody>
          <a:bodyPr/>
          <a:lstStyle/>
          <a:p>
            <a:fld id="{0BD06D8B-D0F5-214F-B834-8ADD72BA3021}" type="slidenum">
              <a:rPr lang="en-US" smtClean="0"/>
              <a:t>16</a:t>
            </a:fld>
            <a:endParaRPr lang="en-US"/>
          </a:p>
        </p:txBody>
      </p:sp>
    </p:spTree>
    <p:extLst>
      <p:ext uri="{BB962C8B-B14F-4D97-AF65-F5344CB8AC3E}">
        <p14:creationId xmlns:p14="http://schemas.microsoft.com/office/powerpoint/2010/main" val="2093002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Implement</a:t>
            </a:r>
            <a:r>
              <a:rPr lang="en-US" baseline="0" dirty="0"/>
              <a:t> alternatives to slash-and-burn agriculture and increase productivity of the agricultural systems, with focus on secure land tenure and food security.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2. Reduce</a:t>
            </a:r>
            <a:r>
              <a:rPr lang="en-US" baseline="0" dirty="0"/>
              <a:t> consumption of firewood and charcoal to half by using alternative sources of energy and increasing efficiency of production and consumption of biomass energy. There is need to tackle both the demand and supply of biomass energy.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3. Reduce illegal logging and log export,</a:t>
            </a:r>
            <a:r>
              <a:rPr lang="en-US" baseline="0" dirty="0"/>
              <a:t> to increase value of forest products and create rural jobs.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4. Reduce degradation and deforestation within conservation areas, promote forest restoration, and increase income from non-destructive ecosystem services. Engage</a:t>
            </a:r>
            <a:r>
              <a:rPr lang="en-US" baseline="0" dirty="0"/>
              <a:t> local communities in the management and benefit from conservation areas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5. Identify degraded land and restore</a:t>
            </a:r>
            <a:r>
              <a:rPr lang="en-US" baseline="0" dirty="0"/>
              <a:t> forest ecosystem functions, and plant multipurpose tree species</a:t>
            </a:r>
            <a:endParaRPr lang="en-US" dirty="0"/>
          </a:p>
          <a:p>
            <a:endParaRPr lang="en-US" dirty="0"/>
          </a:p>
        </p:txBody>
      </p:sp>
      <p:sp>
        <p:nvSpPr>
          <p:cNvPr id="4" name="Slide Number Placeholder 3"/>
          <p:cNvSpPr>
            <a:spLocks noGrp="1"/>
          </p:cNvSpPr>
          <p:nvPr>
            <p:ph type="sldNum" sz="quarter" idx="10"/>
          </p:nvPr>
        </p:nvSpPr>
        <p:spPr/>
        <p:txBody>
          <a:bodyPr/>
          <a:lstStyle/>
          <a:p>
            <a:fld id="{B3E00FDB-B0CB-4893-BD28-174C87012887}" type="slidenum">
              <a:rPr lang="en-US" smtClean="0"/>
              <a:t>18</a:t>
            </a:fld>
            <a:endParaRPr lang="en-US"/>
          </a:p>
        </p:txBody>
      </p:sp>
    </p:spTree>
    <p:extLst>
      <p:ext uri="{BB962C8B-B14F-4D97-AF65-F5344CB8AC3E}">
        <p14:creationId xmlns:p14="http://schemas.microsoft.com/office/powerpoint/2010/main" val="3222577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E00FDB-B0CB-4893-BD28-174C87012887}" type="slidenum">
              <a:rPr lang="en-US" smtClean="0"/>
              <a:t>19</a:t>
            </a:fld>
            <a:endParaRPr lang="en-US"/>
          </a:p>
        </p:txBody>
      </p:sp>
    </p:spTree>
    <p:extLst>
      <p:ext uri="{BB962C8B-B14F-4D97-AF65-F5344CB8AC3E}">
        <p14:creationId xmlns:p14="http://schemas.microsoft.com/office/powerpoint/2010/main" val="44376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DB1DF-A711-6EFC-182A-84314AB064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Z"/>
          </a:p>
        </p:txBody>
      </p:sp>
      <p:sp>
        <p:nvSpPr>
          <p:cNvPr id="3" name="Subtitle 2">
            <a:extLst>
              <a:ext uri="{FF2B5EF4-FFF2-40B4-BE49-F238E27FC236}">
                <a16:creationId xmlns:a16="http://schemas.microsoft.com/office/drawing/2014/main" id="{E94FC64A-3938-01ED-BEA7-44B4354A1D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Z"/>
          </a:p>
        </p:txBody>
      </p:sp>
      <p:sp>
        <p:nvSpPr>
          <p:cNvPr id="4" name="Date Placeholder 3">
            <a:extLst>
              <a:ext uri="{FF2B5EF4-FFF2-40B4-BE49-F238E27FC236}">
                <a16:creationId xmlns:a16="http://schemas.microsoft.com/office/drawing/2014/main" id="{FD1A9893-A0B4-3D8D-AC65-373E8A1DDF4A}"/>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1CE75C9E-556E-F0D4-89A5-F66F00F6C584}"/>
              </a:ext>
            </a:extLst>
          </p:cNvPr>
          <p:cNvSpPr>
            <a:spLocks noGrp="1"/>
          </p:cNvSpPr>
          <p:nvPr>
            <p:ph type="ftr" sz="quarter" idx="11"/>
          </p:nvPr>
        </p:nvSpPr>
        <p:spPr/>
        <p:txBody>
          <a:bodyPr/>
          <a:lstStyle/>
          <a:p>
            <a:endParaRPr lang="en-MZ"/>
          </a:p>
        </p:txBody>
      </p:sp>
      <p:sp>
        <p:nvSpPr>
          <p:cNvPr id="6" name="Slide Number Placeholder 5">
            <a:extLst>
              <a:ext uri="{FF2B5EF4-FFF2-40B4-BE49-F238E27FC236}">
                <a16:creationId xmlns:a16="http://schemas.microsoft.com/office/drawing/2014/main" id="{3D6EBBD8-87AC-6C0A-AC99-07EBD36D1B5A}"/>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2864083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D206E-7426-87E6-942F-311BB3647BDC}"/>
              </a:ext>
            </a:extLst>
          </p:cNvPr>
          <p:cNvSpPr>
            <a:spLocks noGrp="1"/>
          </p:cNvSpPr>
          <p:nvPr>
            <p:ph type="title"/>
          </p:nvPr>
        </p:nvSpPr>
        <p:spPr/>
        <p:txBody>
          <a:bodyPr/>
          <a:lstStyle/>
          <a:p>
            <a:r>
              <a:rPr lang="en-US"/>
              <a:t>Click to edit Master title style</a:t>
            </a:r>
            <a:endParaRPr lang="en-MZ"/>
          </a:p>
        </p:txBody>
      </p:sp>
      <p:sp>
        <p:nvSpPr>
          <p:cNvPr id="3" name="Vertical Text Placeholder 2">
            <a:extLst>
              <a:ext uri="{FF2B5EF4-FFF2-40B4-BE49-F238E27FC236}">
                <a16:creationId xmlns:a16="http://schemas.microsoft.com/office/drawing/2014/main" id="{DB1AC23A-DCDE-7E73-9FDA-5156119F1E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Date Placeholder 3">
            <a:extLst>
              <a:ext uri="{FF2B5EF4-FFF2-40B4-BE49-F238E27FC236}">
                <a16:creationId xmlns:a16="http://schemas.microsoft.com/office/drawing/2014/main" id="{4BEB1F45-FE68-2FB7-6CB6-866858216BE3}"/>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6A3684B0-CCB7-D8AD-1E09-9BD04DC7A19A}"/>
              </a:ext>
            </a:extLst>
          </p:cNvPr>
          <p:cNvSpPr>
            <a:spLocks noGrp="1"/>
          </p:cNvSpPr>
          <p:nvPr>
            <p:ph type="ftr" sz="quarter" idx="11"/>
          </p:nvPr>
        </p:nvSpPr>
        <p:spPr/>
        <p:txBody>
          <a:bodyPr/>
          <a:lstStyle/>
          <a:p>
            <a:endParaRPr lang="en-MZ"/>
          </a:p>
        </p:txBody>
      </p:sp>
      <p:sp>
        <p:nvSpPr>
          <p:cNvPr id="6" name="Slide Number Placeholder 5">
            <a:extLst>
              <a:ext uri="{FF2B5EF4-FFF2-40B4-BE49-F238E27FC236}">
                <a16:creationId xmlns:a16="http://schemas.microsoft.com/office/drawing/2014/main" id="{25EA0501-B5AC-B3BD-E20A-FCD354941705}"/>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222110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E3B3D4-426A-2C41-0D1C-61B68169B3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Z"/>
          </a:p>
        </p:txBody>
      </p:sp>
      <p:sp>
        <p:nvSpPr>
          <p:cNvPr id="3" name="Vertical Text Placeholder 2">
            <a:extLst>
              <a:ext uri="{FF2B5EF4-FFF2-40B4-BE49-F238E27FC236}">
                <a16:creationId xmlns:a16="http://schemas.microsoft.com/office/drawing/2014/main" id="{38404A8A-02FE-B5B0-6BA8-EF80C4DB27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Date Placeholder 3">
            <a:extLst>
              <a:ext uri="{FF2B5EF4-FFF2-40B4-BE49-F238E27FC236}">
                <a16:creationId xmlns:a16="http://schemas.microsoft.com/office/drawing/2014/main" id="{63561114-0C7F-C7A7-752D-FA73FBEB40E5}"/>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DC2D344C-AEF9-2227-646E-6E0F7DC92F9A}"/>
              </a:ext>
            </a:extLst>
          </p:cNvPr>
          <p:cNvSpPr>
            <a:spLocks noGrp="1"/>
          </p:cNvSpPr>
          <p:nvPr>
            <p:ph type="ftr" sz="quarter" idx="11"/>
          </p:nvPr>
        </p:nvSpPr>
        <p:spPr/>
        <p:txBody>
          <a:bodyPr/>
          <a:lstStyle/>
          <a:p>
            <a:endParaRPr lang="en-MZ"/>
          </a:p>
        </p:txBody>
      </p:sp>
      <p:sp>
        <p:nvSpPr>
          <p:cNvPr id="6" name="Slide Number Placeholder 5">
            <a:extLst>
              <a:ext uri="{FF2B5EF4-FFF2-40B4-BE49-F238E27FC236}">
                <a16:creationId xmlns:a16="http://schemas.microsoft.com/office/drawing/2014/main" id="{F7D29194-047B-D98B-9406-BFB185356728}"/>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98098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415" y="503339"/>
            <a:ext cx="11040000" cy="687898"/>
          </a:xfrm>
        </p:spPr>
        <p:txBody>
          <a:bodyPr>
            <a:normAutofit/>
          </a:bodyPr>
          <a:lstStyle>
            <a:lvl1pPr>
              <a:defRPr sz="3600" b="1">
                <a:solidFill>
                  <a:srgbClr val="C00000"/>
                </a:solidFill>
              </a:defRPr>
            </a:lvl1pPr>
          </a:lstStyle>
          <a:p>
            <a:r>
              <a:rPr lang="en-US"/>
              <a:t>Click to edit Master title style</a:t>
            </a:r>
            <a:endParaRPr lang="en-US" dirty="0"/>
          </a:p>
        </p:txBody>
      </p:sp>
      <p:sp>
        <p:nvSpPr>
          <p:cNvPr id="12" name="Text Placeholder 11"/>
          <p:cNvSpPr>
            <a:spLocks noGrp="1"/>
          </p:cNvSpPr>
          <p:nvPr>
            <p:ph type="body" sz="quarter" idx="13"/>
          </p:nvPr>
        </p:nvSpPr>
        <p:spPr>
          <a:xfrm>
            <a:off x="584201" y="1533525"/>
            <a:ext cx="11061699" cy="4276725"/>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96551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F21D3-2CA4-11C2-9870-8719F1698EAF}"/>
              </a:ext>
            </a:extLst>
          </p:cNvPr>
          <p:cNvSpPr>
            <a:spLocks noGrp="1"/>
          </p:cNvSpPr>
          <p:nvPr>
            <p:ph type="title"/>
          </p:nvPr>
        </p:nvSpPr>
        <p:spPr/>
        <p:txBody>
          <a:bodyPr/>
          <a:lstStyle/>
          <a:p>
            <a:r>
              <a:rPr lang="en-US"/>
              <a:t>Click to edit Master title style</a:t>
            </a:r>
            <a:endParaRPr lang="en-MZ"/>
          </a:p>
        </p:txBody>
      </p:sp>
      <p:sp>
        <p:nvSpPr>
          <p:cNvPr id="3" name="Content Placeholder 2">
            <a:extLst>
              <a:ext uri="{FF2B5EF4-FFF2-40B4-BE49-F238E27FC236}">
                <a16:creationId xmlns:a16="http://schemas.microsoft.com/office/drawing/2014/main" id="{628ABE64-6656-465F-FE1B-7A2A6534EF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Date Placeholder 3">
            <a:extLst>
              <a:ext uri="{FF2B5EF4-FFF2-40B4-BE49-F238E27FC236}">
                <a16:creationId xmlns:a16="http://schemas.microsoft.com/office/drawing/2014/main" id="{B08886FF-7D57-2CDF-A092-F8537EC6EF80}"/>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A51B900B-CF4D-082F-61E6-E4AD572C8F4B}"/>
              </a:ext>
            </a:extLst>
          </p:cNvPr>
          <p:cNvSpPr>
            <a:spLocks noGrp="1"/>
          </p:cNvSpPr>
          <p:nvPr>
            <p:ph type="ftr" sz="quarter" idx="11"/>
          </p:nvPr>
        </p:nvSpPr>
        <p:spPr/>
        <p:txBody>
          <a:bodyPr/>
          <a:lstStyle/>
          <a:p>
            <a:endParaRPr lang="en-MZ"/>
          </a:p>
        </p:txBody>
      </p:sp>
      <p:sp>
        <p:nvSpPr>
          <p:cNvPr id="6" name="Slide Number Placeholder 5">
            <a:extLst>
              <a:ext uri="{FF2B5EF4-FFF2-40B4-BE49-F238E27FC236}">
                <a16:creationId xmlns:a16="http://schemas.microsoft.com/office/drawing/2014/main" id="{7B2C9FC3-DC73-87C3-FAF0-C1B78DCD5333}"/>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3927908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5F4AC-2E5F-4B51-D5B1-A093EB5FEE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Z"/>
          </a:p>
        </p:txBody>
      </p:sp>
      <p:sp>
        <p:nvSpPr>
          <p:cNvPr id="3" name="Text Placeholder 2">
            <a:extLst>
              <a:ext uri="{FF2B5EF4-FFF2-40B4-BE49-F238E27FC236}">
                <a16:creationId xmlns:a16="http://schemas.microsoft.com/office/drawing/2014/main" id="{80944150-966D-1BC2-B5CD-71A24282D6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83DB7A-C6BA-F215-5AA2-48F5266E5072}"/>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58636F47-7224-4D4C-2F48-3D3217BA45B9}"/>
              </a:ext>
            </a:extLst>
          </p:cNvPr>
          <p:cNvSpPr>
            <a:spLocks noGrp="1"/>
          </p:cNvSpPr>
          <p:nvPr>
            <p:ph type="ftr" sz="quarter" idx="11"/>
          </p:nvPr>
        </p:nvSpPr>
        <p:spPr/>
        <p:txBody>
          <a:bodyPr/>
          <a:lstStyle/>
          <a:p>
            <a:endParaRPr lang="en-MZ"/>
          </a:p>
        </p:txBody>
      </p:sp>
      <p:sp>
        <p:nvSpPr>
          <p:cNvPr id="6" name="Slide Number Placeholder 5">
            <a:extLst>
              <a:ext uri="{FF2B5EF4-FFF2-40B4-BE49-F238E27FC236}">
                <a16:creationId xmlns:a16="http://schemas.microsoft.com/office/drawing/2014/main" id="{855E4412-20E2-1AFD-94D7-1438E7467B79}"/>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3027071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6657C-6AEC-13D3-AE01-5E77A760368E}"/>
              </a:ext>
            </a:extLst>
          </p:cNvPr>
          <p:cNvSpPr>
            <a:spLocks noGrp="1"/>
          </p:cNvSpPr>
          <p:nvPr>
            <p:ph type="title"/>
          </p:nvPr>
        </p:nvSpPr>
        <p:spPr/>
        <p:txBody>
          <a:bodyPr/>
          <a:lstStyle/>
          <a:p>
            <a:r>
              <a:rPr lang="en-US"/>
              <a:t>Click to edit Master title style</a:t>
            </a:r>
            <a:endParaRPr lang="en-MZ"/>
          </a:p>
        </p:txBody>
      </p:sp>
      <p:sp>
        <p:nvSpPr>
          <p:cNvPr id="3" name="Content Placeholder 2">
            <a:extLst>
              <a:ext uri="{FF2B5EF4-FFF2-40B4-BE49-F238E27FC236}">
                <a16:creationId xmlns:a16="http://schemas.microsoft.com/office/drawing/2014/main" id="{4D5BADC1-6BD3-1A39-0494-FD147F9EB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Content Placeholder 3">
            <a:extLst>
              <a:ext uri="{FF2B5EF4-FFF2-40B4-BE49-F238E27FC236}">
                <a16:creationId xmlns:a16="http://schemas.microsoft.com/office/drawing/2014/main" id="{6EE3A2B2-9753-820F-EE62-85B644F981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5" name="Date Placeholder 4">
            <a:extLst>
              <a:ext uri="{FF2B5EF4-FFF2-40B4-BE49-F238E27FC236}">
                <a16:creationId xmlns:a16="http://schemas.microsoft.com/office/drawing/2014/main" id="{D131484F-B7EF-E9B4-6F60-41CBE7FB56BE}"/>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6" name="Footer Placeholder 5">
            <a:extLst>
              <a:ext uri="{FF2B5EF4-FFF2-40B4-BE49-F238E27FC236}">
                <a16:creationId xmlns:a16="http://schemas.microsoft.com/office/drawing/2014/main" id="{AABDE833-8484-3CC6-61E9-54E60422E42B}"/>
              </a:ext>
            </a:extLst>
          </p:cNvPr>
          <p:cNvSpPr>
            <a:spLocks noGrp="1"/>
          </p:cNvSpPr>
          <p:nvPr>
            <p:ph type="ftr" sz="quarter" idx="11"/>
          </p:nvPr>
        </p:nvSpPr>
        <p:spPr/>
        <p:txBody>
          <a:bodyPr/>
          <a:lstStyle/>
          <a:p>
            <a:endParaRPr lang="en-MZ"/>
          </a:p>
        </p:txBody>
      </p:sp>
      <p:sp>
        <p:nvSpPr>
          <p:cNvPr id="7" name="Slide Number Placeholder 6">
            <a:extLst>
              <a:ext uri="{FF2B5EF4-FFF2-40B4-BE49-F238E27FC236}">
                <a16:creationId xmlns:a16="http://schemas.microsoft.com/office/drawing/2014/main" id="{ACF2F97F-F2B5-D5FC-ACA1-5DE8A372C30C}"/>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21964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41B2-BA01-E969-19F8-C56463F2AFF6}"/>
              </a:ext>
            </a:extLst>
          </p:cNvPr>
          <p:cNvSpPr>
            <a:spLocks noGrp="1"/>
          </p:cNvSpPr>
          <p:nvPr>
            <p:ph type="title"/>
          </p:nvPr>
        </p:nvSpPr>
        <p:spPr>
          <a:xfrm>
            <a:off x="839788" y="365125"/>
            <a:ext cx="10515600" cy="1325563"/>
          </a:xfrm>
        </p:spPr>
        <p:txBody>
          <a:bodyPr/>
          <a:lstStyle/>
          <a:p>
            <a:r>
              <a:rPr lang="en-US"/>
              <a:t>Click to edit Master title style</a:t>
            </a:r>
            <a:endParaRPr lang="en-MZ"/>
          </a:p>
        </p:txBody>
      </p:sp>
      <p:sp>
        <p:nvSpPr>
          <p:cNvPr id="3" name="Text Placeholder 2">
            <a:extLst>
              <a:ext uri="{FF2B5EF4-FFF2-40B4-BE49-F238E27FC236}">
                <a16:creationId xmlns:a16="http://schemas.microsoft.com/office/drawing/2014/main" id="{94C74068-F60D-E0DB-5F67-6ECA8ACE01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B7EB79-12D9-3717-C1BA-C2C70C2DC1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5" name="Text Placeholder 4">
            <a:extLst>
              <a:ext uri="{FF2B5EF4-FFF2-40B4-BE49-F238E27FC236}">
                <a16:creationId xmlns:a16="http://schemas.microsoft.com/office/drawing/2014/main" id="{9A723249-7783-B406-76D2-4A5295515B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DD4AFF-6EB3-318B-D420-E86C6C0A12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7" name="Date Placeholder 6">
            <a:extLst>
              <a:ext uri="{FF2B5EF4-FFF2-40B4-BE49-F238E27FC236}">
                <a16:creationId xmlns:a16="http://schemas.microsoft.com/office/drawing/2014/main" id="{95A5B77F-5C87-763D-D328-78F17D711653}"/>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8" name="Footer Placeholder 7">
            <a:extLst>
              <a:ext uri="{FF2B5EF4-FFF2-40B4-BE49-F238E27FC236}">
                <a16:creationId xmlns:a16="http://schemas.microsoft.com/office/drawing/2014/main" id="{79E67662-FF6E-8717-285E-5E0A1BAD497F}"/>
              </a:ext>
            </a:extLst>
          </p:cNvPr>
          <p:cNvSpPr>
            <a:spLocks noGrp="1"/>
          </p:cNvSpPr>
          <p:nvPr>
            <p:ph type="ftr" sz="quarter" idx="11"/>
          </p:nvPr>
        </p:nvSpPr>
        <p:spPr/>
        <p:txBody>
          <a:bodyPr/>
          <a:lstStyle/>
          <a:p>
            <a:endParaRPr lang="en-MZ"/>
          </a:p>
        </p:txBody>
      </p:sp>
      <p:sp>
        <p:nvSpPr>
          <p:cNvPr id="9" name="Slide Number Placeholder 8">
            <a:extLst>
              <a:ext uri="{FF2B5EF4-FFF2-40B4-BE49-F238E27FC236}">
                <a16:creationId xmlns:a16="http://schemas.microsoft.com/office/drawing/2014/main" id="{76AE86B0-FAC6-C1FF-B6A3-7F90D506BBD5}"/>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85438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1D04B-922A-CA97-7BCE-A1B9C086F16D}"/>
              </a:ext>
            </a:extLst>
          </p:cNvPr>
          <p:cNvSpPr>
            <a:spLocks noGrp="1"/>
          </p:cNvSpPr>
          <p:nvPr>
            <p:ph type="title"/>
          </p:nvPr>
        </p:nvSpPr>
        <p:spPr/>
        <p:txBody>
          <a:bodyPr/>
          <a:lstStyle/>
          <a:p>
            <a:r>
              <a:rPr lang="en-US"/>
              <a:t>Click to edit Master title style</a:t>
            </a:r>
            <a:endParaRPr lang="en-MZ"/>
          </a:p>
        </p:txBody>
      </p:sp>
      <p:sp>
        <p:nvSpPr>
          <p:cNvPr id="3" name="Date Placeholder 2">
            <a:extLst>
              <a:ext uri="{FF2B5EF4-FFF2-40B4-BE49-F238E27FC236}">
                <a16:creationId xmlns:a16="http://schemas.microsoft.com/office/drawing/2014/main" id="{5A9B6A57-70D0-A6A0-75E1-40622514F2E2}"/>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4" name="Footer Placeholder 3">
            <a:extLst>
              <a:ext uri="{FF2B5EF4-FFF2-40B4-BE49-F238E27FC236}">
                <a16:creationId xmlns:a16="http://schemas.microsoft.com/office/drawing/2014/main" id="{78BF93BF-01BC-B9A6-B552-03FE03513026}"/>
              </a:ext>
            </a:extLst>
          </p:cNvPr>
          <p:cNvSpPr>
            <a:spLocks noGrp="1"/>
          </p:cNvSpPr>
          <p:nvPr>
            <p:ph type="ftr" sz="quarter" idx="11"/>
          </p:nvPr>
        </p:nvSpPr>
        <p:spPr/>
        <p:txBody>
          <a:bodyPr/>
          <a:lstStyle/>
          <a:p>
            <a:endParaRPr lang="en-MZ"/>
          </a:p>
        </p:txBody>
      </p:sp>
      <p:sp>
        <p:nvSpPr>
          <p:cNvPr id="5" name="Slide Number Placeholder 4">
            <a:extLst>
              <a:ext uri="{FF2B5EF4-FFF2-40B4-BE49-F238E27FC236}">
                <a16:creationId xmlns:a16="http://schemas.microsoft.com/office/drawing/2014/main" id="{EAC5D949-0F43-6E27-C787-5C748289B1DC}"/>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320179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327F50-35E4-587C-8776-5304908666A7}"/>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3" name="Footer Placeholder 2">
            <a:extLst>
              <a:ext uri="{FF2B5EF4-FFF2-40B4-BE49-F238E27FC236}">
                <a16:creationId xmlns:a16="http://schemas.microsoft.com/office/drawing/2014/main" id="{399ED2BE-4599-83CA-1BCE-B89BDBB11FC2}"/>
              </a:ext>
            </a:extLst>
          </p:cNvPr>
          <p:cNvSpPr>
            <a:spLocks noGrp="1"/>
          </p:cNvSpPr>
          <p:nvPr>
            <p:ph type="ftr" sz="quarter" idx="11"/>
          </p:nvPr>
        </p:nvSpPr>
        <p:spPr/>
        <p:txBody>
          <a:bodyPr/>
          <a:lstStyle/>
          <a:p>
            <a:endParaRPr lang="en-MZ"/>
          </a:p>
        </p:txBody>
      </p:sp>
      <p:sp>
        <p:nvSpPr>
          <p:cNvPr id="4" name="Slide Number Placeholder 3">
            <a:extLst>
              <a:ext uri="{FF2B5EF4-FFF2-40B4-BE49-F238E27FC236}">
                <a16:creationId xmlns:a16="http://schemas.microsoft.com/office/drawing/2014/main" id="{642C0B39-E419-1FEA-327C-AF07ACDA4E60}"/>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088516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3BDAF-2739-B49C-0074-94D75FFA3F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Z"/>
          </a:p>
        </p:txBody>
      </p:sp>
      <p:sp>
        <p:nvSpPr>
          <p:cNvPr id="3" name="Content Placeholder 2">
            <a:extLst>
              <a:ext uri="{FF2B5EF4-FFF2-40B4-BE49-F238E27FC236}">
                <a16:creationId xmlns:a16="http://schemas.microsoft.com/office/drawing/2014/main" id="{2DCBFDFE-FCDA-E962-A90C-60574F11A0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Text Placeholder 3">
            <a:extLst>
              <a:ext uri="{FF2B5EF4-FFF2-40B4-BE49-F238E27FC236}">
                <a16:creationId xmlns:a16="http://schemas.microsoft.com/office/drawing/2014/main" id="{CED43AA7-BE56-6075-5BAE-43B981B95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7DC884-642E-598C-A391-E1B8DE06EEBD}"/>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6" name="Footer Placeholder 5">
            <a:extLst>
              <a:ext uri="{FF2B5EF4-FFF2-40B4-BE49-F238E27FC236}">
                <a16:creationId xmlns:a16="http://schemas.microsoft.com/office/drawing/2014/main" id="{C7F2FC0D-C5A3-89AB-3D10-90D30B8A4E1B}"/>
              </a:ext>
            </a:extLst>
          </p:cNvPr>
          <p:cNvSpPr>
            <a:spLocks noGrp="1"/>
          </p:cNvSpPr>
          <p:nvPr>
            <p:ph type="ftr" sz="quarter" idx="11"/>
          </p:nvPr>
        </p:nvSpPr>
        <p:spPr/>
        <p:txBody>
          <a:bodyPr/>
          <a:lstStyle/>
          <a:p>
            <a:endParaRPr lang="en-MZ"/>
          </a:p>
        </p:txBody>
      </p:sp>
      <p:sp>
        <p:nvSpPr>
          <p:cNvPr id="7" name="Slide Number Placeholder 6">
            <a:extLst>
              <a:ext uri="{FF2B5EF4-FFF2-40B4-BE49-F238E27FC236}">
                <a16:creationId xmlns:a16="http://schemas.microsoft.com/office/drawing/2014/main" id="{5FC97222-FED6-6CFA-718F-3B6318E2999B}"/>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38735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F1DA5-BF98-D05F-F771-F70400B8EB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Z"/>
          </a:p>
        </p:txBody>
      </p:sp>
      <p:sp>
        <p:nvSpPr>
          <p:cNvPr id="3" name="Picture Placeholder 2">
            <a:extLst>
              <a:ext uri="{FF2B5EF4-FFF2-40B4-BE49-F238E27FC236}">
                <a16:creationId xmlns:a16="http://schemas.microsoft.com/office/drawing/2014/main" id="{F4AF3626-1D22-28D1-C1DA-F438901568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Z"/>
          </a:p>
        </p:txBody>
      </p:sp>
      <p:sp>
        <p:nvSpPr>
          <p:cNvPr id="4" name="Text Placeholder 3">
            <a:extLst>
              <a:ext uri="{FF2B5EF4-FFF2-40B4-BE49-F238E27FC236}">
                <a16:creationId xmlns:a16="http://schemas.microsoft.com/office/drawing/2014/main" id="{6E662FA5-598F-F050-A723-BDE58363E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863F9B-C5EF-CAC7-1C9F-D0B745D4C952}"/>
              </a:ext>
            </a:extLst>
          </p:cNvPr>
          <p:cNvSpPr>
            <a:spLocks noGrp="1"/>
          </p:cNvSpPr>
          <p:nvPr>
            <p:ph type="dt" sz="half" idx="10"/>
          </p:nvPr>
        </p:nvSpPr>
        <p:spPr/>
        <p:txBody>
          <a:bodyPr/>
          <a:lstStyle/>
          <a:p>
            <a:fld id="{F2C7B17A-16A8-064F-B5E5-9942256FB299}" type="datetimeFigureOut">
              <a:rPr lang="en-MZ" smtClean="0"/>
              <a:t>07/29/2025</a:t>
            </a:fld>
            <a:endParaRPr lang="en-MZ"/>
          </a:p>
        </p:txBody>
      </p:sp>
      <p:sp>
        <p:nvSpPr>
          <p:cNvPr id="6" name="Footer Placeholder 5">
            <a:extLst>
              <a:ext uri="{FF2B5EF4-FFF2-40B4-BE49-F238E27FC236}">
                <a16:creationId xmlns:a16="http://schemas.microsoft.com/office/drawing/2014/main" id="{E089DE47-3065-A22C-F39F-B8FB75D00B67}"/>
              </a:ext>
            </a:extLst>
          </p:cNvPr>
          <p:cNvSpPr>
            <a:spLocks noGrp="1"/>
          </p:cNvSpPr>
          <p:nvPr>
            <p:ph type="ftr" sz="quarter" idx="11"/>
          </p:nvPr>
        </p:nvSpPr>
        <p:spPr/>
        <p:txBody>
          <a:bodyPr/>
          <a:lstStyle/>
          <a:p>
            <a:endParaRPr lang="en-MZ"/>
          </a:p>
        </p:txBody>
      </p:sp>
      <p:sp>
        <p:nvSpPr>
          <p:cNvPr id="7" name="Slide Number Placeholder 6">
            <a:extLst>
              <a:ext uri="{FF2B5EF4-FFF2-40B4-BE49-F238E27FC236}">
                <a16:creationId xmlns:a16="http://schemas.microsoft.com/office/drawing/2014/main" id="{66807EA7-9680-F44E-1117-0155533DBEFB}"/>
              </a:ext>
            </a:extLst>
          </p:cNvPr>
          <p:cNvSpPr>
            <a:spLocks noGrp="1"/>
          </p:cNvSpPr>
          <p:nvPr>
            <p:ph type="sldNum" sz="quarter" idx="12"/>
          </p:nvPr>
        </p:nvSpPr>
        <p:spPr/>
        <p:txBody>
          <a:bodyPr/>
          <a:lstStyle/>
          <a:p>
            <a:fld id="{15F5DFE4-DE52-8243-8390-9FF9B94D3188}" type="slidenum">
              <a:rPr lang="en-MZ" smtClean="0"/>
              <a:t>‹#›</a:t>
            </a:fld>
            <a:endParaRPr lang="en-MZ"/>
          </a:p>
        </p:txBody>
      </p:sp>
    </p:spTree>
    <p:extLst>
      <p:ext uri="{BB962C8B-B14F-4D97-AF65-F5344CB8AC3E}">
        <p14:creationId xmlns:p14="http://schemas.microsoft.com/office/powerpoint/2010/main" val="1563587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CE6166-937E-9B66-041D-5FB2C1E0C3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Z"/>
          </a:p>
        </p:txBody>
      </p:sp>
      <p:sp>
        <p:nvSpPr>
          <p:cNvPr id="3" name="Text Placeholder 2">
            <a:extLst>
              <a:ext uri="{FF2B5EF4-FFF2-40B4-BE49-F238E27FC236}">
                <a16:creationId xmlns:a16="http://schemas.microsoft.com/office/drawing/2014/main" id="{2F70C1D5-51C3-EFA5-033F-CE978F7AE6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Z"/>
          </a:p>
        </p:txBody>
      </p:sp>
      <p:sp>
        <p:nvSpPr>
          <p:cNvPr id="4" name="Date Placeholder 3">
            <a:extLst>
              <a:ext uri="{FF2B5EF4-FFF2-40B4-BE49-F238E27FC236}">
                <a16:creationId xmlns:a16="http://schemas.microsoft.com/office/drawing/2014/main" id="{BA5D87B1-D185-E794-2749-8DC352D2FD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2C7B17A-16A8-064F-B5E5-9942256FB299}" type="datetimeFigureOut">
              <a:rPr lang="en-MZ" smtClean="0"/>
              <a:t>07/29/2025</a:t>
            </a:fld>
            <a:endParaRPr lang="en-MZ"/>
          </a:p>
        </p:txBody>
      </p:sp>
      <p:sp>
        <p:nvSpPr>
          <p:cNvPr id="5" name="Footer Placeholder 4">
            <a:extLst>
              <a:ext uri="{FF2B5EF4-FFF2-40B4-BE49-F238E27FC236}">
                <a16:creationId xmlns:a16="http://schemas.microsoft.com/office/drawing/2014/main" id="{D5D7732D-D299-74B5-4B3B-4376F0B8A2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MZ"/>
          </a:p>
        </p:txBody>
      </p:sp>
      <p:sp>
        <p:nvSpPr>
          <p:cNvPr id="6" name="Slide Number Placeholder 5">
            <a:extLst>
              <a:ext uri="{FF2B5EF4-FFF2-40B4-BE49-F238E27FC236}">
                <a16:creationId xmlns:a16="http://schemas.microsoft.com/office/drawing/2014/main" id="{B1DF7174-8556-06EE-9144-2BE10A3F33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5F5DFE4-DE52-8243-8390-9FF9B94D3188}" type="slidenum">
              <a:rPr lang="en-MZ" smtClean="0"/>
              <a:t>‹#›</a:t>
            </a:fld>
            <a:endParaRPr lang="en-MZ"/>
          </a:p>
        </p:txBody>
      </p:sp>
    </p:spTree>
    <p:extLst>
      <p:ext uri="{BB962C8B-B14F-4D97-AF65-F5344CB8AC3E}">
        <p14:creationId xmlns:p14="http://schemas.microsoft.com/office/powerpoint/2010/main" val="1095917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arget="../media/image10.jpeg" Type="http://schemas.openxmlformats.org/officeDocument/2006/relationships/image"/><Relationship Id="rId3" Target="../media/image5.jpeg" Type="http://schemas.openxmlformats.org/officeDocument/2006/relationships/image"/><Relationship Id="rId7" Target="../media/image9.jpe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 Id="rId6" Target="../media/image8.jpeg" Type="http://schemas.openxmlformats.org/officeDocument/2006/relationships/image"/><Relationship Id="rId5" Target="../media/image7.jpeg" Type="http://schemas.openxmlformats.org/officeDocument/2006/relationships/image"/><Relationship Id="rId4" Target="../media/image6.jpeg" Type="http://schemas.openxmlformats.org/officeDocument/2006/relationships/image"/></Relationships>
</file>

<file path=ppt/slides/_rels/slide14.xml.rels><?xml version="1.0" encoding="UTF-8" standalone="yes" ?><Relationships xmlns="http://schemas.openxmlformats.org/package/2006/relationships"><Relationship Id="rId2" Target="../media/image11.jpeg" Type="http://schemas.openxmlformats.org/officeDocument/2006/relationships/image"/><Relationship Id="rId1" Target="../slideLayouts/slideLayout4.xml" Type="http://schemas.openxmlformats.org/officeDocument/2006/relationships/slideLayout"/></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7.jpeg"/><Relationship Id="rId13" Type="http://schemas.openxmlformats.org/officeDocument/2006/relationships/image" Target="../media/image22.png"/><Relationship Id="rId3" Type="http://schemas.openxmlformats.org/officeDocument/2006/relationships/image" Target="../media/image12.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arget="../media/image2.jpeg" Type="http://schemas.openxmlformats.org/officeDocument/2006/relationships/image"/><Relationship Id="rId2" Target="../notesSlides/notesSlide1.xml" Type="http://schemas.openxmlformats.org/officeDocument/2006/relationships/notesSlide"/><Relationship Id="rId1" Target="../slideLayouts/slideLayout3.xml" Type="http://schemas.openxmlformats.org/officeDocument/2006/relationships/slideLayout"/></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R: “Defesa da Floresta do Miombo ...">
            <a:extLst>
              <a:ext uri="{FF2B5EF4-FFF2-40B4-BE49-F238E27FC236}">
                <a16:creationId xmlns:a16="http://schemas.microsoft.com/office/drawing/2014/main" id="{73545008-C866-AD99-1698-6EFD89C8DC04}"/>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0" y="-40851"/>
            <a:ext cx="12191999" cy="69397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A6A8446-F2A2-116A-C0D4-A2CC9C120AF0}"/>
              </a:ext>
            </a:extLst>
          </p:cNvPr>
          <p:cNvSpPr>
            <a:spLocks noGrp="1"/>
          </p:cNvSpPr>
          <p:nvPr>
            <p:ph type="ctrTitle"/>
          </p:nvPr>
        </p:nvSpPr>
        <p:spPr>
          <a:xfrm>
            <a:off x="587829" y="1122363"/>
            <a:ext cx="10918371" cy="2387600"/>
          </a:xfrm>
        </p:spPr>
        <p:txBody>
          <a:bodyPr>
            <a:normAutofit fontScale="90000"/>
          </a:bodyPr>
          <a:lstStyle/>
          <a:p>
            <a:r>
              <a:rPr lang="en-MZ" b="1" dirty="0"/>
              <a:t>Catapultar o Maneio Comunitário através da Mitigação e Adaptação às Mudanças Climáticas</a:t>
            </a:r>
          </a:p>
        </p:txBody>
      </p:sp>
      <p:sp>
        <p:nvSpPr>
          <p:cNvPr id="3" name="Subtitle 2">
            <a:extLst>
              <a:ext uri="{FF2B5EF4-FFF2-40B4-BE49-F238E27FC236}">
                <a16:creationId xmlns:a16="http://schemas.microsoft.com/office/drawing/2014/main" id="{B84F9C6E-2F1F-2311-9F12-E918AAF0B3E8}"/>
              </a:ext>
            </a:extLst>
          </p:cNvPr>
          <p:cNvSpPr>
            <a:spLocks noGrp="1"/>
          </p:cNvSpPr>
          <p:nvPr>
            <p:ph type="subTitle" idx="1"/>
          </p:nvPr>
        </p:nvSpPr>
        <p:spPr>
          <a:xfrm>
            <a:off x="1524000" y="5181600"/>
            <a:ext cx="9144000" cy="554036"/>
          </a:xfrm>
        </p:spPr>
        <p:txBody>
          <a:bodyPr/>
          <a:lstStyle/>
          <a:p>
            <a:r>
              <a:rPr lang="en-MZ" dirty="0"/>
              <a:t>Almeida A. Sitoe</a:t>
            </a:r>
          </a:p>
        </p:txBody>
      </p:sp>
    </p:spTree>
    <p:extLst>
      <p:ext uri="{BB962C8B-B14F-4D97-AF65-F5344CB8AC3E}">
        <p14:creationId xmlns:p14="http://schemas.microsoft.com/office/powerpoint/2010/main" val="1273331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D9403-5FA1-1935-282C-30DFF8604B20}"/>
              </a:ext>
            </a:extLst>
          </p:cNvPr>
          <p:cNvSpPr>
            <a:spLocks noGrp="1"/>
          </p:cNvSpPr>
          <p:nvPr>
            <p:ph type="title"/>
          </p:nvPr>
        </p:nvSpPr>
        <p:spPr/>
        <p:txBody>
          <a:bodyPr/>
          <a:lstStyle/>
          <a:p>
            <a:r>
              <a:rPr lang="en-MZ" b="1" dirty="0"/>
              <a:t>Desafios de Financiar o Maneio Comunitário</a:t>
            </a:r>
          </a:p>
        </p:txBody>
      </p:sp>
      <p:sp>
        <p:nvSpPr>
          <p:cNvPr id="3" name="Content Placeholder 2">
            <a:extLst>
              <a:ext uri="{FF2B5EF4-FFF2-40B4-BE49-F238E27FC236}">
                <a16:creationId xmlns:a16="http://schemas.microsoft.com/office/drawing/2014/main" id="{A89B49AC-3738-E92F-1130-7340DA467972}"/>
              </a:ext>
            </a:extLst>
          </p:cNvPr>
          <p:cNvSpPr>
            <a:spLocks noGrp="1"/>
          </p:cNvSpPr>
          <p:nvPr>
            <p:ph idx="1"/>
          </p:nvPr>
        </p:nvSpPr>
        <p:spPr>
          <a:xfrm>
            <a:off x="838200" y="1825625"/>
            <a:ext cx="10515600" cy="4667250"/>
          </a:xfrm>
        </p:spPr>
        <p:txBody>
          <a:bodyPr>
            <a:normAutofit lnSpcReduction="10000"/>
          </a:bodyPr>
          <a:lstStyle/>
          <a:p>
            <a:r>
              <a:rPr lang="en-MZ" sz="3600" dirty="0"/>
              <a:t>Houve dificuldades de arrecadar receita adequada sobre as florestas</a:t>
            </a:r>
          </a:p>
          <a:p>
            <a:r>
              <a:rPr lang="en-MZ" sz="3600" dirty="0"/>
              <a:t>Houve dificuldades de entregar os 20% de forma adequada</a:t>
            </a:r>
          </a:p>
          <a:p>
            <a:r>
              <a:rPr lang="en-MZ" sz="3600" dirty="0"/>
              <a:t>Houve dificuldades de aplicar a sobretaxa de povoamento para o repovoamento das florestas e fauna</a:t>
            </a:r>
          </a:p>
          <a:p>
            <a:r>
              <a:rPr lang="en-MZ" sz="3600" dirty="0"/>
              <a:t>Houve perdas significativas com a exploração ilegal</a:t>
            </a:r>
          </a:p>
        </p:txBody>
      </p:sp>
    </p:spTree>
    <p:extLst>
      <p:ext uri="{BB962C8B-B14F-4D97-AF65-F5344CB8AC3E}">
        <p14:creationId xmlns:p14="http://schemas.microsoft.com/office/powerpoint/2010/main" val="2203888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8CFB8-8672-0ED9-98F9-0A1BC5B70C54}"/>
              </a:ext>
            </a:extLst>
          </p:cNvPr>
          <p:cNvSpPr>
            <a:spLocks noGrp="1"/>
          </p:cNvSpPr>
          <p:nvPr>
            <p:ph type="title"/>
          </p:nvPr>
        </p:nvSpPr>
        <p:spPr/>
        <p:txBody>
          <a:bodyPr/>
          <a:lstStyle/>
          <a:p>
            <a:r>
              <a:rPr lang="en-MZ" b="1" dirty="0"/>
              <a:t>2. Posição de Moçambique relativamente às Mudanças Climáticas</a:t>
            </a:r>
          </a:p>
        </p:txBody>
      </p:sp>
      <p:sp>
        <p:nvSpPr>
          <p:cNvPr id="3" name="Content Placeholder 2">
            <a:extLst>
              <a:ext uri="{FF2B5EF4-FFF2-40B4-BE49-F238E27FC236}">
                <a16:creationId xmlns:a16="http://schemas.microsoft.com/office/drawing/2014/main" id="{89B2B9D4-2484-84F9-8CF9-008BEEAB1B81}"/>
              </a:ext>
            </a:extLst>
          </p:cNvPr>
          <p:cNvSpPr>
            <a:spLocks noGrp="1"/>
          </p:cNvSpPr>
          <p:nvPr>
            <p:ph idx="1"/>
          </p:nvPr>
        </p:nvSpPr>
        <p:spPr/>
        <p:txBody>
          <a:bodyPr>
            <a:normAutofit fontScale="92500" lnSpcReduction="10000"/>
          </a:bodyPr>
          <a:lstStyle/>
          <a:p>
            <a:r>
              <a:rPr lang="en-MZ" dirty="0"/>
              <a:t>Moçambique é o 4 país mais vulnerável às Mudanças Climáticas</a:t>
            </a:r>
          </a:p>
          <a:p>
            <a:pPr lvl="1"/>
            <a:r>
              <a:rPr lang="en-MZ" dirty="0"/>
              <a:t>Exposição</a:t>
            </a:r>
          </a:p>
          <a:p>
            <a:pPr lvl="1"/>
            <a:r>
              <a:rPr lang="en-MZ" dirty="0"/>
              <a:t>Vulnerabilidade</a:t>
            </a:r>
          </a:p>
          <a:p>
            <a:pPr lvl="1"/>
            <a:r>
              <a:rPr lang="en-MZ" dirty="0"/>
              <a:t>Capacidade de Adaptação</a:t>
            </a:r>
          </a:p>
          <a:p>
            <a:r>
              <a:rPr lang="en-MZ" dirty="0"/>
              <a:t>As emissões de Moçambique são apenas 0,02% das emissões globais</a:t>
            </a:r>
          </a:p>
          <a:p>
            <a:r>
              <a:rPr lang="en-MZ" dirty="0"/>
              <a:t>A maioria (80%) das emissões são originadas de agricultura, mudança de uso e cobertura de terra (AFOLU)</a:t>
            </a:r>
          </a:p>
          <a:p>
            <a:r>
              <a:rPr lang="en-MZ" dirty="0"/>
              <a:t>As emissões de outros sectores estão a aumentar (crescimento populacional, urbanização, petróleo e gas, transportes, resíduos), mas AFOLU ainda continuará a ser a maior fonte de emissões nas próximas décadas</a:t>
            </a:r>
          </a:p>
        </p:txBody>
      </p:sp>
    </p:spTree>
    <p:extLst>
      <p:ext uri="{BB962C8B-B14F-4D97-AF65-F5344CB8AC3E}">
        <p14:creationId xmlns:p14="http://schemas.microsoft.com/office/powerpoint/2010/main" val="2649245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D4DB6-3E5D-2F37-43E8-2DEDC69F1256}"/>
              </a:ext>
            </a:extLst>
          </p:cNvPr>
          <p:cNvSpPr>
            <a:spLocks noGrp="1"/>
          </p:cNvSpPr>
          <p:nvPr>
            <p:ph type="title"/>
          </p:nvPr>
        </p:nvSpPr>
        <p:spPr>
          <a:xfrm>
            <a:off x="957943" y="1023940"/>
            <a:ext cx="10047513" cy="690561"/>
          </a:xfrm>
        </p:spPr>
        <p:txBody>
          <a:bodyPr>
            <a:normAutofit fontScale="90000"/>
          </a:bodyPr>
          <a:lstStyle/>
          <a:p>
            <a:r>
              <a:rPr lang="en-MZ" b="1" dirty="0"/>
              <a:t>Extracção de recursos naturais</a:t>
            </a:r>
          </a:p>
        </p:txBody>
      </p:sp>
      <p:sp>
        <p:nvSpPr>
          <p:cNvPr id="3" name="Text Placeholder 2">
            <a:extLst>
              <a:ext uri="{FF2B5EF4-FFF2-40B4-BE49-F238E27FC236}">
                <a16:creationId xmlns:a16="http://schemas.microsoft.com/office/drawing/2014/main" id="{7398ABCA-7563-32AB-3EBA-5DF14E61F643}"/>
              </a:ext>
            </a:extLst>
          </p:cNvPr>
          <p:cNvSpPr>
            <a:spLocks noGrp="1"/>
          </p:cNvSpPr>
          <p:nvPr>
            <p:ph type="body" idx="1"/>
          </p:nvPr>
        </p:nvSpPr>
        <p:spPr>
          <a:xfrm>
            <a:off x="957943" y="1714501"/>
            <a:ext cx="9076645" cy="4375151"/>
          </a:xfrm>
        </p:spPr>
        <p:txBody>
          <a:bodyPr>
            <a:normAutofit/>
          </a:bodyPr>
          <a:lstStyle/>
          <a:p>
            <a:r>
              <a:rPr lang="en-MZ" sz="2800" dirty="0">
                <a:solidFill>
                  <a:schemeClr val="tx1"/>
                </a:solidFill>
              </a:rPr>
              <a:t>A extracção dos recursos naturais é feita com o objectivo NOBRE de satisfazer as necessidades da população, mas…</a:t>
            </a:r>
          </a:p>
          <a:p>
            <a:pPr marL="342900" indent="-342900">
              <a:buFont typeface="Arial" panose="020B0604020202020204" pitchFamily="34" charset="0"/>
              <a:buChar char="•"/>
            </a:pPr>
            <a:r>
              <a:rPr lang="en-US" sz="2800" dirty="0">
                <a:solidFill>
                  <a:schemeClr val="tx1"/>
                </a:solidFill>
              </a:rPr>
              <a:t>G</a:t>
            </a:r>
            <a:r>
              <a:rPr lang="en-MZ" sz="2800" dirty="0">
                <a:solidFill>
                  <a:schemeClr val="tx1"/>
                </a:solidFill>
              </a:rPr>
              <a:t>era poluição excessiva</a:t>
            </a:r>
          </a:p>
          <a:p>
            <a:pPr marL="342900" indent="-342900">
              <a:buFont typeface="Arial" panose="020B0604020202020204" pitchFamily="34" charset="0"/>
              <a:buChar char="•"/>
            </a:pPr>
            <a:r>
              <a:rPr lang="en-US" sz="2800" dirty="0">
                <a:solidFill>
                  <a:schemeClr val="tx1"/>
                </a:solidFill>
              </a:rPr>
              <a:t>S</a:t>
            </a:r>
            <a:r>
              <a:rPr lang="en-MZ" sz="2800" dirty="0">
                <a:solidFill>
                  <a:schemeClr val="tx1"/>
                </a:solidFill>
              </a:rPr>
              <a:t>upera a capacidade de regeneração (p.e. madeira, peixe, solos)</a:t>
            </a:r>
          </a:p>
          <a:p>
            <a:pPr marL="342900" indent="-342900">
              <a:buFont typeface="Arial" panose="020B0604020202020204" pitchFamily="34" charset="0"/>
              <a:buChar char="•"/>
            </a:pPr>
            <a:r>
              <a:rPr lang="en-MZ" sz="2800" dirty="0">
                <a:solidFill>
                  <a:schemeClr val="tx1"/>
                </a:solidFill>
              </a:rPr>
              <a:t>Destrói habitats e perda de biodiversidade</a:t>
            </a:r>
          </a:p>
          <a:p>
            <a:pPr marL="342900" indent="-342900">
              <a:buFont typeface="Arial" panose="020B0604020202020204" pitchFamily="34" charset="0"/>
              <a:buChar char="•"/>
            </a:pPr>
            <a:r>
              <a:rPr lang="en-MZ" sz="2800" dirty="0">
                <a:solidFill>
                  <a:schemeClr val="tx1"/>
                </a:solidFill>
              </a:rPr>
              <a:t>Não promove o uso eficiente</a:t>
            </a:r>
          </a:p>
          <a:p>
            <a:pPr marL="342900" indent="-342900">
              <a:buFont typeface="Arial" panose="020B0604020202020204" pitchFamily="34" charset="0"/>
              <a:buChar char="•"/>
            </a:pPr>
            <a:r>
              <a:rPr lang="en-MZ" sz="2800" dirty="0">
                <a:solidFill>
                  <a:schemeClr val="tx1"/>
                </a:solidFill>
              </a:rPr>
              <a:t>Desconsidera o bem-estar social</a:t>
            </a:r>
          </a:p>
        </p:txBody>
      </p:sp>
      <p:sp>
        <p:nvSpPr>
          <p:cNvPr id="4" name="Footer Placeholder 3">
            <a:extLst>
              <a:ext uri="{FF2B5EF4-FFF2-40B4-BE49-F238E27FC236}">
                <a16:creationId xmlns:a16="http://schemas.microsoft.com/office/drawing/2014/main" id="{D555AC4E-DBF8-820F-B020-2E45D2658D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0D7649-3A8E-4FF8-D8EB-5FE079F5C3B1}"/>
              </a:ext>
            </a:extLst>
          </p:cNvPr>
          <p:cNvSpPr>
            <a:spLocks noGrp="1"/>
          </p:cNvSpPr>
          <p:nvPr>
            <p:ph type="sldNum" sz="quarter" idx="12"/>
          </p:nvPr>
        </p:nvSpPr>
        <p:spPr/>
        <p:txBody>
          <a:bodyPr/>
          <a:lstStyle/>
          <a:p>
            <a:fld id="{EA3CEA3B-5193-8544-9ED3-64CDD23DCCA3}" type="slidenum">
              <a:rPr lang="en-US" smtClean="0"/>
              <a:t>12</a:t>
            </a:fld>
            <a:endParaRPr lang="en-US"/>
          </a:p>
        </p:txBody>
      </p:sp>
    </p:spTree>
    <p:extLst>
      <p:ext uri="{BB962C8B-B14F-4D97-AF65-F5344CB8AC3E}">
        <p14:creationId xmlns:p14="http://schemas.microsoft.com/office/powerpoint/2010/main" val="1705342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2229" y="38100"/>
            <a:ext cx="8761267" cy="1143000"/>
          </a:xfrm>
        </p:spPr>
        <p:txBody>
          <a:bodyPr>
            <a:normAutofit fontScale="90000"/>
          </a:bodyPr>
          <a:lstStyle/>
          <a:p>
            <a:r>
              <a:rPr lang="en-US" b="1" dirty="0" err="1"/>
              <a:t>Causas</a:t>
            </a:r>
            <a:r>
              <a:rPr lang="en-US" b="1" dirty="0"/>
              <a:t> </a:t>
            </a:r>
            <a:r>
              <a:rPr lang="en-US" b="1" dirty="0" err="1"/>
              <a:t>directas</a:t>
            </a:r>
            <a:r>
              <a:rPr lang="en-US" b="1" dirty="0"/>
              <a:t> de </a:t>
            </a:r>
            <a:r>
              <a:rPr lang="en-US" b="1" dirty="0" err="1"/>
              <a:t>mudança</a:t>
            </a:r>
            <a:r>
              <a:rPr lang="en-US" b="1" dirty="0"/>
              <a:t> de </a:t>
            </a:r>
            <a:r>
              <a:rPr lang="en-US" b="1" dirty="0" err="1"/>
              <a:t>uso</a:t>
            </a:r>
            <a:r>
              <a:rPr lang="en-US" b="1" dirty="0"/>
              <a:t> e </a:t>
            </a:r>
            <a:r>
              <a:rPr lang="en-US" b="1" dirty="0" err="1"/>
              <a:t>cobertura</a:t>
            </a:r>
            <a:r>
              <a:rPr lang="en-US" b="1" dirty="0"/>
              <a:t> de terra</a:t>
            </a:r>
          </a:p>
        </p:txBody>
      </p:sp>
      <p:sp>
        <p:nvSpPr>
          <p:cNvPr id="3" name="Content Placeholder 2"/>
          <p:cNvSpPr>
            <a:spLocks noGrp="1"/>
          </p:cNvSpPr>
          <p:nvPr>
            <p:ph idx="1"/>
          </p:nvPr>
        </p:nvSpPr>
        <p:spPr>
          <a:xfrm>
            <a:off x="3929653" y="1131171"/>
            <a:ext cx="4262161" cy="3498135"/>
          </a:xfrm>
        </p:spPr>
        <p:txBody>
          <a:bodyPr>
            <a:normAutofit fontScale="70000" lnSpcReduction="20000"/>
          </a:bodyPr>
          <a:lstStyle/>
          <a:p>
            <a:pPr marL="0" indent="0">
              <a:buNone/>
            </a:pPr>
            <a:r>
              <a:rPr lang="en-US" sz="2400" b="1" dirty="0" err="1"/>
              <a:t>Mercados</a:t>
            </a:r>
            <a:r>
              <a:rPr lang="en-US" sz="2400" b="1" dirty="0"/>
              <a:t> </a:t>
            </a:r>
            <a:r>
              <a:rPr lang="en-US" sz="2400" b="1" dirty="0" err="1"/>
              <a:t>internacionais</a:t>
            </a:r>
            <a:endParaRPr lang="en-US" sz="2400" b="1" dirty="0"/>
          </a:p>
          <a:p>
            <a:pPr marL="457200" lvl="1" indent="0">
              <a:buNone/>
            </a:pPr>
            <a:r>
              <a:rPr lang="en-US" dirty="0" err="1"/>
              <a:t>Minerais</a:t>
            </a:r>
            <a:r>
              <a:rPr lang="en-US" dirty="0"/>
              <a:t> </a:t>
            </a:r>
            <a:r>
              <a:rPr lang="en-US" dirty="0" err="1"/>
              <a:t>energéticos</a:t>
            </a:r>
            <a:endParaRPr lang="en-US" dirty="0"/>
          </a:p>
          <a:p>
            <a:pPr marL="457200" lvl="1" indent="0">
              <a:buNone/>
            </a:pPr>
            <a:r>
              <a:rPr lang="en-US" dirty="0" err="1"/>
              <a:t>Madeiras</a:t>
            </a:r>
            <a:r>
              <a:rPr lang="en-US" dirty="0"/>
              <a:t> </a:t>
            </a:r>
            <a:r>
              <a:rPr lang="en-US" dirty="0" err="1"/>
              <a:t>tropicais</a:t>
            </a:r>
            <a:r>
              <a:rPr lang="en-US" dirty="0"/>
              <a:t> </a:t>
            </a:r>
            <a:r>
              <a:rPr lang="en-US" dirty="0" err="1"/>
              <a:t>nobres</a:t>
            </a:r>
            <a:endParaRPr lang="en-US" dirty="0"/>
          </a:p>
          <a:p>
            <a:pPr marL="457200" lvl="1" indent="0">
              <a:buNone/>
            </a:pPr>
            <a:r>
              <a:rPr lang="en-US" dirty="0"/>
              <a:t>Commodities </a:t>
            </a:r>
            <a:r>
              <a:rPr lang="en-US" dirty="0" err="1"/>
              <a:t>agrícolas</a:t>
            </a:r>
            <a:r>
              <a:rPr lang="en-US" dirty="0"/>
              <a:t> (</a:t>
            </a:r>
            <a:r>
              <a:rPr lang="en-US" dirty="0" err="1"/>
              <a:t>algodão</a:t>
            </a:r>
            <a:r>
              <a:rPr lang="en-US" dirty="0"/>
              <a:t>, </a:t>
            </a:r>
            <a:r>
              <a:rPr lang="en-US" dirty="0" err="1"/>
              <a:t>tabaco</a:t>
            </a:r>
            <a:r>
              <a:rPr lang="en-US" dirty="0"/>
              <a:t>, </a:t>
            </a:r>
            <a:r>
              <a:rPr lang="en-US" dirty="0" err="1"/>
              <a:t>gergelim</a:t>
            </a:r>
            <a:r>
              <a:rPr lang="en-US" dirty="0"/>
              <a:t>, </a:t>
            </a:r>
            <a:r>
              <a:rPr lang="en-US" dirty="0" err="1"/>
              <a:t>soja</a:t>
            </a:r>
            <a:r>
              <a:rPr lang="en-US" dirty="0"/>
              <a:t>)</a:t>
            </a:r>
          </a:p>
          <a:p>
            <a:pPr marL="0" indent="0">
              <a:buNone/>
            </a:pPr>
            <a:endParaRPr lang="en-US" sz="2400" dirty="0"/>
          </a:p>
          <a:p>
            <a:pPr marL="0" indent="0">
              <a:buNone/>
            </a:pPr>
            <a:r>
              <a:rPr lang="en-US" sz="2400" b="1" dirty="0" err="1"/>
              <a:t>Necessidades</a:t>
            </a:r>
            <a:r>
              <a:rPr lang="en-US" sz="2400" b="1" dirty="0"/>
              <a:t> de </a:t>
            </a:r>
            <a:r>
              <a:rPr lang="en-US" sz="2400" b="1" dirty="0" err="1"/>
              <a:t>consumo</a:t>
            </a:r>
            <a:r>
              <a:rPr lang="en-US" sz="2400" b="1" dirty="0"/>
              <a:t> </a:t>
            </a:r>
            <a:r>
              <a:rPr lang="en-US" sz="2400" b="1" dirty="0" err="1"/>
              <a:t>nacional</a:t>
            </a:r>
            <a:endParaRPr lang="en-US" sz="2400" b="1" dirty="0"/>
          </a:p>
          <a:p>
            <a:pPr marL="457200" lvl="1" indent="0">
              <a:buNone/>
            </a:pPr>
            <a:r>
              <a:rPr lang="en-US" dirty="0" err="1"/>
              <a:t>Lenha</a:t>
            </a:r>
            <a:r>
              <a:rPr lang="en-US" dirty="0"/>
              <a:t> e </a:t>
            </a:r>
            <a:r>
              <a:rPr lang="en-US" dirty="0" err="1"/>
              <a:t>carvão</a:t>
            </a:r>
            <a:r>
              <a:rPr lang="en-US" dirty="0"/>
              <a:t> vegetal</a:t>
            </a:r>
          </a:p>
          <a:p>
            <a:pPr marL="457200" lvl="1" indent="0">
              <a:buNone/>
            </a:pPr>
            <a:r>
              <a:rPr lang="pt-PT" dirty="0"/>
              <a:t>Produção de alimentos</a:t>
            </a:r>
            <a:endParaRPr lang="en-US" dirty="0"/>
          </a:p>
          <a:p>
            <a:pPr marL="457200" lvl="1" indent="0">
              <a:buNone/>
            </a:pPr>
            <a:r>
              <a:rPr lang="en-US" dirty="0" err="1"/>
              <a:t>Crescimento</a:t>
            </a:r>
            <a:r>
              <a:rPr lang="en-US" dirty="0"/>
              <a:t> dos </a:t>
            </a:r>
            <a:r>
              <a:rPr lang="en-US" dirty="0" err="1"/>
              <a:t>assentamentos</a:t>
            </a:r>
            <a:r>
              <a:rPr lang="en-US" dirty="0"/>
              <a:t> </a:t>
            </a:r>
            <a:r>
              <a:rPr lang="en-US" dirty="0" err="1"/>
              <a:t>populacionais</a:t>
            </a:r>
            <a:endParaRPr lang="en-US" dirty="0"/>
          </a:p>
          <a:p>
            <a:pPr marL="0" indent="0">
              <a:buNone/>
            </a:pPr>
            <a:r>
              <a:rPr lang="en-US" sz="2400" dirty="0"/>
              <a:t>         </a:t>
            </a:r>
            <a:r>
              <a:rPr lang="en-US" sz="2400" dirty="0" err="1"/>
              <a:t>Desenvolvimento</a:t>
            </a:r>
            <a:r>
              <a:rPr lang="en-US" sz="2400" dirty="0"/>
              <a:t> de </a:t>
            </a:r>
            <a:r>
              <a:rPr lang="en-US" sz="2400" dirty="0" err="1"/>
              <a:t>infraestruturas</a:t>
            </a:r>
            <a:r>
              <a:rPr lang="en-US" sz="2400" dirty="0"/>
              <a:t> e</a:t>
            </a:r>
          </a:p>
          <a:p>
            <a:pPr marL="0" indent="0">
              <a:buNone/>
            </a:pPr>
            <a:r>
              <a:rPr lang="en-US" sz="2400" dirty="0"/>
              <a:t>         </a:t>
            </a:r>
            <a:r>
              <a:rPr lang="en-US" sz="2400" dirty="0" err="1"/>
              <a:t>estradas</a:t>
            </a:r>
            <a:r>
              <a:rPr lang="en-US" sz="2400" dirty="0"/>
              <a:t> </a:t>
            </a:r>
            <a:endParaRPr lang="en-US" dirty="0"/>
          </a:p>
        </p:txBody>
      </p:sp>
      <p:pic>
        <p:nvPicPr>
          <p:cNvPr id="4" name="Picture 3" descr="C:\Users\User\Pictures\Biofuels2012\IMG_1696.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691166" y="1044569"/>
            <a:ext cx="2140517" cy="310896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rot="5400000">
            <a:off x="1555636" y="4301761"/>
            <a:ext cx="2436976" cy="2140516"/>
          </a:xfrm>
          <a:prstGeom prst="rect">
            <a:avLst/>
          </a:prstGeom>
        </p:spPr>
      </p:pic>
      <p:pic>
        <p:nvPicPr>
          <p:cNvPr id="6" name="Content Placeholder 6"/>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191814" y="3609231"/>
            <a:ext cx="2328693" cy="2971226"/>
          </a:xfrm>
          <a:prstGeom prst="rect">
            <a:avLst/>
          </a:prstGeom>
        </p:spPr>
      </p:pic>
      <p:pic>
        <p:nvPicPr>
          <p:cNvPr id="7" name="Picture 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8191814" y="1044570"/>
            <a:ext cx="2345219" cy="2858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3904253" y="4629305"/>
            <a:ext cx="2070100" cy="2030256"/>
          </a:xfrm>
          <a:prstGeom prst="rect">
            <a:avLst/>
          </a:prstGeom>
        </p:spPr>
      </p:pic>
      <p:pic>
        <p:nvPicPr>
          <p:cNvPr id="9" name="Picture 4" descr="C:\Users\User\Pictures\Gondola\228.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6148696" y="4629305"/>
            <a:ext cx="1928504" cy="2030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6334922"/>
      </p:ext>
    </p:extLst>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5AD2B-504F-CB00-0F4E-11F232961792}"/>
              </a:ext>
            </a:extLst>
          </p:cNvPr>
          <p:cNvSpPr>
            <a:spLocks noGrp="1"/>
          </p:cNvSpPr>
          <p:nvPr>
            <p:ph type="title"/>
          </p:nvPr>
        </p:nvSpPr>
        <p:spPr>
          <a:xfrm>
            <a:off x="1031421" y="365127"/>
            <a:ext cx="10028465" cy="1325563"/>
          </a:xfrm>
        </p:spPr>
        <p:txBody>
          <a:bodyPr anchor="ctr">
            <a:normAutofit/>
          </a:bodyPr>
          <a:lstStyle/>
          <a:p>
            <a:r>
              <a:rPr b="1" dirty="0" lang="en-MZ" sz="3200"/>
              <a:t>3. Oportunidades de alavancar o Maneio Comunitário</a:t>
            </a:r>
          </a:p>
        </p:txBody>
      </p:sp>
      <p:sp>
        <p:nvSpPr>
          <p:cNvPr id="3" name="Text Placeholder 2">
            <a:extLst>
              <a:ext uri="{FF2B5EF4-FFF2-40B4-BE49-F238E27FC236}">
                <a16:creationId xmlns:a16="http://schemas.microsoft.com/office/drawing/2014/main" id="{93CD79CB-66C6-CA42-2162-4DB79060807B}"/>
              </a:ext>
            </a:extLst>
          </p:cNvPr>
          <p:cNvSpPr>
            <a:spLocks noGrp="1"/>
          </p:cNvSpPr>
          <p:nvPr>
            <p:ph idx="1" sz="half"/>
          </p:nvPr>
        </p:nvSpPr>
        <p:spPr>
          <a:xfrm>
            <a:off x="1031421" y="1690690"/>
            <a:ext cx="4204607" cy="4351338"/>
          </a:xfrm>
        </p:spPr>
        <p:txBody>
          <a:bodyPr>
            <a:normAutofit fontScale="85000" lnSpcReduction="20000"/>
          </a:bodyPr>
          <a:lstStyle/>
          <a:p>
            <a:r>
              <a:rPr dirty="0" err="1" lang="en-US"/>
              <a:t>Desligar</a:t>
            </a:r>
            <a:r>
              <a:rPr dirty="0" lang="en-US"/>
              <a:t> o </a:t>
            </a:r>
            <a:r>
              <a:rPr dirty="0" err="1" lang="en-US"/>
              <a:t>desenvolvimento</a:t>
            </a:r>
            <a:r>
              <a:rPr dirty="0" lang="en-US"/>
              <a:t> </a:t>
            </a:r>
            <a:r>
              <a:rPr dirty="0" err="1" lang="en-US"/>
              <a:t>económico</a:t>
            </a:r>
            <a:r>
              <a:rPr dirty="0" lang="en-US"/>
              <a:t> da </a:t>
            </a:r>
            <a:r>
              <a:rPr dirty="0" err="1" lang="en-US"/>
              <a:t>extracção</a:t>
            </a:r>
            <a:r>
              <a:rPr dirty="0" lang="en-US"/>
              <a:t> de </a:t>
            </a:r>
            <a:r>
              <a:rPr dirty="0" err="1" lang="en-US"/>
              <a:t>recursos</a:t>
            </a:r>
            <a:r>
              <a:rPr dirty="0" lang="en-US"/>
              <a:t> </a:t>
            </a:r>
            <a:r>
              <a:rPr dirty="0" err="1" lang="en-US"/>
              <a:t>naturais</a:t>
            </a:r>
            <a:endParaRPr dirty="0" lang="en-US"/>
          </a:p>
          <a:p>
            <a:r>
              <a:rPr dirty="0" lang="en-MZ"/>
              <a:t>Melhorar a qualidade de vida dos cidadãos</a:t>
            </a:r>
          </a:p>
          <a:p>
            <a:r>
              <a:rPr dirty="0" lang="en-MZ"/>
              <a:t>Reduzir os impactos sociais e ambientais da extracção de recursos naturais</a:t>
            </a:r>
          </a:p>
          <a:p>
            <a:r>
              <a:rPr dirty="0" lang="en-MZ"/>
              <a:t>Requere mudança de paradigma</a:t>
            </a:r>
          </a:p>
          <a:p>
            <a:r>
              <a:rPr dirty="0" lang="en-MZ"/>
              <a:t>Uso eficiente dos recursos naturais</a:t>
            </a:r>
          </a:p>
          <a:p>
            <a:r>
              <a:rPr dirty="0" lang="en-MZ"/>
              <a:t>Economia Circular</a:t>
            </a:r>
          </a:p>
        </p:txBody>
      </p:sp>
      <p:pic>
        <p:nvPicPr>
          <p:cNvPr descr="A screenshot of a computer&#10;&#10;Description automatically generated" id="7" name="Picture 6">
            <a:extLst>
              <a:ext uri="{FF2B5EF4-FFF2-40B4-BE49-F238E27FC236}">
                <a16:creationId xmlns:a16="http://schemas.microsoft.com/office/drawing/2014/main" id="{7518E736-D7AA-037B-2CF2-541C80650072}"/>
              </a:ext>
            </a:extLst>
          </p:cNvPr>
          <p:cNvPicPr>
            <a:picLocks noChangeAspect="1"/>
          </p:cNvPicPr>
          <p:nvPr/>
        </p:nvPicPr>
        <p:blipFill>
          <a:blip r:embed="rId2"/>
          <a:srcRect b="26" l="22" r="41" t="63"/>
          <a:stretch/>
        </p:blipFill>
        <p:spPr>
          <a:xfrm>
            <a:off x="5955846" y="2046291"/>
            <a:ext cx="3886200" cy="3549653"/>
          </a:xfrm>
          <a:prstGeom prst="rect">
            <a:avLst/>
          </a:prstGeom>
          <a:noFill/>
        </p:spPr>
      </p:pic>
      <p:sp>
        <p:nvSpPr>
          <p:cNvPr id="12" name="Footer Placeholder 4">
            <a:extLst>
              <a:ext uri="{FF2B5EF4-FFF2-40B4-BE49-F238E27FC236}">
                <a16:creationId xmlns:a16="http://schemas.microsoft.com/office/drawing/2014/main" id="{1261B5D7-6442-5870-E23C-791811EC542E}"/>
              </a:ext>
            </a:extLst>
          </p:cNvPr>
          <p:cNvSpPr>
            <a:spLocks noGrp="1"/>
          </p:cNvSpPr>
          <p:nvPr>
            <p:ph idx="11" sz="quarter" type="ftr"/>
          </p:nvPr>
        </p:nvSpPr>
        <p:spPr>
          <a:xfrm>
            <a:off x="4552950" y="6356352"/>
            <a:ext cx="3086100" cy="365125"/>
          </a:xfrm>
        </p:spPr>
        <p:txBody>
          <a:bodyPr/>
          <a:lstStyle/>
          <a:p>
            <a:endParaRPr lang="en-US"/>
          </a:p>
        </p:txBody>
      </p:sp>
      <p:sp>
        <p:nvSpPr>
          <p:cNvPr id="5" name="Slide Number Placeholder 4">
            <a:extLst>
              <a:ext uri="{FF2B5EF4-FFF2-40B4-BE49-F238E27FC236}">
                <a16:creationId xmlns:a16="http://schemas.microsoft.com/office/drawing/2014/main" id="{76CB7BF9-914D-33D0-9BA6-51A4BF18690F}"/>
              </a:ext>
            </a:extLst>
          </p:cNvPr>
          <p:cNvSpPr>
            <a:spLocks noGrp="1"/>
          </p:cNvSpPr>
          <p:nvPr>
            <p:ph idx="12" sz="quarter" type="sldNum"/>
          </p:nvPr>
        </p:nvSpPr>
        <p:spPr>
          <a:xfrm>
            <a:off x="7981950" y="6356352"/>
            <a:ext cx="2057400" cy="365125"/>
          </a:xfrm>
        </p:spPr>
        <p:txBody>
          <a:bodyPr anchor="ctr">
            <a:normAutofit/>
          </a:bodyPr>
          <a:lstStyle/>
          <a:p>
            <a:pPr>
              <a:spcAft>
                <a:spcPts val="600"/>
              </a:spcAft>
            </a:pPr>
            <a:fld id="{EA3CEA3B-5193-8544-9ED3-64CDD23DCCA3}" type="slidenum">
              <a:rPr lang="en-US" smtClean="0"/>
              <a:pPr>
                <a:spcAft>
                  <a:spcPts val="600"/>
                </a:spcAft>
              </a:pPr>
              <a:t>14</a:t>
            </a:fld>
            <a:endParaRPr lang="en-US"/>
          </a:p>
        </p:txBody>
      </p:sp>
      <p:sp>
        <p:nvSpPr>
          <p:cNvPr id="8" name="TextBox 7">
            <a:extLst>
              <a:ext uri="{FF2B5EF4-FFF2-40B4-BE49-F238E27FC236}">
                <a16:creationId xmlns:a16="http://schemas.microsoft.com/office/drawing/2014/main" id="{1775296C-5251-08DE-14DF-08964C0EEC86}"/>
              </a:ext>
            </a:extLst>
          </p:cNvPr>
          <p:cNvSpPr txBox="1"/>
          <p:nvPr/>
        </p:nvSpPr>
        <p:spPr>
          <a:xfrm>
            <a:off x="3249930" y="6000751"/>
            <a:ext cx="6789420" cy="646331"/>
          </a:xfrm>
          <a:prstGeom prst="rect">
            <a:avLst/>
          </a:prstGeom>
          <a:noFill/>
        </p:spPr>
        <p:txBody>
          <a:bodyPr rtlCol="0" wrap="square">
            <a:spAutoFit/>
          </a:bodyPr>
          <a:lstStyle/>
          <a:p>
            <a:r>
              <a:rPr dirty="0" lang="en-MZ"/>
              <a:t>Fonte: Global Resource Outlook 2024: </a:t>
            </a:r>
            <a:r>
              <a:rPr dirty="0" lang="en-US"/>
              <a:t>https://</a:t>
            </a:r>
            <a:r>
              <a:rPr dirty="0" err="1" lang="en-US"/>
              <a:t>www.unep.org</a:t>
            </a:r>
            <a:r>
              <a:rPr dirty="0" lang="en-US"/>
              <a:t>/resources/Global-Resource-Outlook-2024</a:t>
            </a:r>
            <a:endParaRPr dirty="0" lang="en-MZ"/>
          </a:p>
        </p:txBody>
      </p:sp>
    </p:spTree>
    <p:extLst>
      <p:ext uri="{BB962C8B-B14F-4D97-AF65-F5344CB8AC3E}">
        <p14:creationId xmlns:p14="http://schemas.microsoft.com/office/powerpoint/2010/main" val="255799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830" y="386201"/>
            <a:ext cx="8964638" cy="1141602"/>
          </a:xfrm>
        </p:spPr>
        <p:txBody>
          <a:bodyPr>
            <a:normAutofit/>
          </a:bodyPr>
          <a:lstStyle/>
          <a:p>
            <a:r>
              <a:rPr lang="en-US" sz="2800" dirty="0" err="1">
                <a:solidFill>
                  <a:schemeClr val="tx1"/>
                </a:solidFill>
              </a:rPr>
              <a:t>Florestas</a:t>
            </a:r>
            <a:r>
              <a:rPr lang="en-US" sz="2800" dirty="0">
                <a:solidFill>
                  <a:schemeClr val="tx1"/>
                </a:solidFill>
              </a:rPr>
              <a:t> </a:t>
            </a:r>
            <a:r>
              <a:rPr lang="en-US" sz="2800" dirty="0" err="1">
                <a:solidFill>
                  <a:schemeClr val="tx1"/>
                </a:solidFill>
              </a:rPr>
              <a:t>como</a:t>
            </a:r>
            <a:r>
              <a:rPr lang="en-US" sz="2800" dirty="0">
                <a:solidFill>
                  <a:schemeClr val="tx1"/>
                </a:solidFill>
              </a:rPr>
              <a:t> </a:t>
            </a:r>
            <a:r>
              <a:rPr lang="en-US" sz="2800" dirty="0" err="1">
                <a:solidFill>
                  <a:schemeClr val="tx1"/>
                </a:solidFill>
              </a:rPr>
              <a:t>sumidouros</a:t>
            </a:r>
            <a:r>
              <a:rPr lang="en-US" sz="2800" dirty="0">
                <a:solidFill>
                  <a:schemeClr val="tx1"/>
                </a:solidFill>
              </a:rPr>
              <a:t>:</a:t>
            </a:r>
            <a:br>
              <a:rPr lang="en-US" sz="2800" dirty="0">
                <a:solidFill>
                  <a:schemeClr val="tx1"/>
                </a:solidFill>
              </a:rPr>
            </a:br>
            <a:r>
              <a:rPr lang="en-US" sz="2800" dirty="0" err="1">
                <a:solidFill>
                  <a:schemeClr val="tx1"/>
                </a:solidFill>
              </a:rPr>
              <a:t>Potencial</a:t>
            </a:r>
            <a:r>
              <a:rPr lang="en-US" sz="2800" dirty="0">
                <a:solidFill>
                  <a:schemeClr val="tx1"/>
                </a:solidFill>
              </a:rPr>
              <a:t> de </a:t>
            </a:r>
            <a:r>
              <a:rPr lang="en-US" sz="2800" dirty="0" err="1">
                <a:solidFill>
                  <a:schemeClr val="tx1"/>
                </a:solidFill>
              </a:rPr>
              <a:t>Redução</a:t>
            </a:r>
            <a:r>
              <a:rPr lang="en-US" sz="2800" dirty="0">
                <a:solidFill>
                  <a:schemeClr val="tx1"/>
                </a:solidFill>
              </a:rPr>
              <a:t> de </a:t>
            </a:r>
            <a:r>
              <a:rPr lang="en-US" sz="2800" dirty="0" err="1">
                <a:solidFill>
                  <a:schemeClr val="tx1"/>
                </a:solidFill>
              </a:rPr>
              <a:t>Emissões</a:t>
            </a:r>
            <a:r>
              <a:rPr lang="en-US" sz="2800" dirty="0">
                <a:solidFill>
                  <a:schemeClr val="tx1"/>
                </a:solidFill>
              </a:rPr>
              <a:t> de GEE</a:t>
            </a:r>
          </a:p>
        </p:txBody>
      </p:sp>
      <p:graphicFrame>
        <p:nvGraphicFramePr>
          <p:cNvPr id="4" name="Chart 3"/>
          <p:cNvGraphicFramePr>
            <a:graphicFrameLocks/>
          </p:cNvGraphicFramePr>
          <p:nvPr>
            <p:extLst>
              <p:ext uri="{D42A27DB-BD31-4B8C-83A1-F6EECF244321}">
                <p14:modId xmlns:p14="http://schemas.microsoft.com/office/powerpoint/2010/main" val="1488671433"/>
              </p:ext>
            </p:extLst>
          </p:nvPr>
        </p:nvGraphicFramePr>
        <p:xfrm>
          <a:off x="2152650" y="1805447"/>
          <a:ext cx="7304567" cy="448168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4953000" y="6102467"/>
            <a:ext cx="2286000" cy="369332"/>
          </a:xfrm>
          <a:prstGeom prst="rect">
            <a:avLst/>
          </a:prstGeom>
          <a:noFill/>
        </p:spPr>
        <p:txBody>
          <a:bodyPr wrap="square" rtlCol="0">
            <a:spAutoFit/>
          </a:bodyPr>
          <a:lstStyle/>
          <a:p>
            <a:r>
              <a:rPr lang="en-US" dirty="0"/>
              <a:t>73.0 MtCO</a:t>
            </a:r>
            <a:r>
              <a:rPr lang="en-US" baseline="-25000" dirty="0"/>
              <a:t>2</a:t>
            </a:r>
            <a:r>
              <a:rPr lang="en-US" dirty="0"/>
              <a:t> </a:t>
            </a:r>
            <a:r>
              <a:rPr lang="en-US" dirty="0" err="1"/>
              <a:t>por</a:t>
            </a:r>
            <a:r>
              <a:rPr lang="en-US" dirty="0"/>
              <a:t> </a:t>
            </a:r>
            <a:r>
              <a:rPr lang="en-US" dirty="0" err="1"/>
              <a:t>ano</a:t>
            </a:r>
            <a:endParaRPr lang="en-US" dirty="0"/>
          </a:p>
        </p:txBody>
      </p:sp>
      <p:sp>
        <p:nvSpPr>
          <p:cNvPr id="10" name="Espaço Reservado para Número de Slide 9"/>
          <p:cNvSpPr>
            <a:spLocks noGrp="1"/>
          </p:cNvSpPr>
          <p:nvPr>
            <p:ph type="sldNum" sz="quarter" idx="4294967295"/>
          </p:nvPr>
        </p:nvSpPr>
        <p:spPr>
          <a:xfrm>
            <a:off x="7981950" y="5624513"/>
            <a:ext cx="2057400" cy="273844"/>
          </a:xfrm>
          <a:prstGeom prst="rect">
            <a:avLst/>
          </a:prstGeom>
        </p:spPr>
        <p:txBody>
          <a:bodyPr/>
          <a:lstStyle/>
          <a:p>
            <a:fld id="{9052770F-75E8-4C37-8E56-53C1AE317163}" type="slidenum">
              <a:rPr lang="en-US" smtClean="0"/>
              <a:pPr/>
              <a:t>15</a:t>
            </a:fld>
            <a:endParaRPr lang="en-US"/>
          </a:p>
        </p:txBody>
      </p:sp>
    </p:spTree>
    <p:extLst>
      <p:ext uri="{BB962C8B-B14F-4D97-AF65-F5344CB8AC3E}">
        <p14:creationId xmlns:p14="http://schemas.microsoft.com/office/powerpoint/2010/main" val="383073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543203110"/>
              </p:ext>
            </p:extLst>
          </p:nvPr>
        </p:nvGraphicFramePr>
        <p:xfrm>
          <a:off x="2090057" y="1831951"/>
          <a:ext cx="7511143" cy="279079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910840" y="456608"/>
            <a:ext cx="7301147" cy="994172"/>
          </a:xfrm>
        </p:spPr>
        <p:txBody>
          <a:bodyPr>
            <a:normAutofit fontScale="90000"/>
          </a:bodyPr>
          <a:lstStyle/>
          <a:p>
            <a:r>
              <a:rPr lang="pt-PT" b="1" dirty="0"/>
              <a:t>As reservas de carbono variam com a cobertura florestal</a:t>
            </a:r>
            <a:endParaRPr lang="en-US" b="1" dirty="0"/>
          </a:p>
        </p:txBody>
      </p:sp>
      <p:sp>
        <p:nvSpPr>
          <p:cNvPr id="5" name="TextBox 4"/>
          <p:cNvSpPr txBox="1"/>
          <p:nvPr/>
        </p:nvSpPr>
        <p:spPr>
          <a:xfrm>
            <a:off x="4070455" y="2260164"/>
            <a:ext cx="168640" cy="323165"/>
          </a:xfrm>
          <a:prstGeom prst="rect">
            <a:avLst/>
          </a:prstGeom>
          <a:noFill/>
        </p:spPr>
        <p:txBody>
          <a:bodyPr wrap="square" rtlCol="0">
            <a:spAutoFit/>
          </a:bodyPr>
          <a:lstStyle/>
          <a:p>
            <a:r>
              <a:rPr lang="pt-PT" sz="1500" dirty="0"/>
              <a:t>a</a:t>
            </a:r>
          </a:p>
        </p:txBody>
      </p:sp>
      <p:sp>
        <p:nvSpPr>
          <p:cNvPr id="6" name="TextBox 5"/>
          <p:cNvSpPr txBox="1"/>
          <p:nvPr/>
        </p:nvSpPr>
        <p:spPr>
          <a:xfrm>
            <a:off x="5571346" y="2560246"/>
            <a:ext cx="168640" cy="323165"/>
          </a:xfrm>
          <a:prstGeom prst="rect">
            <a:avLst/>
          </a:prstGeom>
          <a:noFill/>
        </p:spPr>
        <p:txBody>
          <a:bodyPr wrap="square" rtlCol="0">
            <a:spAutoFit/>
          </a:bodyPr>
          <a:lstStyle/>
          <a:p>
            <a:r>
              <a:rPr lang="pt-PT" sz="1500" dirty="0"/>
              <a:t>b</a:t>
            </a:r>
          </a:p>
        </p:txBody>
      </p:sp>
      <p:sp>
        <p:nvSpPr>
          <p:cNvPr id="7" name="TextBox 6"/>
          <p:cNvSpPr txBox="1"/>
          <p:nvPr/>
        </p:nvSpPr>
        <p:spPr>
          <a:xfrm>
            <a:off x="6987917" y="2753665"/>
            <a:ext cx="168640" cy="323165"/>
          </a:xfrm>
          <a:prstGeom prst="rect">
            <a:avLst/>
          </a:prstGeom>
          <a:noFill/>
        </p:spPr>
        <p:txBody>
          <a:bodyPr wrap="square" rtlCol="0">
            <a:spAutoFit/>
          </a:bodyPr>
          <a:lstStyle/>
          <a:p>
            <a:r>
              <a:rPr lang="pt-PT" sz="1500" dirty="0"/>
              <a:t>c</a:t>
            </a:r>
          </a:p>
        </p:txBody>
      </p:sp>
      <p:sp>
        <p:nvSpPr>
          <p:cNvPr id="8" name="TextBox 7"/>
          <p:cNvSpPr txBox="1"/>
          <p:nvPr/>
        </p:nvSpPr>
        <p:spPr>
          <a:xfrm>
            <a:off x="8488808" y="2854213"/>
            <a:ext cx="168640" cy="323165"/>
          </a:xfrm>
          <a:prstGeom prst="rect">
            <a:avLst/>
          </a:prstGeom>
          <a:noFill/>
        </p:spPr>
        <p:txBody>
          <a:bodyPr wrap="square" rtlCol="0">
            <a:spAutoFit/>
          </a:bodyPr>
          <a:lstStyle/>
          <a:p>
            <a:r>
              <a:rPr lang="pt-PT" sz="1500" dirty="0"/>
              <a:t>c</a:t>
            </a:r>
          </a:p>
        </p:txBody>
      </p:sp>
      <p:graphicFrame>
        <p:nvGraphicFramePr>
          <p:cNvPr id="10" name="Chart 9"/>
          <p:cNvGraphicFramePr>
            <a:graphicFrameLocks/>
          </p:cNvGraphicFramePr>
          <p:nvPr>
            <p:extLst>
              <p:ext uri="{D42A27DB-BD31-4B8C-83A1-F6EECF244321}">
                <p14:modId xmlns:p14="http://schemas.microsoft.com/office/powerpoint/2010/main" val="2691714550"/>
              </p:ext>
            </p:extLst>
          </p:nvPr>
        </p:nvGraphicFramePr>
        <p:xfrm>
          <a:off x="2961470" y="5003918"/>
          <a:ext cx="2000250" cy="161805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2361522171"/>
              </p:ext>
            </p:extLst>
          </p:nvPr>
        </p:nvGraphicFramePr>
        <p:xfrm>
          <a:off x="4552420" y="5063427"/>
          <a:ext cx="2157413" cy="160734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a:graphicFrameLocks/>
          </p:cNvGraphicFramePr>
          <p:nvPr>
            <p:extLst>
              <p:ext uri="{D42A27DB-BD31-4B8C-83A1-F6EECF244321}">
                <p14:modId xmlns:p14="http://schemas.microsoft.com/office/powerpoint/2010/main" val="121350163"/>
              </p:ext>
            </p:extLst>
          </p:nvPr>
        </p:nvGraphicFramePr>
        <p:xfrm>
          <a:off x="5968991" y="5063427"/>
          <a:ext cx="2157413" cy="160734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a:graphicFrameLocks/>
          </p:cNvGraphicFramePr>
          <p:nvPr>
            <p:extLst>
              <p:ext uri="{D42A27DB-BD31-4B8C-83A1-F6EECF244321}">
                <p14:modId xmlns:p14="http://schemas.microsoft.com/office/powerpoint/2010/main" val="3851773141"/>
              </p:ext>
            </p:extLst>
          </p:nvPr>
        </p:nvGraphicFramePr>
        <p:xfrm>
          <a:off x="7469882" y="4985962"/>
          <a:ext cx="2157413" cy="1607345"/>
        </p:xfrm>
        <a:graphic>
          <a:graphicData uri="http://schemas.openxmlformats.org/drawingml/2006/chart">
            <c:chart xmlns:c="http://schemas.openxmlformats.org/drawingml/2006/chart" xmlns:r="http://schemas.openxmlformats.org/officeDocument/2006/relationships" r:id="rId7"/>
          </a:graphicData>
        </a:graphic>
      </p:graphicFrame>
      <p:sp>
        <p:nvSpPr>
          <p:cNvPr id="3" name="Rectangle 2"/>
          <p:cNvSpPr/>
          <p:nvPr/>
        </p:nvSpPr>
        <p:spPr>
          <a:xfrm>
            <a:off x="3135262" y="4850522"/>
            <a:ext cx="5744981" cy="195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sz="1350"/>
          </a:p>
        </p:txBody>
      </p:sp>
      <p:sp>
        <p:nvSpPr>
          <p:cNvPr id="4" name="Slide Number Placeholder 3"/>
          <p:cNvSpPr>
            <a:spLocks noGrp="1"/>
          </p:cNvSpPr>
          <p:nvPr>
            <p:ph type="sldNum" sz="quarter" idx="12"/>
          </p:nvPr>
        </p:nvSpPr>
        <p:spPr/>
        <p:txBody>
          <a:bodyPr/>
          <a:lstStyle/>
          <a:p>
            <a:fld id="{EA3CEA3B-5193-8544-9ED3-64CDD23DCCA3}" type="slidenum">
              <a:rPr lang="en-US" smtClean="0"/>
              <a:t>16</a:t>
            </a:fld>
            <a:endParaRPr lang="en-US"/>
          </a:p>
        </p:txBody>
      </p:sp>
    </p:spTree>
    <p:extLst>
      <p:ext uri="{BB962C8B-B14F-4D97-AF65-F5344CB8AC3E}">
        <p14:creationId xmlns:p14="http://schemas.microsoft.com/office/powerpoint/2010/main" val="2450486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A5557-E2E4-2DE4-67E9-13FF20335DA3}"/>
              </a:ext>
            </a:extLst>
          </p:cNvPr>
          <p:cNvSpPr>
            <a:spLocks noGrp="1"/>
          </p:cNvSpPr>
          <p:nvPr>
            <p:ph type="title"/>
          </p:nvPr>
        </p:nvSpPr>
        <p:spPr/>
        <p:txBody>
          <a:bodyPr/>
          <a:lstStyle/>
          <a:p>
            <a:r>
              <a:rPr lang="en-MZ" b="1" dirty="0"/>
              <a:t>Compromissos de Moçambique na NDC, REDD+</a:t>
            </a:r>
          </a:p>
        </p:txBody>
      </p:sp>
      <p:sp>
        <p:nvSpPr>
          <p:cNvPr id="3" name="Content Placeholder 2">
            <a:extLst>
              <a:ext uri="{FF2B5EF4-FFF2-40B4-BE49-F238E27FC236}">
                <a16:creationId xmlns:a16="http://schemas.microsoft.com/office/drawing/2014/main" id="{01B02289-6C25-D655-3DAE-2016CB0BAF48}"/>
              </a:ext>
            </a:extLst>
          </p:cNvPr>
          <p:cNvSpPr>
            <a:spLocks noGrp="1"/>
          </p:cNvSpPr>
          <p:nvPr>
            <p:ph idx="1"/>
          </p:nvPr>
        </p:nvSpPr>
        <p:spPr/>
        <p:txBody>
          <a:bodyPr/>
          <a:lstStyle/>
          <a:p>
            <a:r>
              <a:rPr lang="en-MZ" dirty="0"/>
              <a:t>NDC2.0 aponta potencial de redução de emissões em 40 milhões de tCO</a:t>
            </a:r>
            <a:r>
              <a:rPr lang="en-MZ" baseline="-25000" dirty="0"/>
              <a:t>2</a:t>
            </a:r>
            <a:r>
              <a:rPr lang="en-MZ" dirty="0"/>
              <a:t>eq até 2030</a:t>
            </a:r>
          </a:p>
          <a:p>
            <a:pPr lvl="1"/>
            <a:r>
              <a:rPr lang="en-MZ" dirty="0"/>
              <a:t>Ainda que não se indique os sectores específicos, sabe-se que AFOLU é maior contribuinte</a:t>
            </a:r>
          </a:p>
          <a:p>
            <a:r>
              <a:rPr lang="en-MZ" dirty="0"/>
              <a:t>A estratégia de REDD+ aponta diversas medidas de redução de desmatamento</a:t>
            </a:r>
          </a:p>
          <a:p>
            <a:pPr lvl="1"/>
            <a:r>
              <a:rPr lang="en-MZ" dirty="0"/>
              <a:t>Melhoria da produtividade agrícola (Alternativa à Agricultura Itinerante)</a:t>
            </a:r>
          </a:p>
          <a:p>
            <a:pPr lvl="1"/>
            <a:r>
              <a:rPr lang="en-MZ" dirty="0"/>
              <a:t>Plantio de árvores (para madeira e energia)</a:t>
            </a:r>
          </a:p>
          <a:p>
            <a:pPr lvl="1"/>
            <a:r>
              <a:rPr lang="en-MZ" dirty="0"/>
              <a:t>Produção e uso eficiente de energia de biomassa (lenha e carvão)</a:t>
            </a:r>
          </a:p>
          <a:p>
            <a:pPr lvl="1"/>
            <a:r>
              <a:rPr lang="en-MZ" dirty="0"/>
              <a:t>Práticas de Maneio Florestal Sustentável</a:t>
            </a:r>
          </a:p>
        </p:txBody>
      </p:sp>
    </p:spTree>
    <p:extLst>
      <p:ext uri="{BB962C8B-B14F-4D97-AF65-F5344CB8AC3E}">
        <p14:creationId xmlns:p14="http://schemas.microsoft.com/office/powerpoint/2010/main" val="2219292956"/>
      </p:ext>
    </p:extLst>
  </p:cSld>
  <p:clrMapOvr>
    <a:masterClrMapping/>
  </p:clrMapOvr>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258443"/>
            <a:ext cx="10189029" cy="1143000"/>
          </a:xfrm>
        </p:spPr>
        <p:txBody>
          <a:bodyPr>
            <a:normAutofit fontScale="90000"/>
          </a:bodyPr>
          <a:lstStyle/>
          <a:p>
            <a:r>
              <a:rPr b="1" dirty="0" lang="pt-PT"/>
              <a:t>Opções e Medidas de Mitigação e Adaptação</a:t>
            </a:r>
            <a:endParaRPr b="1" dirty="0" lang="en-US"/>
          </a:p>
        </p:txBody>
      </p:sp>
      <p:pic>
        <p:nvPicPr>
          <p:cNvPr descr="C:\Users\User\Pictures\Gondola\243.JPG" id="4" name="Picture 3"/>
          <p:cNvPicPr/>
          <p:nvPr/>
        </p:nvPicPr>
        <p:blipFill rotWithShape="1">
          <a:blip cstate="print" r:embed="rId3">
            <a:extLst>
              <a:ext uri="{28A0092B-C50C-407E-A947-70E740481C1C}">
                <a14:useLocalDpi xmlns:a14="http://schemas.microsoft.com/office/drawing/2010/main" val="0"/>
              </a:ext>
            </a:extLst>
          </a:blip>
          <a:srcRect r="141" t="29"/>
          <a:stretch/>
        </p:blipFill>
        <p:spPr bwMode="auto">
          <a:xfrm>
            <a:off x="1604446" y="4876800"/>
            <a:ext cx="1595955" cy="1824194"/>
          </a:xfrm>
          <a:prstGeom prst="rect">
            <a:avLst/>
          </a:prstGeom>
          <a:noFill/>
        </p:spPr>
      </p:pic>
      <p:pic>
        <p:nvPicPr>
          <p:cNvPr descr="IMG_0394.JPG" id="5" name="Imagem 3"/>
          <p:cNvPicPr/>
          <p:nvPr/>
        </p:nvPicPr>
        <p:blipFill rotWithShape="1">
          <a:blip cstate="print" r:embed="rId4">
            <a:extLst>
              <a:ext uri="{28A0092B-C50C-407E-A947-70E740481C1C}">
                <a14:useLocalDpi xmlns:a14="http://schemas.microsoft.com/office/drawing/2010/main" val="0"/>
              </a:ext>
            </a:extLst>
          </a:blip>
          <a:srcRect t="220"/>
          <a:stretch/>
        </p:blipFill>
        <p:spPr bwMode="auto">
          <a:xfrm>
            <a:off x="1604446" y="1676400"/>
            <a:ext cx="1595955" cy="1799478"/>
          </a:xfrm>
          <a:prstGeom prst="rect">
            <a:avLst/>
          </a:prstGeom>
          <a:ln>
            <a:noFill/>
          </a:ln>
          <a:extLst>
            <a:ext uri="{53640926-AAD7-44D8-BBD7-CCE9431645EC}">
              <a14:shadowObscured xmlns:a14="http://schemas.microsoft.com/office/drawing/2010/main"/>
            </a:ext>
          </a:extLst>
        </p:spPr>
      </p:pic>
      <p:pic>
        <p:nvPicPr>
          <p:cNvPr descr="C:\Users\User\Dropbox\REDD\IMGP7255.JPG" id="10" name="Picture 7"/>
          <p:cNvPicPr>
            <a:picLocks noChangeArrowheads="1" noChangeAspect="1"/>
          </p:cNvPicPr>
          <p:nvPr/>
        </p:nvPicPr>
        <p:blipFill rotWithShape="1">
          <a:blip cstate="print" r:embed="rId5">
            <a:extLst>
              <a:ext uri="{28A0092B-C50C-407E-A947-70E740481C1C}">
                <a14:useLocalDpi xmlns:a14="http://schemas.microsoft.com/office/drawing/2010/main" val="0"/>
              </a:ext>
            </a:extLst>
          </a:blip>
          <a:srcRect b="108" t="174"/>
          <a:stretch/>
        </p:blipFill>
        <p:spPr bwMode="auto">
          <a:xfrm>
            <a:off x="3352801" y="1711036"/>
            <a:ext cx="1532053" cy="1799478"/>
          </a:xfrm>
          <a:prstGeom prst="rect">
            <a:avLst/>
          </a:prstGeom>
          <a:noFill/>
          <a:extLst>
            <a:ext uri="{909E8E84-426E-40DD-AFC4-6F175D3DCCD1}">
              <a14:hiddenFill xmlns:a14="http://schemas.microsoft.com/office/drawing/2010/main">
                <a:solidFill>
                  <a:srgbClr val="FFFFFF"/>
                </a:solidFill>
              </a14:hiddenFill>
            </a:ext>
          </a:extLst>
        </p:spPr>
      </p:pic>
      <p:pic>
        <p:nvPicPr>
          <p:cNvPr descr="matsinho_lenhador" id="11" name="Picture 5"/>
          <p:cNvPicPr>
            <a:picLocks noChangeArrowheads="1" noChangeAspect="1" noGrp="1"/>
          </p:cNvPicPr>
          <p:nvPr>
            <p:ph idx="1"/>
          </p:nvPr>
        </p:nvPicPr>
        <p:blipFill rotWithShape="1">
          <a:blip cstate="print" r:embed="rId6">
            <a:extLst>
              <a:ext uri="{28A0092B-C50C-407E-A947-70E740481C1C}">
                <a14:useLocalDpi xmlns:a14="http://schemas.microsoft.com/office/drawing/2010/main" val="0"/>
              </a:ext>
            </a:extLst>
          </a:blip>
          <a:srcRect/>
          <a:stretch/>
        </p:blipFill>
        <p:spPr>
          <a:xfrm>
            <a:off x="3276600" y="4876801"/>
            <a:ext cx="1616744" cy="1878967"/>
          </a:xfr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algn="ctr" dir="2700000" dist="35921" rotWithShape="0">
                    <a:srgbClr val="808080"/>
                  </a:outerShdw>
                </a:effectLst>
              </a14:hiddenEffects>
            </a:ext>
          </a:extLst>
        </p:spPr>
      </p:pic>
      <p:pic>
        <p:nvPicPr>
          <p:cNvPr descr="IMG_2951" id="12" name="Content Placeholder 9"/>
          <p:cNvPicPr/>
          <p:nvPr/>
        </p:nvPicPr>
        <p:blipFill rotWithShape="1">
          <a:blip cstate="print" r:embed="rId7">
            <a:extLst>
              <a:ext uri="{28A0092B-C50C-407E-A947-70E740481C1C}">
                <a14:useLocalDpi xmlns:a14="http://schemas.microsoft.com/office/drawing/2010/main" val="0"/>
              </a:ext>
            </a:extLst>
          </a:blip>
          <a:srcRect b="246" t="135"/>
          <a:stretch/>
        </p:blipFill>
        <p:spPr bwMode="auto">
          <a:xfrm>
            <a:off x="5025943" y="1711036"/>
            <a:ext cx="1917700" cy="1799478"/>
          </a:xfrm>
          <a:prstGeom prst="rect">
            <a:avLst/>
          </a:prstGeom>
          <a:noFill/>
          <a:ln>
            <a:noFill/>
          </a:ln>
          <a:extLst>
            <a:ext uri="{AF507438-7753-43E0-B8FC-AC1667EBCBE1}">
              <a14:hiddenEffects xmlns:a14="http://schemas.microsoft.com/office/drawing/2010/main">
                <a:effectLst>
                  <a:outerShdw algn="ctr" dir="2700000" dist="35921" rotWithShape="0">
                    <a:srgbClr val="808080"/>
                  </a:outerShdw>
                </a:effectLst>
              </a14:hiddenEffects>
            </a:ext>
            <a:ext uri="{53640926-AAD7-44D8-BBD7-CCE9431645EC}">
              <a14:shadowObscured xmlns:a14="http://schemas.microsoft.com/office/drawing/2010/main"/>
            </a:ext>
          </a:extLst>
        </p:spPr>
      </p:pic>
      <p:pic>
        <p:nvPicPr>
          <p:cNvPr id="13" name="Picture 12"/>
          <p:cNvPicPr>
            <a:picLocks noChangeAspect="1"/>
          </p:cNvPicPr>
          <p:nvPr/>
        </p:nvPicPr>
        <p:blipFill rotWithShape="1">
          <a:blip cstate="print" r:embed="rId8">
            <a:extLst>
              <a:ext uri="{28A0092B-C50C-407E-A947-70E740481C1C}">
                <a14:useLocalDpi xmlns:a14="http://schemas.microsoft.com/office/drawing/2010/main" val="0"/>
              </a:ext>
            </a:extLst>
          </a:blip>
          <a:srcRect l="68" r="68"/>
          <a:stretch/>
        </p:blipFill>
        <p:spPr>
          <a:xfrm>
            <a:off x="4997863" y="4881749"/>
            <a:ext cx="1917700" cy="1843981"/>
          </a:xfrm>
          <a:prstGeom prst="rect">
            <a:avLst/>
          </a:prstGeom>
        </p:spPr>
      </p:pic>
      <p:pic>
        <p:nvPicPr>
          <p:cNvPr id="14" name="Picture 13"/>
          <p:cNvPicPr>
            <a:picLocks noChangeAspect="1"/>
          </p:cNvPicPr>
          <p:nvPr/>
        </p:nvPicPr>
        <p:blipFill rotWithShape="1">
          <a:blip cstate="print" r:embed="rId9">
            <a:extLst>
              <a:ext uri="{28A0092B-C50C-407E-A947-70E740481C1C}">
                <a14:useLocalDpi xmlns:a14="http://schemas.microsoft.com/office/drawing/2010/main" val="0"/>
              </a:ext>
            </a:extLst>
          </a:blip>
          <a:srcRect t="197"/>
          <a:stretch/>
        </p:blipFill>
        <p:spPr>
          <a:xfrm>
            <a:off x="7005567" y="1676400"/>
            <a:ext cx="1578481" cy="1834114"/>
          </a:xfrm>
          <a:prstGeom prst="rect">
            <a:avLst/>
          </a:prstGeom>
        </p:spPr>
      </p:pic>
      <p:pic>
        <p:nvPicPr>
          <p:cNvPr descr="C:\Users\User\Pictures\Tambara Macossa Moribane\IMG_1673.JPG" id="15" name="Picture 2"/>
          <p:cNvPicPr>
            <a:picLocks noChangeArrowheads="1" noChangeAspect="1"/>
          </p:cNvPicPr>
          <p:nvPr/>
        </p:nvPicPr>
        <p:blipFill rotWithShape="1">
          <a:blip cstate="print" r:embed="rId10">
            <a:extLst>
              <a:ext uri="{28A0092B-C50C-407E-A947-70E740481C1C}">
                <a14:useLocalDpi xmlns:a14="http://schemas.microsoft.com/office/drawing/2010/main" val="0"/>
              </a:ext>
            </a:extLst>
          </a:blip>
          <a:srcRect b="39"/>
          <a:stretch/>
        </p:blipFill>
        <p:spPr bwMode="auto">
          <a:xfrm>
            <a:off x="7005566" y="4891641"/>
            <a:ext cx="1621046" cy="1824194"/>
          </a:xfrm>
          <a:prstGeom prst="rect">
            <a:avLst/>
          </a:prstGeom>
          <a:noFill/>
          <a:extLst>
            <a:ext uri="{909E8E84-426E-40DD-AFC4-6F175D3DCCD1}">
              <a14:hiddenFill xmlns:a14="http://schemas.microsoft.com/office/drawing/2010/main">
                <a:solidFill>
                  <a:srgbClr val="FFFFFF"/>
                </a:solidFill>
              </a14:hiddenFill>
            </a:ext>
          </a:extLst>
        </p:spPr>
      </p:pic>
      <p:pic>
        <p:nvPicPr>
          <p:cNvPr descr="C:\Users\User\Pictures\IFLOMA_Jan2013\IMG_0178.JPG" id="16" name="Picture 2"/>
          <p:cNvPicPr>
            <a:picLocks noChangeArrowheads="1" noChangeAspect="1"/>
          </p:cNvPicPr>
          <p:nvPr/>
        </p:nvPicPr>
        <p:blipFill rotWithShape="1">
          <a:blip cstate="print" r:embed="rId11">
            <a:extLst>
              <a:ext uri="{28A0092B-C50C-407E-A947-70E740481C1C}">
                <a14:useLocalDpi xmlns:a14="http://schemas.microsoft.com/office/drawing/2010/main" val="0"/>
              </a:ext>
            </a:extLst>
          </a:blip>
          <a:srcRect/>
          <a:stretch/>
        </p:blipFill>
        <p:spPr bwMode="auto">
          <a:xfrm>
            <a:off x="8763001" y="4876800"/>
            <a:ext cx="1724381" cy="1824194"/>
          </a:xfrm>
          <a:prstGeom prst="rect">
            <a:avLst/>
          </a:prstGeom>
          <a:noFill/>
          <a:extLst>
            <a:ext uri="{909E8E84-426E-40DD-AFC4-6F175D3DCCD1}">
              <a14:hiddenFill xmlns:a14="http://schemas.microsoft.com/office/drawing/2010/main">
                <a:solidFill>
                  <a:srgbClr val="FFFFFF"/>
                </a:solidFill>
              </a14:hiddenFill>
            </a:ext>
          </a:extLst>
        </p:spPr>
      </p:pic>
      <p:pic>
        <p:nvPicPr>
          <p:cNvPr descr="C:\Users\User\Pictures\IFLOMA_Jan2013\IMG_0245.JPG" id="17" name="Picture 4"/>
          <p:cNvPicPr>
            <a:picLocks noChangeArrowheads="1" noChangeAspect="1"/>
          </p:cNvPicPr>
          <p:nvPr/>
        </p:nvPicPr>
        <p:blipFill rotWithShape="1">
          <a:blip cstate="print" r:embed="rId12">
            <a:extLst>
              <a:ext uri="{28A0092B-C50C-407E-A947-70E740481C1C}">
                <a14:useLocalDpi xmlns:a14="http://schemas.microsoft.com/office/drawing/2010/main" val="0"/>
              </a:ext>
            </a:extLst>
          </a:blip>
          <a:srcRect/>
          <a:stretch/>
        </p:blipFill>
        <p:spPr bwMode="auto">
          <a:xfrm>
            <a:off x="8763001" y="1676400"/>
            <a:ext cx="1635225" cy="183411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13"/>
          <a:stretch>
            <a:fillRect/>
          </a:stretch>
        </p:blipFill>
        <p:spPr>
          <a:xfrm>
            <a:off x="2020814" y="3662154"/>
            <a:ext cx="8193734" cy="993734"/>
          </a:xfrm>
          <a:prstGeom prst="rect">
            <a:avLst/>
          </a:prstGeom>
        </p:spPr>
      </p:pic>
    </p:spTree>
    <p:extLst>
      <p:ext uri="{BB962C8B-B14F-4D97-AF65-F5344CB8AC3E}">
        <p14:creationId xmlns:p14="http://schemas.microsoft.com/office/powerpoint/2010/main" val="183269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43000"/>
          </a:xfrm>
        </p:spPr>
        <p:txBody>
          <a:bodyPr>
            <a:normAutofit fontScale="90000"/>
          </a:bodyPr>
          <a:lstStyle/>
          <a:p>
            <a:r>
              <a:rPr lang="en-US" dirty="0" err="1"/>
              <a:t>Potencial</a:t>
            </a:r>
            <a:r>
              <a:rPr lang="en-US" dirty="0"/>
              <a:t> para </a:t>
            </a:r>
            <a:r>
              <a:rPr lang="en-US" dirty="0" err="1"/>
              <a:t>redução</a:t>
            </a:r>
            <a:r>
              <a:rPr lang="en-US" dirty="0"/>
              <a:t> de </a:t>
            </a:r>
            <a:r>
              <a:rPr lang="en-US" dirty="0" err="1"/>
              <a:t>emissões</a:t>
            </a:r>
            <a:endParaRPr lang="en-US" dirty="0"/>
          </a:p>
        </p:txBody>
      </p:sp>
      <p:sp>
        <p:nvSpPr>
          <p:cNvPr id="8" name="TextBox 7"/>
          <p:cNvSpPr txBox="1"/>
          <p:nvPr/>
        </p:nvSpPr>
        <p:spPr>
          <a:xfrm>
            <a:off x="6147833" y="5783394"/>
            <a:ext cx="3048000" cy="461665"/>
          </a:xfrm>
          <a:prstGeom prst="rect">
            <a:avLst/>
          </a:prstGeom>
          <a:noFill/>
        </p:spPr>
        <p:txBody>
          <a:bodyPr wrap="square" rtlCol="0">
            <a:spAutoFit/>
          </a:bodyPr>
          <a:lstStyle/>
          <a:p>
            <a:r>
              <a:rPr lang="en-US" sz="2400" dirty="0">
                <a:solidFill>
                  <a:srgbClr val="FF0000"/>
                </a:solidFill>
              </a:rPr>
              <a:t>42.8 MtCO</a:t>
            </a:r>
            <a:r>
              <a:rPr lang="en-US" sz="2400" baseline="-25000" dirty="0">
                <a:solidFill>
                  <a:srgbClr val="FF0000"/>
                </a:solidFill>
              </a:rPr>
              <a:t>2</a:t>
            </a:r>
            <a:r>
              <a:rPr lang="en-US" sz="2400" dirty="0">
                <a:solidFill>
                  <a:srgbClr val="FF0000"/>
                </a:solidFill>
              </a:rPr>
              <a:t> </a:t>
            </a:r>
            <a:r>
              <a:rPr lang="en-US" sz="2400" dirty="0" err="1">
                <a:solidFill>
                  <a:srgbClr val="FF0000"/>
                </a:solidFill>
              </a:rPr>
              <a:t>por</a:t>
            </a:r>
            <a:r>
              <a:rPr lang="en-US" sz="2400" dirty="0">
                <a:solidFill>
                  <a:srgbClr val="FF0000"/>
                </a:solidFill>
              </a:rPr>
              <a:t> </a:t>
            </a:r>
            <a:r>
              <a:rPr lang="en-US" sz="2400" dirty="0" err="1">
                <a:solidFill>
                  <a:srgbClr val="FF0000"/>
                </a:solidFill>
              </a:rPr>
              <a:t>ano</a:t>
            </a:r>
            <a:endParaRPr lang="en-US" sz="2400" dirty="0">
              <a:solidFill>
                <a:srgbClr val="FF0000"/>
              </a:solidFill>
            </a:endParaRPr>
          </a:p>
        </p:txBody>
      </p:sp>
      <p:sp>
        <p:nvSpPr>
          <p:cNvPr id="3" name="TextBox 2"/>
          <p:cNvSpPr txBox="1"/>
          <p:nvPr/>
        </p:nvSpPr>
        <p:spPr>
          <a:xfrm>
            <a:off x="6150332" y="5459639"/>
            <a:ext cx="2690751" cy="400110"/>
          </a:xfrm>
          <a:prstGeom prst="rect">
            <a:avLst/>
          </a:prstGeom>
          <a:noFill/>
        </p:spPr>
        <p:txBody>
          <a:bodyPr wrap="square" rtlCol="0">
            <a:spAutoFit/>
          </a:bodyPr>
          <a:lstStyle/>
          <a:p>
            <a:r>
              <a:rPr lang="pt-PT" sz="2000" b="1" dirty="0">
                <a:solidFill>
                  <a:srgbClr val="FF0000"/>
                </a:solidFill>
              </a:rPr>
              <a:t>Acções de REDD+</a:t>
            </a:r>
            <a:endParaRPr lang="en-US" sz="2000" b="1" dirty="0">
              <a:solidFill>
                <a:srgbClr val="FF0000"/>
              </a:solidFill>
            </a:endParaRPr>
          </a:p>
        </p:txBody>
      </p:sp>
      <p:pic>
        <p:nvPicPr>
          <p:cNvPr id="4" name="Picture 3"/>
          <p:cNvPicPr>
            <a:picLocks noChangeAspect="1"/>
          </p:cNvPicPr>
          <p:nvPr/>
        </p:nvPicPr>
        <p:blipFill>
          <a:blip r:embed="rId3"/>
          <a:stretch>
            <a:fillRect/>
          </a:stretch>
        </p:blipFill>
        <p:spPr>
          <a:xfrm>
            <a:off x="2054886" y="1359726"/>
            <a:ext cx="8155915" cy="4020204"/>
          </a:xfrm>
          <a:prstGeom prst="rect">
            <a:avLst/>
          </a:prstGeom>
        </p:spPr>
      </p:pic>
      <p:cxnSp>
        <p:nvCxnSpPr>
          <p:cNvPr id="6" name="Straight Arrow Connector 5"/>
          <p:cNvCxnSpPr/>
          <p:nvPr/>
        </p:nvCxnSpPr>
        <p:spPr>
          <a:xfrm flipV="1">
            <a:off x="4191001" y="2057400"/>
            <a:ext cx="1956833" cy="9144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191000" y="2971800"/>
            <a:ext cx="3200400" cy="5334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2610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0EBFE-398C-B231-622E-932DF9C1D52C}"/>
              </a:ext>
            </a:extLst>
          </p:cNvPr>
          <p:cNvSpPr>
            <a:spLocks noGrp="1"/>
          </p:cNvSpPr>
          <p:nvPr>
            <p:ph type="title"/>
          </p:nvPr>
        </p:nvSpPr>
        <p:spPr/>
        <p:txBody>
          <a:bodyPr/>
          <a:lstStyle/>
          <a:p>
            <a:r>
              <a:rPr lang="en-MZ" b="1" dirty="0"/>
              <a:t>Conteúdo</a:t>
            </a:r>
          </a:p>
        </p:txBody>
      </p:sp>
      <p:sp>
        <p:nvSpPr>
          <p:cNvPr id="3" name="Content Placeholder 2">
            <a:extLst>
              <a:ext uri="{FF2B5EF4-FFF2-40B4-BE49-F238E27FC236}">
                <a16:creationId xmlns:a16="http://schemas.microsoft.com/office/drawing/2014/main" id="{2FA4A7BD-3EFB-5B55-66F4-3FC184A05C0C}"/>
              </a:ext>
            </a:extLst>
          </p:cNvPr>
          <p:cNvSpPr>
            <a:spLocks noGrp="1"/>
          </p:cNvSpPr>
          <p:nvPr>
            <p:ph idx="1"/>
          </p:nvPr>
        </p:nvSpPr>
        <p:spPr/>
        <p:txBody>
          <a:bodyPr>
            <a:normAutofit/>
          </a:bodyPr>
          <a:lstStyle/>
          <a:p>
            <a:pPr marL="742950" indent="-742950">
              <a:buFont typeface="+mj-lt"/>
              <a:buAutoNum type="arabicPeriod"/>
            </a:pPr>
            <a:r>
              <a:rPr lang="en-MZ" sz="3600" dirty="0"/>
              <a:t>Maneio Comunitário de recursos naturais em Moçambique</a:t>
            </a:r>
          </a:p>
          <a:p>
            <a:pPr marL="742950" indent="-742950">
              <a:buFont typeface="+mj-lt"/>
              <a:buAutoNum type="arabicPeriod"/>
            </a:pPr>
            <a:r>
              <a:rPr lang="en-MZ" sz="3600" dirty="0"/>
              <a:t>Posição de Moçambique relativamente às Mudanças Climáticas</a:t>
            </a:r>
          </a:p>
          <a:p>
            <a:pPr marL="742950" indent="-742950">
              <a:buFont typeface="+mj-lt"/>
              <a:buAutoNum type="arabicPeriod"/>
            </a:pPr>
            <a:r>
              <a:rPr lang="en-MZ" sz="3600" dirty="0"/>
              <a:t>Oportunidades de alavancar o Maneio Comunitário</a:t>
            </a:r>
          </a:p>
          <a:p>
            <a:pPr marL="742950" indent="-742950">
              <a:buFont typeface="+mj-lt"/>
              <a:buAutoNum type="arabicPeriod"/>
            </a:pPr>
            <a:r>
              <a:rPr lang="en-MZ" sz="3600" dirty="0"/>
              <a:t>Conclusões</a:t>
            </a:r>
          </a:p>
        </p:txBody>
      </p:sp>
    </p:spTree>
    <p:extLst>
      <p:ext uri="{BB962C8B-B14F-4D97-AF65-F5344CB8AC3E}">
        <p14:creationId xmlns:p14="http://schemas.microsoft.com/office/powerpoint/2010/main" val="3299673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rot="18833858">
            <a:off x="1448659" y="896917"/>
            <a:ext cx="3450984"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Investimento na restauração</a:t>
            </a:r>
          </a:p>
        </p:txBody>
      </p:sp>
      <p:grpSp>
        <p:nvGrpSpPr>
          <p:cNvPr id="2" name="Group 1"/>
          <p:cNvGrpSpPr/>
          <p:nvPr/>
        </p:nvGrpSpPr>
        <p:grpSpPr>
          <a:xfrm>
            <a:off x="117986" y="71732"/>
            <a:ext cx="11560665" cy="6593154"/>
            <a:chOff x="117986" y="71732"/>
            <a:chExt cx="11560665" cy="6593154"/>
          </a:xfrm>
        </p:grpSpPr>
        <p:sp>
          <p:nvSpPr>
            <p:cNvPr id="5" name="Rectangle 4"/>
            <p:cNvSpPr/>
            <p:nvPr/>
          </p:nvSpPr>
          <p:spPr>
            <a:xfrm>
              <a:off x="5165556" y="3433008"/>
              <a:ext cx="689812"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err="1">
                  <a:solidFill>
                    <a:schemeClr val="tx1"/>
                  </a:solidFill>
                </a:rPr>
                <a:t>MFS</a:t>
              </a:r>
              <a:endParaRPr lang="pt-PT" dirty="0">
                <a:solidFill>
                  <a:schemeClr val="tx1"/>
                </a:solidFill>
              </a:endParaRPr>
            </a:p>
          </p:txBody>
        </p:sp>
        <p:sp>
          <p:nvSpPr>
            <p:cNvPr id="6" name="Oval 5"/>
            <p:cNvSpPr/>
            <p:nvPr/>
          </p:nvSpPr>
          <p:spPr>
            <a:xfrm>
              <a:off x="3769894" y="272718"/>
              <a:ext cx="3481137" cy="394635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a:solidFill>
                    <a:srgbClr val="C00000"/>
                  </a:solidFill>
                </a:rPr>
                <a:t>Economicamente Viável</a:t>
              </a:r>
            </a:p>
          </p:txBody>
        </p:sp>
        <p:sp>
          <p:nvSpPr>
            <p:cNvPr id="7" name="Oval 6"/>
            <p:cNvSpPr/>
            <p:nvPr/>
          </p:nvSpPr>
          <p:spPr>
            <a:xfrm>
              <a:off x="5101389" y="2438396"/>
              <a:ext cx="3818022" cy="37538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a:solidFill>
                    <a:srgbClr val="C00000"/>
                  </a:solidFill>
                </a:rPr>
                <a:t>Socialmente Justo</a:t>
              </a:r>
            </a:p>
          </p:txBody>
        </p:sp>
        <p:sp>
          <p:nvSpPr>
            <p:cNvPr id="8" name="Oval 7"/>
            <p:cNvSpPr/>
            <p:nvPr/>
          </p:nvSpPr>
          <p:spPr>
            <a:xfrm>
              <a:off x="2213811" y="2245895"/>
              <a:ext cx="3593431" cy="394635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b="1" dirty="0">
                  <a:solidFill>
                    <a:srgbClr val="C00000"/>
                  </a:solidFill>
                </a:rPr>
                <a:t>Ambientalmente Saudável</a:t>
              </a:r>
            </a:p>
          </p:txBody>
        </p:sp>
        <p:sp>
          <p:nvSpPr>
            <p:cNvPr id="11" name="Rectangle 10"/>
            <p:cNvSpPr/>
            <p:nvPr/>
          </p:nvSpPr>
          <p:spPr>
            <a:xfrm>
              <a:off x="117986" y="3958583"/>
              <a:ext cx="2571977" cy="1483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Florestas ambientalmente saudáveis e de alta produtividade</a:t>
              </a:r>
            </a:p>
          </p:txBody>
        </p:sp>
        <p:sp>
          <p:nvSpPr>
            <p:cNvPr id="12" name="Rectangle 11"/>
            <p:cNvSpPr/>
            <p:nvPr/>
          </p:nvSpPr>
          <p:spPr>
            <a:xfrm>
              <a:off x="8390020" y="4528336"/>
              <a:ext cx="3288631" cy="12338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Comunidades locais dependentes de floresta satisfeitas e em harmonia com a gestão das florestas</a:t>
              </a:r>
            </a:p>
          </p:txBody>
        </p:sp>
        <p:sp>
          <p:nvSpPr>
            <p:cNvPr id="13" name="Rectangle 12"/>
            <p:cNvSpPr/>
            <p:nvPr/>
          </p:nvSpPr>
          <p:spPr>
            <a:xfrm rot="18572479">
              <a:off x="5010921" y="2727154"/>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Emprego justo</a:t>
              </a:r>
            </a:p>
          </p:txBody>
        </p:sp>
        <p:sp>
          <p:nvSpPr>
            <p:cNvPr id="14" name="Rectangle 13"/>
            <p:cNvSpPr/>
            <p:nvPr/>
          </p:nvSpPr>
          <p:spPr>
            <a:xfrm>
              <a:off x="6658608" y="71732"/>
              <a:ext cx="2743200" cy="1043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Empresas florestais economicamente viáveis e com visão de gestão de longo prazo</a:t>
              </a:r>
            </a:p>
          </p:txBody>
        </p:sp>
        <p:sp>
          <p:nvSpPr>
            <p:cNvPr id="15" name="Rectangle 14"/>
            <p:cNvSpPr/>
            <p:nvPr/>
          </p:nvSpPr>
          <p:spPr>
            <a:xfrm rot="2650366">
              <a:off x="3168528" y="2629676"/>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Base de produção de produtos florestais</a:t>
              </a:r>
            </a:p>
          </p:txBody>
        </p:sp>
        <p:sp>
          <p:nvSpPr>
            <p:cNvPr id="16" name="Rectangle 15"/>
            <p:cNvSpPr/>
            <p:nvPr/>
          </p:nvSpPr>
          <p:spPr>
            <a:xfrm rot="5130921">
              <a:off x="4639155" y="4481912"/>
              <a:ext cx="1742614"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Serviços de</a:t>
              </a:r>
            </a:p>
            <a:p>
              <a:pPr algn="ctr"/>
              <a:r>
                <a:rPr lang="pt-PT" dirty="0">
                  <a:solidFill>
                    <a:schemeClr val="tx1"/>
                  </a:solidFill>
                </a:rPr>
                <a:t> ecossistemas</a:t>
              </a:r>
            </a:p>
          </p:txBody>
        </p:sp>
        <p:cxnSp>
          <p:nvCxnSpPr>
            <p:cNvPr id="18" name="Straight Arrow Connector 17"/>
            <p:cNvCxnSpPr/>
            <p:nvPr/>
          </p:nvCxnSpPr>
          <p:spPr>
            <a:xfrm>
              <a:off x="6453575" y="1211182"/>
              <a:ext cx="2077452" cy="2302038"/>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flipV="1">
              <a:off x="6924794" y="982122"/>
              <a:ext cx="2062335" cy="2318079"/>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2097508" y="108834"/>
              <a:ext cx="2486312" cy="2595004"/>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533091" y="328577"/>
              <a:ext cx="2389387" cy="2675851"/>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3884554" y="5762232"/>
              <a:ext cx="3420432" cy="27692"/>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884554" y="6319335"/>
              <a:ext cx="3435459" cy="93797"/>
            </a:xfrm>
            <a:prstGeom prst="straightConnector1">
              <a:avLst/>
            </a:prstGeom>
            <a:ln w="571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rot="18782659">
              <a:off x="2033501" y="1362388"/>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Exploração Florestal</a:t>
              </a:r>
            </a:p>
          </p:txBody>
        </p:sp>
        <p:sp>
          <p:nvSpPr>
            <p:cNvPr id="38" name="Rectangle 37"/>
            <p:cNvSpPr/>
            <p:nvPr/>
          </p:nvSpPr>
          <p:spPr>
            <a:xfrm rot="2897426">
              <a:off x="6309232" y="1947861"/>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Benefício comunitário</a:t>
              </a:r>
            </a:p>
          </p:txBody>
        </p:sp>
        <p:sp>
          <p:nvSpPr>
            <p:cNvPr id="39" name="Rectangle 38"/>
            <p:cNvSpPr/>
            <p:nvPr/>
          </p:nvSpPr>
          <p:spPr>
            <a:xfrm rot="2815277">
              <a:off x="6596904" y="1648385"/>
              <a:ext cx="3267515"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Colaboração da Comunidade</a:t>
              </a:r>
            </a:p>
          </p:txBody>
        </p:sp>
        <p:sp>
          <p:nvSpPr>
            <p:cNvPr id="40" name="Rectangle 39"/>
            <p:cNvSpPr/>
            <p:nvPr/>
          </p:nvSpPr>
          <p:spPr>
            <a:xfrm>
              <a:off x="4267200" y="5782570"/>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Produtividade</a:t>
              </a:r>
            </a:p>
          </p:txBody>
        </p:sp>
        <p:sp>
          <p:nvSpPr>
            <p:cNvPr id="41" name="Rectangle 40"/>
            <p:cNvSpPr/>
            <p:nvPr/>
          </p:nvSpPr>
          <p:spPr>
            <a:xfrm>
              <a:off x="4256995" y="5174198"/>
              <a:ext cx="2743200" cy="8823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a:solidFill>
                    <a:schemeClr val="tx1"/>
                  </a:solidFill>
                </a:rPr>
                <a:t>Protecção da floresta</a:t>
              </a:r>
            </a:p>
          </p:txBody>
        </p:sp>
      </p:grpSp>
    </p:spTree>
    <p:extLst>
      <p:ext uri="{BB962C8B-B14F-4D97-AF65-F5344CB8AC3E}">
        <p14:creationId xmlns:p14="http://schemas.microsoft.com/office/powerpoint/2010/main" val="2502526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FB4E-B4EF-5D77-F5B7-36ACBB8EC865}"/>
              </a:ext>
            </a:extLst>
          </p:cNvPr>
          <p:cNvSpPr>
            <a:spLocks noGrp="1"/>
          </p:cNvSpPr>
          <p:nvPr>
            <p:ph type="title"/>
          </p:nvPr>
        </p:nvSpPr>
        <p:spPr/>
        <p:txBody>
          <a:bodyPr/>
          <a:lstStyle/>
          <a:p>
            <a:r>
              <a:rPr lang="en-MZ" b="1" dirty="0"/>
              <a:t>4. Conclusões</a:t>
            </a:r>
          </a:p>
        </p:txBody>
      </p:sp>
      <p:sp>
        <p:nvSpPr>
          <p:cNvPr id="3" name="Content Placeholder 2">
            <a:extLst>
              <a:ext uri="{FF2B5EF4-FFF2-40B4-BE49-F238E27FC236}">
                <a16:creationId xmlns:a16="http://schemas.microsoft.com/office/drawing/2014/main" id="{CA23B361-27FC-37FB-51F4-3287DA36BCBF}"/>
              </a:ext>
            </a:extLst>
          </p:cNvPr>
          <p:cNvSpPr>
            <a:spLocks noGrp="1"/>
          </p:cNvSpPr>
          <p:nvPr>
            <p:ph idx="1"/>
          </p:nvPr>
        </p:nvSpPr>
        <p:spPr/>
        <p:txBody>
          <a:bodyPr>
            <a:normAutofit lnSpcReduction="10000"/>
          </a:bodyPr>
          <a:lstStyle/>
          <a:p>
            <a:r>
              <a:rPr lang="en-MZ" dirty="0"/>
              <a:t>Remover as barreiras</a:t>
            </a:r>
          </a:p>
          <a:p>
            <a:pPr lvl="1"/>
            <a:r>
              <a:rPr lang="en-US" dirty="0"/>
              <a:t>M</a:t>
            </a:r>
            <a:r>
              <a:rPr lang="en-MZ" dirty="0"/>
              <a:t>elhorar a colecta de receitas</a:t>
            </a:r>
          </a:p>
          <a:p>
            <a:pPr lvl="1"/>
            <a:r>
              <a:rPr lang="en-US" dirty="0"/>
              <a:t>M</a:t>
            </a:r>
            <a:r>
              <a:rPr lang="en-MZ" dirty="0"/>
              <a:t>elhorar a entrega de valores às comunidades</a:t>
            </a:r>
          </a:p>
          <a:p>
            <a:r>
              <a:rPr lang="en-MZ" dirty="0"/>
              <a:t>As boas lições de Maneio Comunitário sugerem compromissos de longo prazo e não projectos de curta duração</a:t>
            </a:r>
          </a:p>
          <a:p>
            <a:r>
              <a:rPr lang="en-MZ" dirty="0"/>
              <a:t>Mitigação e Adaptação às Mudanças Climáticas dão novas oportunidades às comunidades (sem abater árvores, promovendo uso sustentável, e aumento das reservas de produtos florestais)</a:t>
            </a:r>
          </a:p>
          <a:p>
            <a:r>
              <a:rPr lang="en-MZ" dirty="0"/>
              <a:t>Coragem para aprender das lições do passado, de projectos anteriores para orientar para uma nova visão</a:t>
            </a:r>
          </a:p>
        </p:txBody>
      </p:sp>
    </p:spTree>
    <p:extLst>
      <p:ext uri="{BB962C8B-B14F-4D97-AF65-F5344CB8AC3E}">
        <p14:creationId xmlns:p14="http://schemas.microsoft.com/office/powerpoint/2010/main" val="112754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54A4D-FC39-1478-5CE6-61B786407F27}"/>
              </a:ext>
            </a:extLst>
          </p:cNvPr>
          <p:cNvSpPr>
            <a:spLocks noGrp="1"/>
          </p:cNvSpPr>
          <p:nvPr>
            <p:ph type="title"/>
          </p:nvPr>
        </p:nvSpPr>
        <p:spPr>
          <a:xfrm>
            <a:off x="838200" y="198437"/>
            <a:ext cx="10515600" cy="1325563"/>
          </a:xfrm>
        </p:spPr>
        <p:txBody>
          <a:bodyPr/>
          <a:lstStyle/>
          <a:p>
            <a:r>
              <a:rPr lang="en-MZ" b="1" dirty="0"/>
              <a:t>1. Maneio Comunitário de Recursos Naturais em Moçambique</a:t>
            </a:r>
          </a:p>
        </p:txBody>
      </p:sp>
      <p:sp>
        <p:nvSpPr>
          <p:cNvPr id="3" name="Content Placeholder 2">
            <a:extLst>
              <a:ext uri="{FF2B5EF4-FFF2-40B4-BE49-F238E27FC236}">
                <a16:creationId xmlns:a16="http://schemas.microsoft.com/office/drawing/2014/main" id="{339201AD-61AB-BC47-82DF-84FA6915E41A}"/>
              </a:ext>
            </a:extLst>
          </p:cNvPr>
          <p:cNvSpPr>
            <a:spLocks noGrp="1"/>
          </p:cNvSpPr>
          <p:nvPr>
            <p:ph sz="half" idx="1"/>
          </p:nvPr>
        </p:nvSpPr>
        <p:spPr>
          <a:xfrm>
            <a:off x="838200" y="1825625"/>
            <a:ext cx="5181600" cy="4667250"/>
          </a:xfrm>
        </p:spPr>
        <p:txBody>
          <a:bodyPr>
            <a:normAutofit fontScale="77500" lnSpcReduction="20000"/>
          </a:bodyPr>
          <a:lstStyle/>
          <a:p>
            <a:r>
              <a:rPr lang="en-MZ" dirty="0"/>
              <a:t>Devolução de direitos e responsabilidades</a:t>
            </a:r>
          </a:p>
          <a:p>
            <a:r>
              <a:rPr lang="en-MZ" dirty="0"/>
              <a:t>Controle e apropriação local</a:t>
            </a:r>
          </a:p>
          <a:p>
            <a:r>
              <a:rPr lang="en-MZ" dirty="0"/>
              <a:t>Participação na tomada de decisões</a:t>
            </a:r>
          </a:p>
          <a:p>
            <a:r>
              <a:rPr lang="en-MZ" dirty="0"/>
              <a:t>Partilha de benefícios</a:t>
            </a:r>
          </a:p>
          <a:p>
            <a:r>
              <a:rPr lang="en-MZ" dirty="0"/>
              <a:t>Uso sustentável</a:t>
            </a:r>
          </a:p>
          <a:p>
            <a:r>
              <a:rPr lang="en-MZ" dirty="0"/>
              <a:t>Instituições locais fortes</a:t>
            </a:r>
          </a:p>
          <a:p>
            <a:r>
              <a:rPr lang="en-MZ" dirty="0"/>
              <a:t>Respeito pelas normas e valores locais</a:t>
            </a:r>
          </a:p>
          <a:p>
            <a:r>
              <a:rPr lang="en-MZ" dirty="0"/>
              <a:t>Gestão adaptativa</a:t>
            </a:r>
          </a:p>
          <a:p>
            <a:r>
              <a:rPr lang="en-MZ" dirty="0"/>
              <a:t>Colaboração com diferentes parceiros (Estado, Sector Privado, Sociedade Civil, Academia)</a:t>
            </a:r>
          </a:p>
        </p:txBody>
      </p:sp>
      <p:sp>
        <p:nvSpPr>
          <p:cNvPr id="4" name="Content Placeholder 3">
            <a:extLst>
              <a:ext uri="{FF2B5EF4-FFF2-40B4-BE49-F238E27FC236}">
                <a16:creationId xmlns:a16="http://schemas.microsoft.com/office/drawing/2014/main" id="{F8BEEAF8-2631-C66F-6CAD-5E269BCEC33F}"/>
              </a:ext>
            </a:extLst>
          </p:cNvPr>
          <p:cNvSpPr>
            <a:spLocks noGrp="1"/>
          </p:cNvSpPr>
          <p:nvPr>
            <p:ph sz="half" idx="2"/>
          </p:nvPr>
        </p:nvSpPr>
        <p:spPr>
          <a:xfrm>
            <a:off x="6172200" y="1524000"/>
            <a:ext cx="5410200" cy="4968873"/>
          </a:xfrm>
          <a:solidFill>
            <a:schemeClr val="accent2"/>
          </a:solidFill>
        </p:spPr>
        <p:txBody>
          <a:bodyPr>
            <a:noAutofit/>
          </a:bodyPr>
          <a:lstStyle/>
          <a:p>
            <a:pPr marL="0" indent="0">
              <a:buNone/>
            </a:pPr>
            <a:r>
              <a:rPr lang="en-US" sz="3600" dirty="0" err="1"/>
              <a:t>Abordagem</a:t>
            </a:r>
            <a:r>
              <a:rPr lang="en-US" sz="3600" dirty="0"/>
              <a:t> </a:t>
            </a:r>
            <a:r>
              <a:rPr lang="en-US" sz="3600" dirty="0" err="1"/>
              <a:t>centrada</a:t>
            </a:r>
            <a:r>
              <a:rPr lang="en-US" sz="3600" dirty="0"/>
              <a:t> </a:t>
            </a:r>
            <a:r>
              <a:rPr lang="en-US" sz="3600" dirty="0" err="1"/>
              <a:t>na</a:t>
            </a:r>
            <a:r>
              <a:rPr lang="en-US" sz="3600" dirty="0"/>
              <a:t> </a:t>
            </a:r>
            <a:r>
              <a:rPr lang="en-US" sz="3600" dirty="0" err="1"/>
              <a:t>Comunidade</a:t>
            </a:r>
            <a:r>
              <a:rPr lang="en-US" sz="3600" dirty="0"/>
              <a:t> para a </a:t>
            </a:r>
            <a:r>
              <a:rPr lang="en-US" sz="3600" dirty="0" err="1"/>
              <a:t>gestão</a:t>
            </a:r>
            <a:r>
              <a:rPr lang="en-US" sz="3600" dirty="0"/>
              <a:t> dos </a:t>
            </a:r>
            <a:r>
              <a:rPr lang="en-US" sz="3600" dirty="0" err="1"/>
              <a:t>recursos</a:t>
            </a:r>
            <a:r>
              <a:rPr lang="en-US" sz="3600" dirty="0"/>
              <a:t> </a:t>
            </a:r>
            <a:r>
              <a:rPr lang="en-US" sz="3600" dirty="0" err="1"/>
              <a:t>naturais</a:t>
            </a:r>
            <a:r>
              <a:rPr lang="en-US" sz="3600" dirty="0"/>
              <a:t>, </a:t>
            </a:r>
            <a:r>
              <a:rPr lang="en-US" sz="3600" dirty="0" err="1"/>
              <a:t>onde</a:t>
            </a:r>
            <a:r>
              <a:rPr lang="en-US" sz="3600" dirty="0"/>
              <a:t> as </a:t>
            </a:r>
            <a:r>
              <a:rPr lang="en-US" sz="3600" dirty="0" err="1"/>
              <a:t>comunidades</a:t>
            </a:r>
            <a:r>
              <a:rPr lang="en-US" sz="3600" dirty="0"/>
              <a:t> </a:t>
            </a:r>
            <a:r>
              <a:rPr lang="en-US" sz="3600" dirty="0" err="1"/>
              <a:t>locais</a:t>
            </a:r>
            <a:r>
              <a:rPr lang="en-US" sz="3600" dirty="0"/>
              <a:t> </a:t>
            </a:r>
            <a:r>
              <a:rPr lang="en-US" sz="3600" dirty="0" err="1"/>
              <a:t>desempenham</a:t>
            </a:r>
            <a:r>
              <a:rPr lang="en-US" sz="3600" dirty="0"/>
              <a:t> um </a:t>
            </a:r>
            <a:r>
              <a:rPr lang="en-US" sz="3600" dirty="0" err="1"/>
              <a:t>papel</a:t>
            </a:r>
            <a:r>
              <a:rPr lang="en-US" sz="3600" dirty="0"/>
              <a:t> central </a:t>
            </a:r>
            <a:r>
              <a:rPr lang="en-US" sz="3600" dirty="0" err="1"/>
              <a:t>na</a:t>
            </a:r>
            <a:r>
              <a:rPr lang="en-US" sz="3600" dirty="0"/>
              <a:t> </a:t>
            </a:r>
            <a:r>
              <a:rPr lang="en-US" sz="3600" dirty="0" err="1"/>
              <a:t>tomada</a:t>
            </a:r>
            <a:r>
              <a:rPr lang="en-US" sz="3600" dirty="0"/>
              <a:t> de </a:t>
            </a:r>
            <a:r>
              <a:rPr lang="en-US" sz="3600" dirty="0" err="1"/>
              <a:t>decisões</a:t>
            </a:r>
            <a:r>
              <a:rPr lang="en-US" sz="3600" dirty="0"/>
              <a:t>, </a:t>
            </a:r>
            <a:r>
              <a:rPr lang="en-US" sz="3600" dirty="0" err="1"/>
              <a:t>implementação</a:t>
            </a:r>
            <a:r>
              <a:rPr lang="en-US" sz="3600" dirty="0"/>
              <a:t> e </a:t>
            </a:r>
            <a:r>
              <a:rPr lang="en-US" sz="3600" dirty="0" err="1"/>
              <a:t>repartição</a:t>
            </a:r>
            <a:r>
              <a:rPr lang="en-US" sz="3600" dirty="0"/>
              <a:t> de </a:t>
            </a:r>
            <a:r>
              <a:rPr lang="en-US" sz="3600" dirty="0" err="1"/>
              <a:t>benefícios</a:t>
            </a:r>
            <a:r>
              <a:rPr lang="en-US" sz="3600" dirty="0"/>
              <a:t>.</a:t>
            </a:r>
            <a:endParaRPr lang="en-MZ" sz="3600" dirty="0"/>
          </a:p>
        </p:txBody>
      </p:sp>
    </p:spTree>
    <p:extLst>
      <p:ext uri="{BB962C8B-B14F-4D97-AF65-F5344CB8AC3E}">
        <p14:creationId xmlns:p14="http://schemas.microsoft.com/office/powerpoint/2010/main" val="113624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CF56E-CA4D-5CDD-E669-CC3814EDA530}"/>
              </a:ext>
            </a:extLst>
          </p:cNvPr>
          <p:cNvSpPr>
            <a:spLocks noGrp="1"/>
          </p:cNvSpPr>
          <p:nvPr>
            <p:ph type="title"/>
          </p:nvPr>
        </p:nvSpPr>
        <p:spPr/>
        <p:txBody>
          <a:bodyPr/>
          <a:lstStyle/>
          <a:p>
            <a:r>
              <a:rPr lang="en-MZ" b="1" dirty="0"/>
              <a:t>Lições de Maneio Comunitário</a:t>
            </a:r>
          </a:p>
        </p:txBody>
      </p:sp>
      <p:sp>
        <p:nvSpPr>
          <p:cNvPr id="3" name="Content Placeholder 2">
            <a:extLst>
              <a:ext uri="{FF2B5EF4-FFF2-40B4-BE49-F238E27FC236}">
                <a16:creationId xmlns:a16="http://schemas.microsoft.com/office/drawing/2014/main" id="{F98D7262-1685-B33F-271C-6E09C012CE36}"/>
              </a:ext>
            </a:extLst>
          </p:cNvPr>
          <p:cNvSpPr>
            <a:spLocks noGrp="1"/>
          </p:cNvSpPr>
          <p:nvPr>
            <p:ph idx="1"/>
          </p:nvPr>
        </p:nvSpPr>
        <p:spPr/>
        <p:txBody>
          <a:bodyPr/>
          <a:lstStyle/>
          <a:p>
            <a:r>
              <a:rPr lang="en-MZ" dirty="0"/>
              <a:t>O que foi aprendido desde os anos 90 até 2025?</a:t>
            </a:r>
          </a:p>
          <a:p>
            <a:pPr lvl="1"/>
            <a:r>
              <a:rPr lang="en-MZ" dirty="0"/>
              <a:t>Comités de gestão de Recursos Florestais</a:t>
            </a:r>
          </a:p>
          <a:p>
            <a:pPr lvl="1"/>
            <a:r>
              <a:rPr lang="en-MZ" dirty="0"/>
              <a:t>Apoio técnico na elaboração de Planos de Maneio</a:t>
            </a:r>
          </a:p>
          <a:p>
            <a:pPr lvl="1"/>
            <a:r>
              <a:rPr lang="en-MZ" dirty="0"/>
              <a:t>Elaboração de Agendas Comunitárias</a:t>
            </a:r>
          </a:p>
          <a:p>
            <a:r>
              <a:rPr lang="en-MZ" dirty="0"/>
              <a:t>O que aconteceu depois?</a:t>
            </a:r>
          </a:p>
          <a:p>
            <a:pPr lvl="1"/>
            <a:r>
              <a:rPr lang="en-MZ" dirty="0"/>
              <a:t>Pressão da exploração ilegal</a:t>
            </a:r>
          </a:p>
          <a:p>
            <a:pPr lvl="1"/>
            <a:r>
              <a:rPr lang="en-MZ" dirty="0"/>
              <a:t>Baixa entrega dos 20%</a:t>
            </a:r>
          </a:p>
          <a:p>
            <a:pPr lvl="1"/>
            <a:r>
              <a:rPr lang="en-MZ" dirty="0"/>
              <a:t>Baixo suporte técnico</a:t>
            </a:r>
          </a:p>
          <a:p>
            <a:pPr lvl="2"/>
            <a:r>
              <a:rPr lang="en-MZ" dirty="0"/>
              <a:t>As comunidades aderiram à exploração ilegal fora da agenda comunitária</a:t>
            </a:r>
          </a:p>
        </p:txBody>
      </p:sp>
    </p:spTree>
    <p:extLst>
      <p:ext uri="{BB962C8B-B14F-4D97-AF65-F5344CB8AC3E}">
        <p14:creationId xmlns:p14="http://schemas.microsoft.com/office/powerpoint/2010/main" val="308134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1458-05E2-033D-6B79-63A0742E1DA8}"/>
              </a:ext>
            </a:extLst>
          </p:cNvPr>
          <p:cNvSpPr>
            <a:spLocks noGrp="1"/>
          </p:cNvSpPr>
          <p:nvPr>
            <p:ph type="title"/>
          </p:nvPr>
        </p:nvSpPr>
        <p:spPr/>
        <p:txBody>
          <a:bodyPr/>
          <a:lstStyle/>
          <a:p>
            <a:r>
              <a:rPr lang="en-US" b="1" dirty="0" err="1"/>
              <a:t>Histórias</a:t>
            </a:r>
            <a:r>
              <a:rPr lang="en-US" b="1" dirty="0"/>
              <a:t> de Sucesso </a:t>
            </a:r>
            <a:r>
              <a:rPr lang="en-US" b="1" dirty="0" err="1"/>
              <a:t>em</a:t>
            </a:r>
            <a:r>
              <a:rPr lang="en-US" b="1" dirty="0"/>
              <a:t> </a:t>
            </a:r>
            <a:r>
              <a:rPr lang="en-US" b="1" dirty="0" err="1"/>
              <a:t>Maneio</a:t>
            </a:r>
            <a:r>
              <a:rPr lang="en-US" b="1" dirty="0"/>
              <a:t> </a:t>
            </a:r>
            <a:r>
              <a:rPr lang="en-US" b="1" dirty="0" err="1"/>
              <a:t>Comunitário</a:t>
            </a:r>
            <a:endParaRPr lang="en-US" b="1" dirty="0"/>
          </a:p>
        </p:txBody>
      </p:sp>
      <p:sp>
        <p:nvSpPr>
          <p:cNvPr id="3" name="Content Placeholder 2">
            <a:extLst>
              <a:ext uri="{FF2B5EF4-FFF2-40B4-BE49-F238E27FC236}">
                <a16:creationId xmlns:a16="http://schemas.microsoft.com/office/drawing/2014/main" id="{74F2E38D-226E-13EF-43DC-BBA15E2ECBC5}"/>
              </a:ext>
            </a:extLst>
          </p:cNvPr>
          <p:cNvSpPr>
            <a:spLocks noGrp="1"/>
          </p:cNvSpPr>
          <p:nvPr>
            <p:ph idx="1"/>
          </p:nvPr>
        </p:nvSpPr>
        <p:spPr/>
        <p:txBody>
          <a:bodyPr/>
          <a:lstStyle/>
          <a:p>
            <a:r>
              <a:rPr lang="en-US" dirty="0" err="1"/>
              <a:t>Tchuma</a:t>
            </a:r>
            <a:r>
              <a:rPr lang="en-US" dirty="0"/>
              <a:t> </a:t>
            </a:r>
            <a:r>
              <a:rPr lang="en-US" dirty="0" err="1"/>
              <a:t>Tchato</a:t>
            </a:r>
            <a:r>
              <a:rPr lang="en-US" dirty="0"/>
              <a:t> (</a:t>
            </a:r>
            <a:r>
              <a:rPr lang="en-US" dirty="0" err="1"/>
              <a:t>província</a:t>
            </a:r>
            <a:r>
              <a:rPr lang="en-US" dirty="0"/>
              <a:t> de Tete) – Foco </a:t>
            </a:r>
            <a:r>
              <a:rPr lang="en-US" dirty="0" err="1"/>
              <a:t>na</a:t>
            </a:r>
            <a:r>
              <a:rPr lang="en-US" dirty="0"/>
              <a:t> </a:t>
            </a:r>
            <a:r>
              <a:rPr lang="en-US" dirty="0" err="1"/>
              <a:t>conservação</a:t>
            </a:r>
            <a:r>
              <a:rPr lang="en-US" dirty="0"/>
              <a:t> de </a:t>
            </a:r>
            <a:r>
              <a:rPr lang="en-US" dirty="0" err="1"/>
              <a:t>biodiversidade</a:t>
            </a:r>
            <a:endParaRPr lang="en-US" dirty="0"/>
          </a:p>
          <a:p>
            <a:r>
              <a:rPr lang="en-US" dirty="0" err="1"/>
              <a:t>Comunidade</a:t>
            </a:r>
            <a:r>
              <a:rPr lang="en-US" dirty="0"/>
              <a:t> de </a:t>
            </a:r>
            <a:r>
              <a:rPr lang="en-US" dirty="0" err="1"/>
              <a:t>Senhote</a:t>
            </a:r>
            <a:r>
              <a:rPr lang="en-US" dirty="0"/>
              <a:t> e </a:t>
            </a:r>
            <a:r>
              <a:rPr lang="en-US" dirty="0" err="1"/>
              <a:t>Niviria</a:t>
            </a:r>
            <a:r>
              <a:rPr lang="en-US" dirty="0"/>
              <a:t> – </a:t>
            </a:r>
            <a:r>
              <a:rPr lang="en-US" dirty="0" err="1"/>
              <a:t>Gestão</a:t>
            </a:r>
            <a:r>
              <a:rPr lang="en-US" dirty="0"/>
              <a:t> e </a:t>
            </a:r>
            <a:r>
              <a:rPr lang="en-US" dirty="0" err="1"/>
              <a:t>fiscalização</a:t>
            </a:r>
            <a:r>
              <a:rPr lang="en-US" dirty="0"/>
              <a:t> </a:t>
            </a:r>
            <a:r>
              <a:rPr lang="en-US" dirty="0" err="1"/>
              <a:t>comunitária</a:t>
            </a:r>
            <a:endParaRPr lang="en-US" dirty="0"/>
          </a:p>
          <a:p>
            <a:r>
              <a:rPr lang="en-US" dirty="0" err="1"/>
              <a:t>Iniciativa</a:t>
            </a:r>
            <a:r>
              <a:rPr lang="en-US" dirty="0"/>
              <a:t> de </a:t>
            </a:r>
            <a:r>
              <a:rPr lang="en-US" dirty="0" err="1"/>
              <a:t>Restauração</a:t>
            </a:r>
            <a:r>
              <a:rPr lang="en-US" dirty="0"/>
              <a:t> do Monte </a:t>
            </a:r>
            <a:r>
              <a:rPr lang="en-US" dirty="0" err="1"/>
              <a:t>Gorongosa</a:t>
            </a:r>
            <a:r>
              <a:rPr lang="en-US" dirty="0"/>
              <a:t> – </a:t>
            </a:r>
            <a:r>
              <a:rPr lang="en-US" dirty="0" err="1"/>
              <a:t>reflorestamento</a:t>
            </a:r>
            <a:r>
              <a:rPr lang="en-US" dirty="0"/>
              <a:t> e </a:t>
            </a:r>
            <a:r>
              <a:rPr lang="en-US" dirty="0" err="1"/>
              <a:t>produção</a:t>
            </a:r>
            <a:r>
              <a:rPr lang="en-US" dirty="0"/>
              <a:t> de PFNM (café, mel)</a:t>
            </a:r>
          </a:p>
          <a:p>
            <a:r>
              <a:rPr lang="en-US" dirty="0" err="1"/>
              <a:t>Iniciativas</a:t>
            </a:r>
            <a:r>
              <a:rPr lang="en-US" dirty="0"/>
              <a:t> de </a:t>
            </a:r>
            <a:r>
              <a:rPr lang="en-US" dirty="0" err="1"/>
              <a:t>restauração</a:t>
            </a:r>
            <a:r>
              <a:rPr lang="en-US" dirty="0"/>
              <a:t> de </a:t>
            </a:r>
            <a:r>
              <a:rPr lang="en-US" dirty="0" err="1"/>
              <a:t>mangais</a:t>
            </a:r>
            <a:r>
              <a:rPr lang="en-US" dirty="0"/>
              <a:t> – </a:t>
            </a:r>
            <a:r>
              <a:rPr lang="en-US" dirty="0" err="1"/>
              <a:t>restauração</a:t>
            </a:r>
            <a:r>
              <a:rPr lang="en-US" dirty="0"/>
              <a:t> de </a:t>
            </a:r>
            <a:r>
              <a:rPr lang="en-US" dirty="0" err="1"/>
              <a:t>mangais</a:t>
            </a:r>
            <a:r>
              <a:rPr lang="en-US" dirty="0"/>
              <a:t> </a:t>
            </a:r>
            <a:r>
              <a:rPr lang="en-US" dirty="0" err="1"/>
              <a:t>como</a:t>
            </a:r>
            <a:r>
              <a:rPr lang="en-US" dirty="0"/>
              <a:t> </a:t>
            </a:r>
            <a:r>
              <a:rPr lang="en-US" dirty="0" err="1"/>
              <a:t>medidas</a:t>
            </a:r>
            <a:r>
              <a:rPr lang="en-US" dirty="0"/>
              <a:t> de </a:t>
            </a:r>
            <a:r>
              <a:rPr lang="en-US" dirty="0" err="1"/>
              <a:t>mitigação</a:t>
            </a:r>
            <a:r>
              <a:rPr lang="en-US" dirty="0"/>
              <a:t> </a:t>
            </a:r>
            <a:r>
              <a:rPr lang="en-US" dirty="0" err="1"/>
              <a:t>às</a:t>
            </a:r>
            <a:r>
              <a:rPr lang="en-US" dirty="0"/>
              <a:t> </a:t>
            </a:r>
            <a:r>
              <a:rPr lang="en-US" dirty="0" err="1"/>
              <a:t>mudanças</a:t>
            </a:r>
            <a:r>
              <a:rPr lang="en-US" dirty="0"/>
              <a:t> </a:t>
            </a:r>
            <a:r>
              <a:rPr lang="en-US" dirty="0" err="1"/>
              <a:t>climáticas</a:t>
            </a:r>
            <a:endParaRPr lang="en-US" dirty="0"/>
          </a:p>
        </p:txBody>
      </p:sp>
    </p:spTree>
    <p:extLst>
      <p:ext uri="{BB962C8B-B14F-4D97-AF65-F5344CB8AC3E}">
        <p14:creationId xmlns:p14="http://schemas.microsoft.com/office/powerpoint/2010/main" val="286741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F0D4-9195-8698-7BF4-7B8EFFD88AEF}"/>
              </a:ext>
            </a:extLst>
          </p:cNvPr>
          <p:cNvSpPr>
            <a:spLocks noGrp="1"/>
          </p:cNvSpPr>
          <p:nvPr>
            <p:ph type="title"/>
          </p:nvPr>
        </p:nvSpPr>
        <p:spPr/>
        <p:txBody>
          <a:bodyPr/>
          <a:lstStyle/>
          <a:p>
            <a:r>
              <a:rPr lang="en-US" b="1" dirty="0" err="1"/>
              <a:t>Factores</a:t>
            </a:r>
            <a:r>
              <a:rPr lang="en-US" b="1" dirty="0"/>
              <a:t> de Sucesso</a:t>
            </a:r>
          </a:p>
        </p:txBody>
      </p:sp>
      <p:sp>
        <p:nvSpPr>
          <p:cNvPr id="3" name="Content Placeholder 2">
            <a:extLst>
              <a:ext uri="{FF2B5EF4-FFF2-40B4-BE49-F238E27FC236}">
                <a16:creationId xmlns:a16="http://schemas.microsoft.com/office/drawing/2014/main" id="{15DB4F5C-5CAE-8023-2D61-EED3AABA89FB}"/>
              </a:ext>
            </a:extLst>
          </p:cNvPr>
          <p:cNvSpPr>
            <a:spLocks noGrp="1"/>
          </p:cNvSpPr>
          <p:nvPr>
            <p:ph idx="1"/>
          </p:nvPr>
        </p:nvSpPr>
        <p:spPr/>
        <p:txBody>
          <a:bodyPr/>
          <a:lstStyle/>
          <a:p>
            <a:r>
              <a:rPr lang="en-US" dirty="0" err="1"/>
              <a:t>Suporte</a:t>
            </a:r>
            <a:r>
              <a:rPr lang="en-US" dirty="0"/>
              <a:t> do </a:t>
            </a:r>
            <a:r>
              <a:rPr lang="en-US" dirty="0" err="1"/>
              <a:t>quadro</a:t>
            </a:r>
            <a:r>
              <a:rPr lang="en-US" dirty="0"/>
              <a:t> legal</a:t>
            </a:r>
          </a:p>
          <a:p>
            <a:r>
              <a:rPr lang="en-US" dirty="0" err="1"/>
              <a:t>Segurança</a:t>
            </a:r>
            <a:r>
              <a:rPr lang="en-US" dirty="0"/>
              <a:t> de posse de terra (DUAT </a:t>
            </a:r>
            <a:r>
              <a:rPr lang="en-US" dirty="0" err="1"/>
              <a:t>comunitário</a:t>
            </a:r>
            <a:r>
              <a:rPr lang="en-US" dirty="0"/>
              <a:t>)</a:t>
            </a:r>
          </a:p>
          <a:p>
            <a:r>
              <a:rPr lang="en-US" dirty="0" err="1"/>
              <a:t>Benefícios</a:t>
            </a:r>
            <a:r>
              <a:rPr lang="en-US" dirty="0"/>
              <a:t> </a:t>
            </a:r>
            <a:r>
              <a:rPr lang="en-US" dirty="0" err="1"/>
              <a:t>tangíveis</a:t>
            </a:r>
            <a:r>
              <a:rPr lang="en-US" dirty="0"/>
              <a:t> (</a:t>
            </a:r>
            <a:r>
              <a:rPr lang="en-US" dirty="0" err="1"/>
              <a:t>geração</a:t>
            </a:r>
            <a:r>
              <a:rPr lang="en-US" dirty="0"/>
              <a:t> de </a:t>
            </a:r>
            <a:r>
              <a:rPr lang="en-US" dirty="0" err="1"/>
              <a:t>renda</a:t>
            </a:r>
            <a:r>
              <a:rPr lang="en-US" dirty="0"/>
              <a:t>, </a:t>
            </a:r>
            <a:r>
              <a:rPr lang="en-US" dirty="0" err="1"/>
              <a:t>emprego</a:t>
            </a:r>
            <a:r>
              <a:rPr lang="en-US" dirty="0"/>
              <a:t>, </a:t>
            </a:r>
            <a:r>
              <a:rPr lang="en-US" dirty="0" err="1"/>
              <a:t>benefícios</a:t>
            </a:r>
            <a:r>
              <a:rPr lang="en-US" dirty="0"/>
              <a:t> </a:t>
            </a:r>
            <a:r>
              <a:rPr lang="en-US" dirty="0" err="1"/>
              <a:t>sociais</a:t>
            </a:r>
            <a:r>
              <a:rPr lang="en-US" dirty="0"/>
              <a:t>)</a:t>
            </a:r>
          </a:p>
          <a:p>
            <a:r>
              <a:rPr lang="en-US" dirty="0" err="1"/>
              <a:t>Treinamento</a:t>
            </a:r>
            <a:r>
              <a:rPr lang="en-US" dirty="0"/>
              <a:t> e </a:t>
            </a:r>
            <a:r>
              <a:rPr lang="en-US" dirty="0" err="1"/>
              <a:t>Criação</a:t>
            </a:r>
            <a:r>
              <a:rPr lang="en-US" dirty="0"/>
              <a:t> de </a:t>
            </a:r>
            <a:r>
              <a:rPr lang="en-US" dirty="0" err="1"/>
              <a:t>capacidades</a:t>
            </a:r>
            <a:endParaRPr lang="en-US" dirty="0"/>
          </a:p>
          <a:p>
            <a:r>
              <a:rPr lang="en-US" dirty="0" err="1"/>
              <a:t>Instituições</a:t>
            </a:r>
            <a:r>
              <a:rPr lang="en-US" dirty="0"/>
              <a:t> </a:t>
            </a:r>
            <a:r>
              <a:rPr lang="en-US" dirty="0" err="1"/>
              <a:t>locais</a:t>
            </a:r>
            <a:r>
              <a:rPr lang="en-US" dirty="0"/>
              <a:t> fortes</a:t>
            </a:r>
          </a:p>
          <a:p>
            <a:r>
              <a:rPr lang="en-US" dirty="0" err="1"/>
              <a:t>Apoio</a:t>
            </a:r>
            <a:r>
              <a:rPr lang="en-US" dirty="0"/>
              <a:t> </a:t>
            </a:r>
            <a:r>
              <a:rPr lang="en-US" dirty="0" err="1"/>
              <a:t>técnico</a:t>
            </a:r>
            <a:r>
              <a:rPr lang="en-US" dirty="0"/>
              <a:t> e </a:t>
            </a:r>
            <a:r>
              <a:rPr lang="en-US" dirty="0" err="1"/>
              <a:t>financeiro</a:t>
            </a:r>
            <a:r>
              <a:rPr lang="en-US" dirty="0"/>
              <a:t> de </a:t>
            </a:r>
            <a:r>
              <a:rPr lang="en-US" dirty="0" err="1"/>
              <a:t>longo</a:t>
            </a:r>
            <a:r>
              <a:rPr lang="en-US" dirty="0"/>
              <a:t> </a:t>
            </a:r>
            <a:r>
              <a:rPr lang="en-US" dirty="0" err="1"/>
              <a:t>prazo</a:t>
            </a:r>
            <a:endParaRPr lang="en-US" dirty="0"/>
          </a:p>
          <a:p>
            <a:r>
              <a:rPr lang="en-US" dirty="0" err="1"/>
              <a:t>Diversificação</a:t>
            </a:r>
            <a:r>
              <a:rPr lang="en-US" dirty="0"/>
              <a:t> de </a:t>
            </a:r>
            <a:r>
              <a:rPr lang="en-US" dirty="0" err="1"/>
              <a:t>fontes</a:t>
            </a:r>
            <a:r>
              <a:rPr lang="en-US" dirty="0"/>
              <a:t> de </a:t>
            </a:r>
            <a:r>
              <a:rPr lang="en-US" dirty="0" err="1"/>
              <a:t>renda</a:t>
            </a:r>
            <a:endParaRPr lang="en-US" dirty="0"/>
          </a:p>
        </p:txBody>
      </p:sp>
    </p:spTree>
    <p:extLst>
      <p:ext uri="{BB962C8B-B14F-4D97-AF65-F5344CB8AC3E}">
        <p14:creationId xmlns:p14="http://schemas.microsoft.com/office/powerpoint/2010/main" val="298826454"/>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4860-7830-26B5-362E-84DA52D16A20}"/>
              </a:ext>
            </a:extLst>
          </p:cNvPr>
          <p:cNvSpPr>
            <a:spLocks noGrp="1"/>
          </p:cNvSpPr>
          <p:nvPr>
            <p:ph type="title"/>
          </p:nvPr>
        </p:nvSpPr>
        <p:spPr>
          <a:xfrm>
            <a:off x="715735" y="43429"/>
            <a:ext cx="10638065" cy="1024618"/>
          </a:xfrm>
        </p:spPr>
        <p:txBody>
          <a:bodyPr>
            <a:normAutofit/>
          </a:bodyPr>
          <a:lstStyle/>
          <a:p>
            <a:r>
              <a:rPr dirty="0" lang="en-MZ"/>
              <a:t>Receita da Exploração Florestal</a:t>
            </a:r>
          </a:p>
        </p:txBody>
      </p:sp>
      <p:sp>
        <p:nvSpPr>
          <p:cNvPr id="3" name="Text Placeholder 2">
            <a:extLst>
              <a:ext uri="{FF2B5EF4-FFF2-40B4-BE49-F238E27FC236}">
                <a16:creationId xmlns:a16="http://schemas.microsoft.com/office/drawing/2014/main" id="{61D1BA87-0A17-462F-4118-ECFF89BD9BE7}"/>
              </a:ext>
            </a:extLst>
          </p:cNvPr>
          <p:cNvSpPr>
            <a:spLocks noGrp="1"/>
          </p:cNvSpPr>
          <p:nvPr>
            <p:ph idx="1" type="body"/>
          </p:nvPr>
        </p:nvSpPr>
        <p:spPr>
          <a:xfrm>
            <a:off x="2065564" y="6356349"/>
            <a:ext cx="8060871" cy="365125"/>
          </a:xfrm>
        </p:spPr>
        <p:txBody>
          <a:bodyPr>
            <a:normAutofit fontScale="47500" lnSpcReduction="20000"/>
          </a:bodyPr>
          <a:lstStyle/>
          <a:p>
            <a:r>
              <a:rPr dirty="0" lang="en-US"/>
              <a:t>Fonte: https://</a:t>
            </a:r>
            <a:r>
              <a:rPr dirty="0" err="1" lang="en-US"/>
              <a:t>eia.org</a:t>
            </a:r>
            <a:r>
              <a:rPr dirty="0" lang="en-US"/>
              <a:t>/wp-content/uploads/2024/06/EIA_US_Mozambique_Timber_Report_0424_FINAL_SINGLES-5-13.pdf</a:t>
            </a:r>
            <a:endParaRPr dirty="0" lang="en-MZ"/>
          </a:p>
        </p:txBody>
      </p:sp>
      <p:sp>
        <p:nvSpPr>
          <p:cNvPr id="4" name="Footer Placeholder 3">
            <a:extLst>
              <a:ext uri="{FF2B5EF4-FFF2-40B4-BE49-F238E27FC236}">
                <a16:creationId xmlns:a16="http://schemas.microsoft.com/office/drawing/2014/main" id="{90AF5327-8634-D2ED-DD78-70B25662F246}"/>
              </a:ext>
            </a:extLst>
          </p:cNvPr>
          <p:cNvSpPr>
            <a:spLocks noGrp="1"/>
          </p:cNvSpPr>
          <p:nvPr>
            <p:ph idx="11" sz="quarter" type="ftr"/>
          </p:nvPr>
        </p:nvSpPr>
        <p:spPr/>
        <p:txBody>
          <a:bodyPr/>
          <a:lstStyle/>
          <a:p>
            <a:endParaRPr lang="en-US"/>
          </a:p>
        </p:txBody>
      </p:sp>
      <p:sp>
        <p:nvSpPr>
          <p:cNvPr id="5" name="Slide Number Placeholder 4">
            <a:extLst>
              <a:ext uri="{FF2B5EF4-FFF2-40B4-BE49-F238E27FC236}">
                <a16:creationId xmlns:a16="http://schemas.microsoft.com/office/drawing/2014/main" id="{8C88934A-1D7B-C886-A9C1-DFE391F86F1C}"/>
              </a:ext>
            </a:extLst>
          </p:cNvPr>
          <p:cNvSpPr>
            <a:spLocks noGrp="1"/>
          </p:cNvSpPr>
          <p:nvPr>
            <p:ph idx="12" sz="quarter" type="sldNum"/>
          </p:nvPr>
        </p:nvSpPr>
        <p:spPr/>
        <p:txBody>
          <a:bodyPr/>
          <a:lstStyle/>
          <a:p>
            <a:fld id="{EA3CEA3B-5193-8544-9ED3-64CDD23DCCA3}" type="slidenum">
              <a:rPr lang="en-US" smtClean="0"/>
              <a:t>7</a:t>
            </a:fld>
            <a:endParaRPr lang="en-US"/>
          </a:p>
        </p:txBody>
      </p:sp>
      <p:pic>
        <p:nvPicPr>
          <p:cNvPr descr="A screenshot of a computer&#10;&#10;AI-generated content may be incorrect." id="7" name="Picture 6">
            <a:extLst>
              <a:ext uri="{FF2B5EF4-FFF2-40B4-BE49-F238E27FC236}">
                <a16:creationId xmlns:a16="http://schemas.microsoft.com/office/drawing/2014/main" id="{FE8EBBD4-567C-9DC7-1F8A-3B8AF7C5FCBF}"/>
              </a:ext>
            </a:extLst>
          </p:cNvPr>
          <p:cNvPicPr>
            <a:picLocks noChangeAspect="1"/>
          </p:cNvPicPr>
          <p:nvPr/>
        </p:nvPicPr>
        <p:blipFill>
          <a:blip r:embed="rId3"/>
          <a:srcRect b="92" l="54" r="19" t="94"/>
          <a:stretch>
            <a:fillRect/>
          </a:stretch>
        </p:blipFill>
        <p:spPr>
          <a:xfrm>
            <a:off x="3570514" y="931004"/>
            <a:ext cx="8305800" cy="5305829"/>
          </a:xfrm>
          <a:prstGeom prst="rect">
            <a:avLst/>
          </a:prstGeom>
        </p:spPr>
      </p:pic>
      <p:sp>
        <p:nvSpPr>
          <p:cNvPr id="9" name="TextBox 8">
            <a:extLst>
              <a:ext uri="{FF2B5EF4-FFF2-40B4-BE49-F238E27FC236}">
                <a16:creationId xmlns:a16="http://schemas.microsoft.com/office/drawing/2014/main" id="{6BCF1FAE-06CA-1AB4-CB09-5BF696AC5D17}"/>
              </a:ext>
            </a:extLst>
          </p:cNvPr>
          <p:cNvSpPr txBox="1"/>
          <p:nvPr/>
        </p:nvSpPr>
        <p:spPr>
          <a:xfrm>
            <a:off x="193221" y="931004"/>
            <a:ext cx="3388179" cy="5632311"/>
          </a:xfrm>
          <a:prstGeom prst="rect">
            <a:avLst/>
          </a:prstGeom>
          <a:noFill/>
        </p:spPr>
        <p:txBody>
          <a:bodyPr rtlCol="0" wrap="square">
            <a:spAutoFit/>
          </a:bodyPr>
          <a:lstStyle/>
          <a:p>
            <a:pPr indent="-342900" marL="342900">
              <a:buFont charset="0" panose="020B0604020202020204" pitchFamily="34" typeface="Arial"/>
              <a:buChar char="•"/>
            </a:pPr>
            <a:r>
              <a:rPr dirty="0" lang="en-MZ" sz="2400"/>
              <a:t>Só a exportação para a China atingiu no seu pico USD320 milhões</a:t>
            </a:r>
          </a:p>
          <a:p>
            <a:pPr indent="-342900" marL="342900">
              <a:buFont charset="0" panose="020B0604020202020204" pitchFamily="34" typeface="Arial"/>
              <a:buChar char="•"/>
            </a:pPr>
            <a:r>
              <a:rPr dirty="0" lang="en-MZ" sz="2400"/>
              <a:t>Mas as estatísticas de Moçambique apontam apenas um máximo de USD75 milhões</a:t>
            </a:r>
          </a:p>
          <a:p>
            <a:pPr indent="-342900" marL="342900">
              <a:buFont charset="0" panose="020B0604020202020204" pitchFamily="34" typeface="Arial"/>
              <a:buChar char="•"/>
            </a:pPr>
            <a:r>
              <a:rPr dirty="0" lang="en-MZ" sz="2400"/>
              <a:t>Houve uma corrida de explorar o máximo das madeiras, o que resultou numa exploração insustentável</a:t>
            </a:r>
          </a:p>
        </p:txBody>
      </p:sp>
    </p:spTree>
    <p:extLst>
      <p:ext uri="{BB962C8B-B14F-4D97-AF65-F5344CB8AC3E}">
        <p14:creationId xmlns:p14="http://schemas.microsoft.com/office/powerpoint/2010/main" val="412700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E765B-AFF3-2B52-DAB8-51318129D839}"/>
              </a:ext>
            </a:extLst>
          </p:cNvPr>
          <p:cNvSpPr>
            <a:spLocks noGrp="1"/>
          </p:cNvSpPr>
          <p:nvPr>
            <p:ph type="title"/>
          </p:nvPr>
        </p:nvSpPr>
        <p:spPr>
          <a:xfrm>
            <a:off x="838200" y="650195"/>
            <a:ext cx="11171424" cy="917348"/>
          </a:xfrm>
        </p:spPr>
        <p:txBody>
          <a:bodyPr>
            <a:noAutofit/>
          </a:bodyPr>
          <a:lstStyle/>
          <a:p>
            <a:r>
              <a:rPr lang="en-MZ" sz="4800" dirty="0"/>
              <a:t>Valores dos 20% canalizados às comunidades de 2010 a 2023</a:t>
            </a:r>
          </a:p>
        </p:txBody>
      </p:sp>
      <p:sp>
        <p:nvSpPr>
          <p:cNvPr id="3" name="Text Placeholder 2">
            <a:extLst>
              <a:ext uri="{FF2B5EF4-FFF2-40B4-BE49-F238E27FC236}">
                <a16:creationId xmlns:a16="http://schemas.microsoft.com/office/drawing/2014/main" id="{2AC68652-B26C-DE9C-505A-565096EBCB69}"/>
              </a:ext>
            </a:extLst>
          </p:cNvPr>
          <p:cNvSpPr>
            <a:spLocks noGrp="1"/>
          </p:cNvSpPr>
          <p:nvPr>
            <p:ph type="body" idx="1"/>
          </p:nvPr>
        </p:nvSpPr>
        <p:spPr>
          <a:xfrm>
            <a:off x="555171" y="1694544"/>
            <a:ext cx="3450772" cy="5011056"/>
          </a:xfrm>
        </p:spPr>
        <p:txBody>
          <a:bodyPr>
            <a:normAutofit fontScale="77500" lnSpcReduction="20000"/>
          </a:bodyPr>
          <a:lstStyle/>
          <a:p>
            <a:pPr marL="457200" indent="-457200">
              <a:buFont typeface="Arial" panose="020B0604020202020204" pitchFamily="34" charset="0"/>
              <a:buChar char="•"/>
            </a:pPr>
            <a:r>
              <a:rPr lang="en-MZ" sz="2800" dirty="0"/>
              <a:t>Valores canalizados são mais baixos que os 20%</a:t>
            </a:r>
          </a:p>
          <a:p>
            <a:pPr marL="457200" indent="-457200">
              <a:buFont typeface="Arial" panose="020B0604020202020204" pitchFamily="34" charset="0"/>
              <a:buChar char="•"/>
            </a:pPr>
            <a:r>
              <a:rPr lang="en-MZ" sz="2800" dirty="0"/>
              <a:t>Em média, 285 comunidades por ano receberam os 20%</a:t>
            </a:r>
          </a:p>
          <a:p>
            <a:pPr marL="457200" indent="-457200">
              <a:buFont typeface="Arial" panose="020B0604020202020204" pitchFamily="34" charset="0"/>
              <a:buChar char="•"/>
            </a:pPr>
            <a:r>
              <a:rPr lang="en-MZ" sz="2800" dirty="0"/>
              <a:t>Em média, foram entregues 113,000 meticais por comunidade por ano (30.000-300.000 mt/ano)</a:t>
            </a:r>
          </a:p>
          <a:p>
            <a:pPr marL="457200" indent="-457200">
              <a:buFont typeface="Arial" panose="020B0604020202020204" pitchFamily="34" charset="0"/>
              <a:buChar char="•"/>
            </a:pPr>
            <a:r>
              <a:rPr lang="en-US" sz="2800" dirty="0" err="1"/>
              <a:t>Construimos</a:t>
            </a:r>
            <a:r>
              <a:rPr lang="en-US" sz="2800" dirty="0"/>
              <a:t> </a:t>
            </a:r>
            <a:r>
              <a:rPr lang="en-US" sz="2800" dirty="0" err="1"/>
              <a:t>barreiras</a:t>
            </a:r>
            <a:r>
              <a:rPr lang="en-US" sz="2800" dirty="0"/>
              <a:t> (de </a:t>
            </a:r>
            <a:r>
              <a:rPr lang="en-US" sz="2800" dirty="0" err="1"/>
              <a:t>requisitos</a:t>
            </a:r>
            <a:r>
              <a:rPr lang="en-US" sz="2800" dirty="0"/>
              <a:t> e </a:t>
            </a:r>
            <a:r>
              <a:rPr lang="en-US" sz="2800" dirty="0" err="1"/>
              <a:t>exigências</a:t>
            </a:r>
            <a:r>
              <a:rPr lang="en-US" sz="2800" dirty="0"/>
              <a:t> </a:t>
            </a:r>
            <a:r>
              <a:rPr lang="en-US" sz="2800" dirty="0" err="1"/>
              <a:t>burocráticas</a:t>
            </a:r>
            <a:r>
              <a:rPr lang="en-US" sz="2800" dirty="0"/>
              <a:t>) que </a:t>
            </a:r>
            <a:r>
              <a:rPr lang="en-US" sz="2800" dirty="0" err="1"/>
              <a:t>nos</a:t>
            </a:r>
            <a:r>
              <a:rPr lang="en-US" sz="2800" dirty="0"/>
              <a:t> </a:t>
            </a:r>
            <a:r>
              <a:rPr lang="en-US" sz="2800" dirty="0" err="1"/>
              <a:t>impedem</a:t>
            </a:r>
            <a:r>
              <a:rPr lang="en-US" sz="2800" dirty="0"/>
              <a:t> de </a:t>
            </a:r>
            <a:r>
              <a:rPr lang="en-US" sz="2800" dirty="0" err="1"/>
              <a:t>canalizar</a:t>
            </a:r>
            <a:r>
              <a:rPr lang="en-US" sz="2800" dirty="0"/>
              <a:t> </a:t>
            </a:r>
            <a:r>
              <a:rPr lang="en-US" sz="2800" dirty="0" err="1"/>
              <a:t>os</a:t>
            </a:r>
            <a:r>
              <a:rPr lang="en-US" sz="2800" dirty="0"/>
              <a:t> </a:t>
            </a:r>
            <a:r>
              <a:rPr lang="en-US" sz="2800" dirty="0" err="1"/>
              <a:t>fundos</a:t>
            </a:r>
            <a:r>
              <a:rPr lang="en-US" sz="2800" dirty="0"/>
              <a:t> </a:t>
            </a:r>
            <a:r>
              <a:rPr lang="en-US" sz="2800" dirty="0" err="1"/>
              <a:t>às</a:t>
            </a:r>
            <a:r>
              <a:rPr lang="en-US" sz="2800" dirty="0"/>
              <a:t> </a:t>
            </a:r>
            <a:r>
              <a:rPr lang="en-US" sz="2800" dirty="0" err="1"/>
              <a:t>comunidades</a:t>
            </a:r>
            <a:endParaRPr lang="en-US" sz="2800" dirty="0"/>
          </a:p>
        </p:txBody>
      </p:sp>
      <p:pic>
        <p:nvPicPr>
          <p:cNvPr id="5" name="Picture 4">
            <a:extLst>
              <a:ext uri="{FF2B5EF4-FFF2-40B4-BE49-F238E27FC236}">
                <a16:creationId xmlns:a16="http://schemas.microsoft.com/office/drawing/2014/main" id="{50D7F8DC-329F-FFC5-900A-BC27AC287F88}"/>
              </a:ext>
            </a:extLst>
          </p:cNvPr>
          <p:cNvPicPr>
            <a:picLocks noChangeAspect="1"/>
          </p:cNvPicPr>
          <p:nvPr/>
        </p:nvPicPr>
        <p:blipFill>
          <a:blip r:embed="rId2"/>
          <a:stretch>
            <a:fillRect/>
          </a:stretch>
        </p:blipFill>
        <p:spPr>
          <a:xfrm>
            <a:off x="4005943" y="1567543"/>
            <a:ext cx="8003681" cy="5011055"/>
          </a:xfrm>
          <a:prstGeom prst="rect">
            <a:avLst/>
          </a:prstGeom>
        </p:spPr>
      </p:pic>
    </p:spTree>
    <p:extLst>
      <p:ext uri="{BB962C8B-B14F-4D97-AF65-F5344CB8AC3E}">
        <p14:creationId xmlns:p14="http://schemas.microsoft.com/office/powerpoint/2010/main" val="496758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80848-CA74-774C-350B-8E76E15850AC}"/>
              </a:ext>
            </a:extLst>
          </p:cNvPr>
          <p:cNvSpPr>
            <a:spLocks noGrp="1"/>
          </p:cNvSpPr>
          <p:nvPr>
            <p:ph type="title"/>
          </p:nvPr>
        </p:nvSpPr>
        <p:spPr/>
        <p:txBody>
          <a:bodyPr/>
          <a:lstStyle/>
          <a:p>
            <a:r>
              <a:rPr lang="en-MZ" b="1" dirty="0"/>
              <a:t>Plantações florestais e comunidades</a:t>
            </a:r>
          </a:p>
        </p:txBody>
      </p:sp>
      <p:sp>
        <p:nvSpPr>
          <p:cNvPr id="3" name="Content Placeholder 2">
            <a:extLst>
              <a:ext uri="{FF2B5EF4-FFF2-40B4-BE49-F238E27FC236}">
                <a16:creationId xmlns:a16="http://schemas.microsoft.com/office/drawing/2014/main" id="{9940EDCF-69B9-1D07-601B-A790843D8CF9}"/>
              </a:ext>
            </a:extLst>
          </p:cNvPr>
          <p:cNvSpPr>
            <a:spLocks noGrp="1"/>
          </p:cNvSpPr>
          <p:nvPr>
            <p:ph idx="1"/>
          </p:nvPr>
        </p:nvSpPr>
        <p:spPr/>
        <p:txBody>
          <a:bodyPr/>
          <a:lstStyle/>
          <a:p>
            <a:r>
              <a:rPr lang="en-MZ" dirty="0"/>
              <a:t>Estratégia de Reflorestamento - 1 milhão de hectares em 2030</a:t>
            </a:r>
          </a:p>
          <a:p>
            <a:pPr lvl="1"/>
            <a:r>
              <a:rPr lang="en-MZ" dirty="0"/>
              <a:t>Renda</a:t>
            </a:r>
          </a:p>
          <a:p>
            <a:pPr lvl="1"/>
            <a:r>
              <a:rPr lang="en-MZ" dirty="0"/>
              <a:t>Empregos</a:t>
            </a:r>
          </a:p>
          <a:p>
            <a:pPr lvl="1"/>
            <a:r>
              <a:rPr lang="en-MZ" dirty="0"/>
              <a:t>Volume de profutos florestais madeireiros e não madeireiros</a:t>
            </a:r>
          </a:p>
          <a:p>
            <a:pPr lvl="1"/>
            <a:r>
              <a:rPr lang="en-MZ" dirty="0"/>
              <a:t>Redução de importações de produtos florestais</a:t>
            </a:r>
          </a:p>
          <a:p>
            <a:pPr lvl="2"/>
            <a:r>
              <a:rPr lang="en-US" dirty="0"/>
              <a:t>O</a:t>
            </a:r>
            <a:r>
              <a:rPr lang="en-MZ" dirty="0"/>
              <a:t> dinheiro que estamos a entregar a E</a:t>
            </a:r>
            <a:r>
              <a:rPr lang="en-US" dirty="0"/>
              <a:t>s</a:t>
            </a:r>
            <a:r>
              <a:rPr lang="en-MZ" dirty="0"/>
              <a:t>watine e África do Sul para produzirem postes e barrotes era para financiar o Maneio Comunitário em Moçambique</a:t>
            </a:r>
          </a:p>
          <a:p>
            <a:r>
              <a:rPr lang="en-MZ" dirty="0"/>
              <a:t>Revisão em 2016: 250 mil hectares em 2030</a:t>
            </a:r>
          </a:p>
          <a:p>
            <a:r>
              <a:rPr lang="en-MZ" dirty="0"/>
              <a:t>Até 2024: 75 mil hectares plantados (7,5% da meta original)</a:t>
            </a:r>
          </a:p>
          <a:p>
            <a:r>
              <a:rPr lang="en-MZ" dirty="0"/>
              <a:t>Quantas plantações são da comunidade?</a:t>
            </a:r>
          </a:p>
        </p:txBody>
      </p:sp>
      <p:pic>
        <p:nvPicPr>
          <p:cNvPr id="4" name="Content Placeholder 5" descr="A forest of tall trees&#10;&#10;AI-generated content may be incorrect.">
            <a:extLst>
              <a:ext uri="{FF2B5EF4-FFF2-40B4-BE49-F238E27FC236}">
                <a16:creationId xmlns:a16="http://schemas.microsoft.com/office/drawing/2014/main" id="{AC4C0B35-C69E-CD5E-D2CB-A617712F4E7D}"/>
              </a:ext>
            </a:extLst>
          </p:cNvPr>
          <p:cNvPicPr>
            <a:picLocks noChangeAspect="1"/>
          </p:cNvPicPr>
          <p:nvPr/>
        </p:nvPicPr>
        <p:blipFill>
          <a:blip r:embed="rId2">
            <a:alphaModFix amt="35000"/>
          </a:blip>
          <a:stretch>
            <a:fillRect/>
          </a:stretch>
        </p:blipFill>
        <p:spPr>
          <a:xfrm>
            <a:off x="0" y="0"/>
            <a:ext cx="12192000" cy="6858000"/>
          </a:xfrm>
          <a:prstGeom prst="rect">
            <a:avLst/>
          </a:prstGeom>
        </p:spPr>
      </p:pic>
    </p:spTree>
    <p:extLst>
      <p:ext uri="{BB962C8B-B14F-4D97-AF65-F5344CB8AC3E}">
        <p14:creationId xmlns:p14="http://schemas.microsoft.com/office/powerpoint/2010/main" val="3057636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5586</TotalTime>
  <Words>1434</Words>
  <Application>Microsoft Office PowerPoint</Application>
  <PresentationFormat>Widescreen</PresentationFormat>
  <Paragraphs>175</Paragraphs>
  <Slides>21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Calibri</vt:lpstr>
      <vt:lpstr>Office Theme</vt:lpstr>
      <vt:lpstr>Catapultar o Maneio Comunitário através da Mitigação e Adaptação às Mudanças Climáticas</vt:lpstr>
      <vt:lpstr>Conteúdo</vt:lpstr>
      <vt:lpstr>1. Maneio Comunitário de Recursos Naturais em Moçambique</vt:lpstr>
      <vt:lpstr>Lições de Maneio Comunitário</vt:lpstr>
      <vt:lpstr>Histórias de Sucesso em Maneio Comunitário</vt:lpstr>
      <vt:lpstr>Factores de Sucesso</vt:lpstr>
      <vt:lpstr>Receita da Exploração Florestal</vt:lpstr>
      <vt:lpstr>Valores dos 20% canalizados às comunidades de 2010 a 2023</vt:lpstr>
      <vt:lpstr>Plantações florestais e comunidades</vt:lpstr>
      <vt:lpstr>Desafios de Financiar o Maneio Comunitário</vt:lpstr>
      <vt:lpstr>2. Posição de Moçambique relativamente às Mudanças Climáticas</vt:lpstr>
      <vt:lpstr>Extracção de recursos naturais</vt:lpstr>
      <vt:lpstr>Causas directas de mudança de uso e cobertura de terra</vt:lpstr>
      <vt:lpstr>3. Oportunidades de alavancar o Maneio Comunitário</vt:lpstr>
      <vt:lpstr>Florestas como sumidouros: Potencial de Redução de Emissões de GEE</vt:lpstr>
      <vt:lpstr>As reservas de carbono variam com a cobertura florestal</vt:lpstr>
      <vt:lpstr>Compromissos de Moçambique na NDC, REDD+</vt:lpstr>
      <vt:lpstr>Opções e Medidas de Mitigação e Adaptação</vt:lpstr>
      <vt:lpstr>Potencial para redução de emissões</vt:lpstr>
      <vt:lpstr>PowerPoint Presentation</vt:lpstr>
      <vt:lpstr>4. Conclusões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Catapultar o Maneio Comunitário através da Mitigação e Adaptação às Mudanças Climáticas</dc:title>
  <dc:creator>Almeida Sitoe</dc:creator>
  <cp:lastModifiedBy>Direccao</cp:lastModifiedBy>
  <cp:revision>37</cp:revision>
  <dcterms:created xsi:type="dcterms:W3CDTF">2025-07-03T16:07:33Z</dcterms:created>
  <dcterms:modified xsi:type="dcterms:W3CDTF">2025-07-29T06:59:35Z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756166</vt:lpwstr>
  </property>
  <property fmtid="{D5CDD505-2E9C-101B-9397-08002B2CF9AE}" name="NXPowerLiteSettings" pid="3">
    <vt:lpwstr>F70005D002A000</vt:lpwstr>
  </property>
  <property fmtid="{D5CDD505-2E9C-101B-9397-08002B2CF9AE}" name="NXPowerLiteVersion" pid="4">
    <vt:lpwstr>D10.3.2</vt:lpwstr>
  </property>
</Properties>
</file>