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9" d="100"/>
          <a:sy n="129" d="100"/>
        </p:scale>
        <p:origin x="126" y="4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06a32704e_0_12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06a32704e_0_12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706a32704e_0_12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706a32704e_0_12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706a32704e_0_13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706a32704e_0_13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706a32704e_0_13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706a32704e_0_13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706a32704e_0_13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706a32704e_0_13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706a32704e_0_13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706a32704e_0_13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706a32704e_0_13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706a32704e_0_13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706a32704e_0_13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706a32704e_0_13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990"/>
              <a:buNone/>
            </a:pPr>
            <a:r>
              <a:rPr lang="en" sz="3580"/>
              <a:t>Oportunidades para o desenvolvimento económico e sustentabilidade do maneio comunitário</a:t>
            </a:r>
            <a:endParaRPr sz="358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Apresentação das oportunidades e desafios no contexto do novo quadro legal florestal e legislação complementar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370025" y="4147750"/>
            <a:ext cx="7265700" cy="85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2"/>
                </a:solidFill>
              </a:rPr>
              <a:t>Ana Alecia Lyman, Bio Óleos de Miombo</a:t>
            </a:r>
            <a:endParaRPr sz="15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2"/>
                </a:solidFill>
              </a:rPr>
              <a:t>VI Conferência sobre o Maneio Comunitário dos Recursos Naturais</a:t>
            </a:r>
            <a:endParaRPr sz="15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2"/>
                </a:solidFill>
              </a:rPr>
              <a:t>29 de Julho de 2025</a:t>
            </a:r>
            <a:endParaRPr sz="15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Objetivo da apresentação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29845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Analisar oportunidades e desafios do maneio comunitário no novo quadro jurídico florestal.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Explorar legislação complementar em comércio, indústria, trabalho, financiamento e conhecimento tradicional.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Apresentar recomendações estratégicas e exemplos práticos.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Lei Florestal 10/2022 e o seu Regulamento novo 2024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29845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Reforça os direitos comunitários ao uso e co-gestão dos recursos florestais.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Introduz regras claras sobre licenciamento, colheita e exportação de PFNM.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Estimula o processamento local como forma de agregar valor.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Aponta para o uso de tecnologias de rastreabilidade.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Comércio, Certificação e Padrões de Qualidade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457200" lvl="0" indent="-293211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Char char="●"/>
            </a:pPr>
            <a:r>
              <a:rPr lang="en"/>
              <a:t>Certificação florestal ainda é incipiente, mas já prevista na política nacional.</a:t>
            </a:r>
            <a:endParaRPr/>
          </a:p>
          <a:p>
            <a:pPr marL="457200" lvl="0" indent="-29321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Char char="●"/>
            </a:pPr>
            <a:r>
              <a:rPr lang="en"/>
              <a:t>Iniciativas piloto incluem produtos como cogumelos, mel e óleo de sementes nativas.</a:t>
            </a:r>
            <a:endParaRPr/>
          </a:p>
          <a:p>
            <a:pPr marL="457200" lvl="0" indent="-29321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Char char="●"/>
            </a:pPr>
            <a:r>
              <a:rPr lang="en"/>
              <a:t>Faltam normas técnicas nacionais / padrões de qualidade adaptados para PFNM — risco de exclusão nos mercados premium. Rastreamento e conformidade são exigências crescentes dos mercados internacionais (e nacionais!). </a:t>
            </a:r>
            <a:endParaRPr/>
          </a:p>
          <a:p>
            <a:pPr marL="457200" lvl="0" indent="-29321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Char char="●"/>
            </a:pPr>
            <a:r>
              <a:rPr lang="en"/>
              <a:t>Certificação pode reforçar Indicadores Geográficos (GIs) e rastreabilidade comunitária.</a:t>
            </a:r>
            <a:endParaRPr/>
          </a:p>
          <a:p>
            <a:pPr marL="457200" lvl="0" indent="-29321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Char char="●"/>
            </a:pPr>
            <a:r>
              <a:rPr lang="en"/>
              <a:t>Exportações exigem licenças do MIC, autorizações florestais, certificados fitossanitários e (se necessário) CITES.</a:t>
            </a:r>
            <a:endParaRPr/>
          </a:p>
          <a:p>
            <a:pPr marL="457200" lvl="0" indent="-29321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Char char="●"/>
            </a:pPr>
            <a:r>
              <a:rPr lang="en"/>
              <a:t>A legislação ainda não está plenamente harmonizada entre instituições (florestas, alfândegas, agricultura).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Processamento e Embalagem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29845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Exportações de madeira e PFNM exigem agregação de valor (ex: produtos transformados localmente).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Licenciamento simplificado a nível provincial para pequenas unidades de processamento.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Pouca disponibilidade de embalagens de qualidade. Embalagens sustentáveis sofrem impacto de taxas ambientais (EPR).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Infraestrutura limitada em zonas rurais é uma barreira.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Parcerias comunidade–sector privado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29845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Regulações incentivam parcerias formais entre empresas e comunidades (modelo “outgrower” ou co-investimento).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Plataformas institucionais já existem, mas carecem de apoio técnico e jurídico.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Exemplos em Niassa, Gile e N’hambita mostram que parcerias bem estruturadas geram emprego, renda e proteção florestal.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Financiamento e Investimento</a:t>
            </a:r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29845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Estratégia Nacional de Financiamento Florestal (2025) aprovada.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Iniciativas como FIP e Banco Mundial apoiam crédito e capacitação para empresas comunitárias.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Acesso a microfinanças ainda é limitado e pouco adaptado ao setor.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Necessidade de criar linhas de crédito dedicadas, com garantias e assistência técnica.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Conhecimento Tradicional e o Decreto ABS</a:t>
            </a:r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29845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Decreto 19/2007 regula acesso e partilha de benefícios sobre recursos genéticos.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Revisão em curso pode proteger melhor os detentores de saberes tradicionais e definir modalidades de partilha de benefícios derivados da utilização de recursos genéticos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Pesquisa e desenvolvimento e as exportações de recursos genéticos com propriedades especiais (ie. medicinais, cosméticas, etc.) devem respeitar princípios de consentimento e acordos prévios.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Casos de Sucesso e Caminhos para Escala</a:t>
            </a:r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29845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Niassa (Marrupa/Mecula): PFNM representam até 90 % da renda familiar.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N’hambita (Sofala): agrofloresta, carbono e diversificação de renda.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Mezimbite: indústria florestal artesanal com emprego e reflorestamento.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Gilé (Zambézia): processamento de cogumelos com apoio técnico.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b="1"/>
              <a:t>Lição comum: onde há clareza legal, apoio técnico e parceria, os resultados são visíveis.</a:t>
            </a: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497</Words>
  <Application>Microsoft Office PowerPoint</Application>
  <PresentationFormat>On-screen Show (16:9)</PresentationFormat>
  <Paragraphs>46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Simple Light</vt:lpstr>
      <vt:lpstr>Oportunidades para o desenvolvimento económico e sustentabilidade do maneio comunitário</vt:lpstr>
      <vt:lpstr>Objetivo da apresentação </vt:lpstr>
      <vt:lpstr>Lei Florestal 10/2022 e o seu Regulamento novo 2024 </vt:lpstr>
      <vt:lpstr>Comércio, Certificação e Padrões de Qualidade </vt:lpstr>
      <vt:lpstr>Processamento e Embalagem </vt:lpstr>
      <vt:lpstr>Parcerias comunidade–sector privado </vt:lpstr>
      <vt:lpstr>Financiamento e Investimento</vt:lpstr>
      <vt:lpstr>Conhecimento Tradicional e o Decreto ABS</vt:lpstr>
      <vt:lpstr>Casos de Sucesso e Caminhos para Escala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Oportunidades para o desenvolvimento económico e sustentabilidade do maneio comunitário</dc:title>
  <dc:creator>Teresa Nube</dc:creator>
  <cp:lastModifiedBy>DINAF</cp:lastModifiedBy>
  <cp:revision>1</cp:revision>
  <dcterms:modified xsi:type="dcterms:W3CDTF">2025-07-22T08:31:19Z</dcterms:modified>
</cp:coreProperties>
</file>