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sldIdLst>
    <p:sldId id="276" r:id="rId6"/>
    <p:sldId id="286" r:id="rId7"/>
    <p:sldId id="300" r:id="rId8"/>
    <p:sldId id="288" r:id="rId9"/>
    <p:sldId id="289" r:id="rId10"/>
    <p:sldId id="290" r:id="rId11"/>
    <p:sldId id="272" r:id="rId12"/>
    <p:sldId id="291" r:id="rId13"/>
    <p:sldId id="287" r:id="rId14"/>
    <p:sldId id="280" r:id="rId15"/>
    <p:sldId id="292" r:id="rId16"/>
    <p:sldId id="294" r:id="rId17"/>
    <p:sldId id="293" r:id="rId18"/>
    <p:sldId id="295" r:id="rId19"/>
    <p:sldId id="296" r:id="rId20"/>
    <p:sldId id="298" r:id="rId21"/>
    <p:sldId id="299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391186-217F-4AC7-863E-E24E5034E498}">
          <p14:sldIdLst>
            <p14:sldId id="276"/>
            <p14:sldId id="286"/>
            <p14:sldId id="300"/>
            <p14:sldId id="288"/>
            <p14:sldId id="289"/>
            <p14:sldId id="290"/>
            <p14:sldId id="272"/>
            <p14:sldId id="291"/>
            <p14:sldId id="287"/>
            <p14:sldId id="280"/>
            <p14:sldId id="292"/>
            <p14:sldId id="294"/>
            <p14:sldId id="293"/>
            <p14:sldId id="295"/>
            <p14:sldId id="296"/>
            <p14:sldId id="298"/>
            <p14:sldId id="299"/>
            <p14:sldId id="297"/>
          </p14:sldIdLst>
        </p14:section>
        <p14:section name="Untitled Section" id="{98FC6B48-D722-4901-82CF-658E54D8553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 Mutombene" initials="RM" lastIdx="3" clrIdx="0">
    <p:extLst>
      <p:ext uri="{19B8F6BF-5375-455C-9EA6-DF929625EA0E}">
        <p15:presenceInfo xmlns:p15="http://schemas.microsoft.com/office/powerpoint/2012/main" userId="Rui Mutomb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787B-F92C-4740-97EE-47A6E7D78FA1}" type="datetimeFigureOut">
              <a:rPr lang="pt-PT" smtClean="0"/>
              <a:t>28/07/2025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7DD5-AC58-469C-98A1-56D706E6F60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578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98CE-38D2-43AD-AECA-312E2FF2D17B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3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98CE-38D2-43AD-AECA-312E2FF2D17B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0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D98CE-38D2-43AD-AECA-312E2FF2D17B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1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5500-1F7D-47D2-ACAF-79355CD0B54F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B682-AA45-4615-9B05-B6022CED50E0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2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FC21-F25B-477D-A9BE-32F35910C3AC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60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BC5F-7C44-47B7-B2BF-C9E10074F691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2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7B03-2A29-47A0-8023-207B9EC2E4E2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46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21F8-B11F-4878-AA3E-B76F9F0CC4F8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7D8-2FD8-412B-91C9-7FA51F46A2E8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16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06A8-CE03-493B-B7FB-845B7B19D16B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2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F3C9-4CD8-A8B7-D89D58D695F0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60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43-D6C0-415B-BCC7-DC6F7612A3C8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07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4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274644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5A78-04B9-45AA-A4C6-36965EDFEE31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1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3043-32C5-43B5-A629-CF811100EA3E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50B61F-289A-4B3C-8C80-402A756CFA8D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254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0811-184B-4A6F-B984-3FC31E87757F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0C0A5-DA19-4A45-B072-EC7041B1274B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39582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2247-056A-4DC3-8E4A-747F0691C742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701789-9534-4A99-B665-051B9F44290D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52114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92CB-25E3-479F-83A7-5B5FEA658ADD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9CF1BD-A118-4400-A02B-6976E96211C4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0031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2883-74B7-45AD-8D22-88446B98D9C7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71F5-F4B6-4DED-A5C9-8E060C0030BB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23882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F629-0443-45C0-BFCD-C64CD2610D07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95941-3870-4C24-9761-E4C7B97AD12B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751219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7E0C-B37E-4C7F-B847-2D7B64DEDC44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03198-1DF2-4C15-BE3A-E37D0321C76A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23668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92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4280-87F1-4BAB-9135-4D7C9D3DE7E8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97C5F6-A089-4DB3-B68A-42ACAE990637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60424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5C4D-7EAE-4C98-881F-7CAEB1011C3F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CBB1-EE0C-49B8-AB15-25C816FAE3B7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81428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11B6-76E4-4EBD-A6B7-D98DE7A18C9F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7DD1A-677B-4CA9-B8E2-79DAF6AD3FB9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49376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5AC2-6D26-4958-9F30-6D92538B2A03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E568A2-95E5-430D-BFE2-60DCEE719762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56857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0BC4-AEE1-42E0-878B-4A2E6346DD1D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FB54A-ADA6-49ED-94AB-DE24E5C33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96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5899-CA3D-4789-8C78-C46AAF901DA4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625B3-487B-434E-86CC-643311081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186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795F-8369-4ABB-A122-45525EB3BB45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302335-964B-49D3-92D4-A96A0830E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1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30E4-D67D-4465-A85A-D152EF51B2E9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DBB29-F551-4FB5-AB97-8CA8801C0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99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7615-7E6D-4E72-BEE5-5CDFD71C3D65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3170D-ECB3-4A84-BD79-0974EDA37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814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A3D6-DAF5-48D2-A3B9-B59E5B9F3874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59950-2993-4DA1-841B-F3D53E3C1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7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67A7-9993-4095-899A-2939D5FECAB6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83865-EE74-44E4-9944-1309C5354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40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B5C3-1C71-41D5-A7C0-F3717F90FF88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7A85BE-EB1D-491B-822C-0A2295A18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9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137C-59D3-4300-84EC-6B4A1154190A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F08A66-E1A1-4605-8015-4874E412C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207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F8CD-555C-4CC8-BDD1-ABAF685A7827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7FFC2-0A92-4C93-8CC3-2B5AB4622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4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F48F-DCD8-4961-A480-7FB19D4646EF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E2E933-A4EB-4317-9DBD-3B0B1D153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96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E24B43A5-C486-4133-AD84-8E9512B17692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B089A48D-CD9F-4C1B-8729-EC789E841CD3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1977134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FC20D5B1-B9B1-42DD-BA25-8CE65368688C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36A82274-E359-47AE-AE7E-D47F7093189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620462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7E9F43E4-CD29-47E4-8278-0E171D4E0B64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1F1B110-9963-4ACB-9035-6FBE9C13E62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6587049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0CD601A7-1EAA-4315-A92F-E054195AF83E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0BA0252C-6765-4383-B732-AD40AFFDB86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7634058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9FD77D5B-6E22-4D8A-AE20-8C327EB23D2D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64614A35-B863-428E-B4DA-C4B7BC3A308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1838121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4FEEE8DD-9DC0-4163-B1E2-AF969ABAFA04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44CAEC99-73E3-4392-A838-2EA8950943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3071048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A9365CE-C083-4DB0-9692-42BC178AE60D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208DAB38-A713-41C6-BADD-B95E2926CED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3967597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A2C34C3E-1B26-4212-ABF0-5B08107705A0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3C089BD3-A79F-4B20-97CF-D165A8625B4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3247227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6AF80CC1-3EB4-49CF-BBEE-7E8B34465C44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A4906D00-FF7B-42BD-BFD9-8B41B198CC2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407575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8B60A856-BDDA-4113-89B7-AB18965325C6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1614FFAA-3D0D-4763-BE43-951B42FD2C5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5287424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4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274644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38CCCE97-5E6A-4761-B760-1435B2B29E55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rbel" panose="020B0503020204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smtClean="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00094C0E-47D7-44B6-B377-9BCA00F560A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743657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515AF-87C8-409A-B2F1-A7D089004C06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E7D-E4F2-49EB-9CED-C2EEAA5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5F2E-8A5A-42AE-8DED-4BF2EF5D1FA0}" type="datetime1">
              <a:rPr lang="pt-PT" smtClean="0"/>
              <a:pPr/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76BA-0957-4EB9-913E-7AA91161A03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38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42EBBEE-5EFF-43C1-9778-8AC0382E72AF}" type="datetimeFigureOut">
              <a:rPr lang="en-US"/>
              <a:pPr>
                <a:defRPr/>
              </a:pPr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40BAD2"/>
                </a:solidFill>
              </a:defRPr>
            </a:lvl1pPr>
          </a:lstStyle>
          <a:p>
            <a:pPr>
              <a:defRPr/>
            </a:pPr>
            <a:fld id="{E6295FF7-CDF4-4E88-B7EB-E22F9BA25B0F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7992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2B74BAA-DD5A-48AB-9C42-A22F69761029}" type="datetime1">
              <a:rPr lang="en-US" altLang="en-US"/>
              <a:pPr>
                <a:defRPr/>
              </a:pPr>
              <a:t>7/28/2025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F49D85-AC3B-46C3-8CDA-E89E973C2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0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pt-PT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pt-P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A3D7810-8C94-4E0A-8CA1-3637A2A9CC99}" type="datetime1">
              <a:rPr lang="pt-PT"/>
              <a:pPr>
                <a:defRPr/>
              </a:pPr>
              <a:t>28/07/2025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CEA1C2-24A0-493C-BE24-552A2CA654A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5195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111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 rot="16200000">
            <a:off x="-2721769" y="3248819"/>
            <a:ext cx="6842125" cy="3762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t-PT" altLang="pt-PT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09788" y="1130300"/>
            <a:ext cx="7645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PT" altLang="en-US" sz="14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pt-PT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REPÚBLICA DE MOÇAMBIQUE</a:t>
            </a:r>
            <a:r>
              <a:rPr lang="pt-PT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MINISTÉRIO DA AGRICULTURA, AMBIENTE E PESCAS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pt-PT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DIRECÇÃO NACIONAL DE PESCAS E AQUACULTURA </a:t>
            </a:r>
            <a:r>
              <a: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185245" y="2561561"/>
            <a:ext cx="10058400" cy="1250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spc="-60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Corbel" panose="020B0503020204020204" pitchFamily="34" charset="0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pt-PT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QUADRO LEGAL DO MAR ÁGUAS INTERIORES E PESCAS OPORTUNIDADES PARA O DESENVOLVIMENTO COMUNITÁRIO</a:t>
            </a:r>
            <a:endParaRPr lang="pt-PT" sz="40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061E775-8641-47C2-B2F5-13310F760E7F}" type="slidenum">
              <a:rPr lang="en-US" altLang="en-US" sz="120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32153" y="5839401"/>
            <a:ext cx="2606674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Maputo, Julho de 2025 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6" name="Picture 1" descr="Description: logom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821" y="351555"/>
            <a:ext cx="866104" cy="730716"/>
          </a:xfrm>
          <a:prstGeom prst="roundRect">
            <a:avLst>
              <a:gd name="adj" fmla="val 8594"/>
            </a:avLst>
          </a:prstGeom>
          <a:solidFill>
            <a:srgbClr val="4472C4">
              <a:lumMod val="50000"/>
              <a:alpha val="57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41" name="CaixaDeTexto 3"/>
          <p:cNvSpPr txBox="1">
            <a:spLocks noChangeArrowheads="1"/>
          </p:cNvSpPr>
          <p:nvPr/>
        </p:nvSpPr>
        <p:spPr bwMode="auto">
          <a:xfrm>
            <a:off x="1657096" y="4471646"/>
            <a:ext cx="9696704" cy="9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571500" algn="ctr">
              <a:lnSpc>
                <a:spcPct val="115000"/>
              </a:lnSpc>
            </a:pPr>
            <a:r>
              <a:rPr lang="pt-PT" sz="2400" b="1" i="1" cap="small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 Conferência sobre o Maneio Comunitário dos Recursos Naturais</a:t>
            </a:r>
            <a:endParaRPr lang="pt-PT" sz="2400" b="1" i="1" cap="small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0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4117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7E622-37A6-4B35-8CCC-F49F143ABDED}" type="slidenum">
              <a:rPr lang="pt-PT" altLang="en-US" sz="1200" smtClean="0">
                <a:solidFill>
                  <a:srgbClr val="898989"/>
                </a:solidFill>
                <a:latin typeface="Corbel" panose="020B05030202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20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32080" y="3690940"/>
            <a:ext cx="7673213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 de carácter permanente; 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é interdita toda a </a:t>
            </a:r>
            <a:r>
              <a:rPr lang="pt-PT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pesca, incluindo a de subsistência;</a:t>
            </a:r>
          </a:p>
        </p:txBody>
      </p:sp>
      <p:pic>
        <p:nvPicPr>
          <p:cNvPr id="7" name="Picture 6" descr="CLN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6188" y="3690940"/>
            <a:ext cx="3972024" cy="301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132080" y="4767304"/>
            <a:ext cx="7705931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t-PT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 de carácter temporário; 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a pesca é interdita temporariamente para fins de proteção de eventos críticos no ciclo de vida de certas espécies ou com </a:t>
            </a:r>
            <a:r>
              <a:rPr lang="pt-PT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objectivo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melhoria da quantidade e qualidade dos recursos pesqueiros para fins de exploração, 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6" y="582120"/>
            <a:ext cx="4235408" cy="27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4" name="CaixaDeTexto 3"/>
          <p:cNvSpPr txBox="1">
            <a:spLocks noChangeArrowheads="1"/>
          </p:cNvSpPr>
          <p:nvPr/>
        </p:nvSpPr>
        <p:spPr bwMode="auto">
          <a:xfrm>
            <a:off x="132080" y="691158"/>
            <a:ext cx="7654650" cy="28623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Área de Recuperação de Recurso 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Área de domínio público ou de domínio privado, destinada à preservação, regeneração ou restauração dos ecossistemas, incluindo provisão dos seus serviços, e à reprodução, abrigo, alimentação e investigação de determinados ecossistemas ou espécies marinhas, com destaque para as ameaçadas, raras ou protegidas; </a:t>
            </a:r>
            <a:r>
              <a:rPr lang="pt-PT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Art</a:t>
            </a:r>
            <a:r>
              <a:rPr lang="pt-PT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152</a:t>
            </a:r>
            <a:endParaRPr lang="en-US" altLang="en-US" sz="2000" b="1" dirty="0"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8725" y="0"/>
            <a:ext cx="981075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DA ACTIVIDADE DE PESCA </a:t>
            </a:r>
            <a:r>
              <a:rPr lang="pt-PT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1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4491" y="906150"/>
            <a:ext cx="3028949" cy="507831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ACORDO DE CO-GESTÃO</a:t>
            </a:r>
            <a:endParaRPr lang="pt-PT" altLang="pt-P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4879" y="986578"/>
            <a:ext cx="5760721" cy="573490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 entidade de ordenamento e gestão da </a:t>
            </a:r>
            <a:r>
              <a:rPr lang="pt-PT" sz="2400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actividade</a:t>
            </a:r>
            <a:r>
              <a:rPr lang="pt-PT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pesca pode celebrar </a:t>
            </a: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Acordos de </a:t>
            </a:r>
            <a:r>
              <a:rPr lang="pt-PT" sz="24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Co-gestão</a:t>
            </a: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tendo em vista a partilha de responsabilidades na gestão dos recursos pesca com: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Entidades públicas e privadas;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Sociedade civil, de nível local ou não;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Conselhos Comunitários de Pesca;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PT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Organizações de base comunitária.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" y="1673460"/>
            <a:ext cx="5196840" cy="4364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725" y="0"/>
            <a:ext cx="9810750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GESTÃO DA ACTIVIDADE DE PESCA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677" y="1567181"/>
            <a:ext cx="6452603" cy="470641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 em vista a </a:t>
            </a:r>
            <a:r>
              <a:rPr lang="pt-PT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promoção de uma pesca responsável 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conservação dos recursos pesqueiros e ecossistemas associados, por forma a garantir a pesca para o presente e futuro </a:t>
            </a: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REPMAR proibi a Rede de Arrasto para Terra </a:t>
            </a:r>
            <a:r>
              <a:rPr lang="pt-P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52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pt-PT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PT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 interdição do arrasto para terra deve obedecer a elaboração de um </a:t>
            </a:r>
            <a:r>
              <a:rPr lang="pt-PT" sz="20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Plano de Substituição da Rede de Arrasto, </a:t>
            </a:r>
            <a:r>
              <a:rPr lang="pt-PT" sz="20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dentro do principio do gradualismo observando as necessárias contrapartidas e direitos dos pescadores. </a:t>
            </a:r>
            <a:r>
              <a:rPr lang="pt-PT" sz="20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Art</a:t>
            </a:r>
            <a:r>
              <a:rPr lang="pt-PT" sz="20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. 170 e 171.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566824" y="796248"/>
            <a:ext cx="3609176" cy="324343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8059584" y="4219703"/>
            <a:ext cx="3116416" cy="2319215"/>
          </a:xfrm>
          <a:custGeom>
            <a:avLst/>
            <a:gdLst>
              <a:gd name="connsiteX0" fmla="*/ 127819 w 3805084"/>
              <a:gd name="connsiteY0" fmla="*/ 389585 h 2493688"/>
              <a:gd name="connsiteX1" fmla="*/ 127819 w 3805084"/>
              <a:gd name="connsiteY1" fmla="*/ 389585 h 2493688"/>
              <a:gd name="connsiteX2" fmla="*/ 78658 w 3805084"/>
              <a:gd name="connsiteY2" fmla="*/ 458411 h 2493688"/>
              <a:gd name="connsiteX3" fmla="*/ 68826 w 3805084"/>
              <a:gd name="connsiteY3" fmla="*/ 507572 h 2493688"/>
              <a:gd name="connsiteX4" fmla="*/ 58993 w 3805084"/>
              <a:gd name="connsiteY4" fmla="*/ 586230 h 2493688"/>
              <a:gd name="connsiteX5" fmla="*/ 49161 w 3805084"/>
              <a:gd name="connsiteY5" fmla="*/ 674721 h 2493688"/>
              <a:gd name="connsiteX6" fmla="*/ 39329 w 3805084"/>
              <a:gd name="connsiteY6" fmla="*/ 704218 h 2493688"/>
              <a:gd name="connsiteX7" fmla="*/ 29497 w 3805084"/>
              <a:gd name="connsiteY7" fmla="*/ 782876 h 2493688"/>
              <a:gd name="connsiteX8" fmla="*/ 19664 w 3805084"/>
              <a:gd name="connsiteY8" fmla="*/ 891030 h 2493688"/>
              <a:gd name="connsiteX9" fmla="*/ 0 w 3805084"/>
              <a:gd name="connsiteY9" fmla="*/ 959856 h 2493688"/>
              <a:gd name="connsiteX10" fmla="*/ 19664 w 3805084"/>
              <a:gd name="connsiteY10" fmla="*/ 1520295 h 2493688"/>
              <a:gd name="connsiteX11" fmla="*/ 98322 w 3805084"/>
              <a:gd name="connsiteY11" fmla="*/ 1716940 h 2493688"/>
              <a:gd name="connsiteX12" fmla="*/ 117987 w 3805084"/>
              <a:gd name="connsiteY12" fmla="*/ 1756269 h 2493688"/>
              <a:gd name="connsiteX13" fmla="*/ 186813 w 3805084"/>
              <a:gd name="connsiteY13" fmla="*/ 1834927 h 2493688"/>
              <a:gd name="connsiteX14" fmla="*/ 245806 w 3805084"/>
              <a:gd name="connsiteY14" fmla="*/ 1933250 h 2493688"/>
              <a:gd name="connsiteX15" fmla="*/ 403122 w 3805084"/>
              <a:gd name="connsiteY15" fmla="*/ 2110230 h 2493688"/>
              <a:gd name="connsiteX16" fmla="*/ 471948 w 3805084"/>
              <a:gd name="connsiteY16" fmla="*/ 2169224 h 2493688"/>
              <a:gd name="connsiteX17" fmla="*/ 658761 w 3805084"/>
              <a:gd name="connsiteY17" fmla="*/ 2247882 h 2493688"/>
              <a:gd name="connsiteX18" fmla="*/ 688258 w 3805084"/>
              <a:gd name="connsiteY18" fmla="*/ 2267547 h 2493688"/>
              <a:gd name="connsiteX19" fmla="*/ 776748 w 3805084"/>
              <a:gd name="connsiteY19" fmla="*/ 2287211 h 2493688"/>
              <a:gd name="connsiteX20" fmla="*/ 806245 w 3805084"/>
              <a:gd name="connsiteY20" fmla="*/ 2297043 h 2493688"/>
              <a:gd name="connsiteX21" fmla="*/ 904567 w 3805084"/>
              <a:gd name="connsiteY21" fmla="*/ 2316708 h 2493688"/>
              <a:gd name="connsiteX22" fmla="*/ 934064 w 3805084"/>
              <a:gd name="connsiteY22" fmla="*/ 2326540 h 2493688"/>
              <a:gd name="connsiteX23" fmla="*/ 1120877 w 3805084"/>
              <a:gd name="connsiteY23" fmla="*/ 2346205 h 2493688"/>
              <a:gd name="connsiteX24" fmla="*/ 1396180 w 3805084"/>
              <a:gd name="connsiteY24" fmla="*/ 2385534 h 2493688"/>
              <a:gd name="connsiteX25" fmla="*/ 1514167 w 3805084"/>
              <a:gd name="connsiteY25" fmla="*/ 2405198 h 2493688"/>
              <a:gd name="connsiteX26" fmla="*/ 1966451 w 3805084"/>
              <a:gd name="connsiteY26" fmla="*/ 2424863 h 2493688"/>
              <a:gd name="connsiteX27" fmla="*/ 2202426 w 3805084"/>
              <a:gd name="connsiteY27" fmla="*/ 2444527 h 2493688"/>
              <a:gd name="connsiteX28" fmla="*/ 2674374 w 3805084"/>
              <a:gd name="connsiteY28" fmla="*/ 2464192 h 2493688"/>
              <a:gd name="connsiteX29" fmla="*/ 2762864 w 3805084"/>
              <a:gd name="connsiteY29" fmla="*/ 2474024 h 2493688"/>
              <a:gd name="connsiteX30" fmla="*/ 2851355 w 3805084"/>
              <a:gd name="connsiteY30" fmla="*/ 2493688 h 2493688"/>
              <a:gd name="connsiteX31" fmla="*/ 3362632 w 3805084"/>
              <a:gd name="connsiteY31" fmla="*/ 2483856 h 2493688"/>
              <a:gd name="connsiteX32" fmla="*/ 3401961 w 3805084"/>
              <a:gd name="connsiteY32" fmla="*/ 2464192 h 2493688"/>
              <a:gd name="connsiteX33" fmla="*/ 3451122 w 3805084"/>
              <a:gd name="connsiteY33" fmla="*/ 2405198 h 2493688"/>
              <a:gd name="connsiteX34" fmla="*/ 3480619 w 3805084"/>
              <a:gd name="connsiteY34" fmla="*/ 2375701 h 2493688"/>
              <a:gd name="connsiteX35" fmla="*/ 3500284 w 3805084"/>
              <a:gd name="connsiteY35" fmla="*/ 2306876 h 2493688"/>
              <a:gd name="connsiteX36" fmla="*/ 3510116 w 3805084"/>
              <a:gd name="connsiteY36" fmla="*/ 2267547 h 2493688"/>
              <a:gd name="connsiteX37" fmla="*/ 3549445 w 3805084"/>
              <a:gd name="connsiteY37" fmla="*/ 2198721 h 2493688"/>
              <a:gd name="connsiteX38" fmla="*/ 3559277 w 3805084"/>
              <a:gd name="connsiteY38" fmla="*/ 2169224 h 2493688"/>
              <a:gd name="connsiteX39" fmla="*/ 3578942 w 3805084"/>
              <a:gd name="connsiteY39" fmla="*/ 2139727 h 2493688"/>
              <a:gd name="connsiteX40" fmla="*/ 3608438 w 3805084"/>
              <a:gd name="connsiteY40" fmla="*/ 2031572 h 2493688"/>
              <a:gd name="connsiteX41" fmla="*/ 3647767 w 3805084"/>
              <a:gd name="connsiteY41" fmla="*/ 1933250 h 2493688"/>
              <a:gd name="connsiteX42" fmla="*/ 3657600 w 3805084"/>
              <a:gd name="connsiteY42" fmla="*/ 1874256 h 2493688"/>
              <a:gd name="connsiteX43" fmla="*/ 3696929 w 3805084"/>
              <a:gd name="connsiteY43" fmla="*/ 1736605 h 2493688"/>
              <a:gd name="connsiteX44" fmla="*/ 3716593 w 3805084"/>
              <a:gd name="connsiteY44" fmla="*/ 1667779 h 2493688"/>
              <a:gd name="connsiteX45" fmla="*/ 3755922 w 3805084"/>
              <a:gd name="connsiteY45" fmla="*/ 1520295 h 2493688"/>
              <a:gd name="connsiteX46" fmla="*/ 3765755 w 3805084"/>
              <a:gd name="connsiteY46" fmla="*/ 1451469 h 2493688"/>
              <a:gd name="connsiteX47" fmla="*/ 3785419 w 3805084"/>
              <a:gd name="connsiteY47" fmla="*/ 1392476 h 2493688"/>
              <a:gd name="connsiteX48" fmla="*/ 3795251 w 3805084"/>
              <a:gd name="connsiteY48" fmla="*/ 1343314 h 2493688"/>
              <a:gd name="connsiteX49" fmla="*/ 3805084 w 3805084"/>
              <a:gd name="connsiteY49" fmla="*/ 1235159 h 2493688"/>
              <a:gd name="connsiteX50" fmla="*/ 3795251 w 3805084"/>
              <a:gd name="connsiteY50" fmla="*/ 674721 h 2493688"/>
              <a:gd name="connsiteX51" fmla="*/ 3785419 w 3805084"/>
              <a:gd name="connsiteY51" fmla="*/ 645224 h 2493688"/>
              <a:gd name="connsiteX52" fmla="*/ 3736258 w 3805084"/>
              <a:gd name="connsiteY52" fmla="*/ 566566 h 2493688"/>
              <a:gd name="connsiteX53" fmla="*/ 3716593 w 3805084"/>
              <a:gd name="connsiteY53" fmla="*/ 537069 h 2493688"/>
              <a:gd name="connsiteX54" fmla="*/ 3687097 w 3805084"/>
              <a:gd name="connsiteY54" fmla="*/ 497740 h 2493688"/>
              <a:gd name="connsiteX55" fmla="*/ 3637935 w 3805084"/>
              <a:gd name="connsiteY55" fmla="*/ 438747 h 2493688"/>
              <a:gd name="connsiteX56" fmla="*/ 3608438 w 3805084"/>
              <a:gd name="connsiteY56" fmla="*/ 419082 h 2493688"/>
              <a:gd name="connsiteX57" fmla="*/ 3549445 w 3805084"/>
              <a:gd name="connsiteY57" fmla="*/ 360088 h 2493688"/>
              <a:gd name="connsiteX58" fmla="*/ 3500284 w 3805084"/>
              <a:gd name="connsiteY58" fmla="*/ 320759 h 2493688"/>
              <a:gd name="connsiteX59" fmla="*/ 3480619 w 3805084"/>
              <a:gd name="connsiteY59" fmla="*/ 291263 h 2493688"/>
              <a:gd name="connsiteX60" fmla="*/ 3421626 w 3805084"/>
              <a:gd name="connsiteY60" fmla="*/ 261766 h 2493688"/>
              <a:gd name="connsiteX61" fmla="*/ 3392129 w 3805084"/>
              <a:gd name="connsiteY61" fmla="*/ 232269 h 2493688"/>
              <a:gd name="connsiteX62" fmla="*/ 3323303 w 3805084"/>
              <a:gd name="connsiteY62" fmla="*/ 202772 h 2493688"/>
              <a:gd name="connsiteX63" fmla="*/ 3264309 w 3805084"/>
              <a:gd name="connsiteY63" fmla="*/ 173276 h 2493688"/>
              <a:gd name="connsiteX64" fmla="*/ 3205316 w 3805084"/>
              <a:gd name="connsiteY64" fmla="*/ 133947 h 2493688"/>
              <a:gd name="connsiteX65" fmla="*/ 1700980 w 3805084"/>
              <a:gd name="connsiteY65" fmla="*/ 124114 h 2493688"/>
              <a:gd name="connsiteX66" fmla="*/ 1563329 w 3805084"/>
              <a:gd name="connsiteY66" fmla="*/ 94618 h 2493688"/>
              <a:gd name="connsiteX67" fmla="*/ 1474838 w 3805084"/>
              <a:gd name="connsiteY67" fmla="*/ 74953 h 2493688"/>
              <a:gd name="connsiteX68" fmla="*/ 1425677 w 3805084"/>
              <a:gd name="connsiteY68" fmla="*/ 65121 h 2493688"/>
              <a:gd name="connsiteX69" fmla="*/ 1366684 w 3805084"/>
              <a:gd name="connsiteY69" fmla="*/ 45456 h 2493688"/>
              <a:gd name="connsiteX70" fmla="*/ 1248697 w 3805084"/>
              <a:gd name="connsiteY70" fmla="*/ 35624 h 2493688"/>
              <a:gd name="connsiteX71" fmla="*/ 904567 w 3805084"/>
              <a:gd name="connsiteY71" fmla="*/ 15959 h 2493688"/>
              <a:gd name="connsiteX72" fmla="*/ 540774 w 3805084"/>
              <a:gd name="connsiteY72" fmla="*/ 15959 h 2493688"/>
              <a:gd name="connsiteX73" fmla="*/ 511277 w 3805084"/>
              <a:gd name="connsiteY73" fmla="*/ 25792 h 2493688"/>
              <a:gd name="connsiteX74" fmla="*/ 432619 w 3805084"/>
              <a:gd name="connsiteY74" fmla="*/ 35624 h 2493688"/>
              <a:gd name="connsiteX75" fmla="*/ 304800 w 3805084"/>
              <a:gd name="connsiteY75" fmla="*/ 74953 h 2493688"/>
              <a:gd name="connsiteX76" fmla="*/ 285135 w 3805084"/>
              <a:gd name="connsiteY76" fmla="*/ 104450 h 2493688"/>
              <a:gd name="connsiteX77" fmla="*/ 275303 w 3805084"/>
              <a:gd name="connsiteY77" fmla="*/ 202772 h 2493688"/>
              <a:gd name="connsiteX78" fmla="*/ 255638 w 3805084"/>
              <a:gd name="connsiteY78" fmla="*/ 261766 h 2493688"/>
              <a:gd name="connsiteX79" fmla="*/ 245806 w 3805084"/>
              <a:gd name="connsiteY79" fmla="*/ 291263 h 2493688"/>
              <a:gd name="connsiteX80" fmla="*/ 226142 w 3805084"/>
              <a:gd name="connsiteY80" fmla="*/ 340424 h 2493688"/>
              <a:gd name="connsiteX81" fmla="*/ 216309 w 3805084"/>
              <a:gd name="connsiteY81" fmla="*/ 389585 h 2493688"/>
              <a:gd name="connsiteX82" fmla="*/ 176980 w 3805084"/>
              <a:gd name="connsiteY82" fmla="*/ 448579 h 2493688"/>
              <a:gd name="connsiteX83" fmla="*/ 137651 w 3805084"/>
              <a:gd name="connsiteY83" fmla="*/ 507572 h 2493688"/>
              <a:gd name="connsiteX84" fmla="*/ 78658 w 3805084"/>
              <a:gd name="connsiteY84" fmla="*/ 546901 h 2493688"/>
              <a:gd name="connsiteX85" fmla="*/ 98322 w 3805084"/>
              <a:gd name="connsiteY85" fmla="*/ 468243 h 2493688"/>
              <a:gd name="connsiteX86" fmla="*/ 108155 w 3805084"/>
              <a:gd name="connsiteY86" fmla="*/ 438747 h 2493688"/>
              <a:gd name="connsiteX87" fmla="*/ 137651 w 3805084"/>
              <a:gd name="connsiteY87" fmla="*/ 419082 h 2493688"/>
              <a:gd name="connsiteX88" fmla="*/ 127819 w 3805084"/>
              <a:gd name="connsiteY88" fmla="*/ 389585 h 24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805084" h="2493688">
                <a:moveTo>
                  <a:pt x="127819" y="389585"/>
                </a:moveTo>
                <a:lnTo>
                  <a:pt x="127819" y="389585"/>
                </a:lnTo>
                <a:cubicBezTo>
                  <a:pt x="111432" y="412527"/>
                  <a:pt x="91266" y="433194"/>
                  <a:pt x="78658" y="458411"/>
                </a:cubicBezTo>
                <a:cubicBezTo>
                  <a:pt x="71184" y="473358"/>
                  <a:pt x="71367" y="491055"/>
                  <a:pt x="68826" y="507572"/>
                </a:cubicBezTo>
                <a:cubicBezTo>
                  <a:pt x="64808" y="533688"/>
                  <a:pt x="62080" y="559988"/>
                  <a:pt x="58993" y="586230"/>
                </a:cubicBezTo>
                <a:cubicBezTo>
                  <a:pt x="55525" y="615705"/>
                  <a:pt x="54040" y="645446"/>
                  <a:pt x="49161" y="674721"/>
                </a:cubicBezTo>
                <a:cubicBezTo>
                  <a:pt x="47457" y="684944"/>
                  <a:pt x="42606" y="694386"/>
                  <a:pt x="39329" y="704218"/>
                </a:cubicBezTo>
                <a:cubicBezTo>
                  <a:pt x="36052" y="730437"/>
                  <a:pt x="32263" y="756598"/>
                  <a:pt x="29497" y="782876"/>
                </a:cubicBezTo>
                <a:cubicBezTo>
                  <a:pt x="25707" y="818877"/>
                  <a:pt x="25615" y="855323"/>
                  <a:pt x="19664" y="891030"/>
                </a:cubicBezTo>
                <a:cubicBezTo>
                  <a:pt x="15741" y="914565"/>
                  <a:pt x="6555" y="936914"/>
                  <a:pt x="0" y="959856"/>
                </a:cubicBezTo>
                <a:cubicBezTo>
                  <a:pt x="6555" y="1146669"/>
                  <a:pt x="-4410" y="1334924"/>
                  <a:pt x="19664" y="1520295"/>
                </a:cubicBezTo>
                <a:cubicBezTo>
                  <a:pt x="28756" y="1590305"/>
                  <a:pt x="66749" y="1653796"/>
                  <a:pt x="98322" y="1716940"/>
                </a:cubicBezTo>
                <a:cubicBezTo>
                  <a:pt x="104877" y="1730050"/>
                  <a:pt x="109193" y="1744543"/>
                  <a:pt x="117987" y="1756269"/>
                </a:cubicBezTo>
                <a:cubicBezTo>
                  <a:pt x="138891" y="1784140"/>
                  <a:pt x="166415" y="1806683"/>
                  <a:pt x="186813" y="1834927"/>
                </a:cubicBezTo>
                <a:cubicBezTo>
                  <a:pt x="209191" y="1865912"/>
                  <a:pt x="223591" y="1902148"/>
                  <a:pt x="245806" y="1933250"/>
                </a:cubicBezTo>
                <a:cubicBezTo>
                  <a:pt x="291586" y="1997342"/>
                  <a:pt x="345418" y="2056648"/>
                  <a:pt x="403122" y="2110230"/>
                </a:cubicBezTo>
                <a:cubicBezTo>
                  <a:pt x="425264" y="2130791"/>
                  <a:pt x="446806" y="2152463"/>
                  <a:pt x="471948" y="2169224"/>
                </a:cubicBezTo>
                <a:cubicBezTo>
                  <a:pt x="534121" y="2210673"/>
                  <a:pt x="589531" y="2218212"/>
                  <a:pt x="658761" y="2247882"/>
                </a:cubicBezTo>
                <a:cubicBezTo>
                  <a:pt x="669623" y="2252537"/>
                  <a:pt x="677047" y="2263810"/>
                  <a:pt x="688258" y="2267547"/>
                </a:cubicBezTo>
                <a:cubicBezTo>
                  <a:pt x="716924" y="2277102"/>
                  <a:pt x="747434" y="2279883"/>
                  <a:pt x="776748" y="2287211"/>
                </a:cubicBezTo>
                <a:cubicBezTo>
                  <a:pt x="786803" y="2289725"/>
                  <a:pt x="796146" y="2294712"/>
                  <a:pt x="806245" y="2297043"/>
                </a:cubicBezTo>
                <a:cubicBezTo>
                  <a:pt x="838812" y="2304559"/>
                  <a:pt x="872000" y="2309192"/>
                  <a:pt x="904567" y="2316708"/>
                </a:cubicBezTo>
                <a:cubicBezTo>
                  <a:pt x="914666" y="2319039"/>
                  <a:pt x="923795" y="2325140"/>
                  <a:pt x="934064" y="2326540"/>
                </a:cubicBezTo>
                <a:cubicBezTo>
                  <a:pt x="996105" y="2335000"/>
                  <a:pt x="1058826" y="2337820"/>
                  <a:pt x="1120877" y="2346205"/>
                </a:cubicBezTo>
                <a:cubicBezTo>
                  <a:pt x="1518360" y="2399919"/>
                  <a:pt x="1134804" y="2359394"/>
                  <a:pt x="1396180" y="2385534"/>
                </a:cubicBezTo>
                <a:cubicBezTo>
                  <a:pt x="1452948" y="2404456"/>
                  <a:pt x="1417910" y="2395066"/>
                  <a:pt x="1514167" y="2405198"/>
                </a:cubicBezTo>
                <a:cubicBezTo>
                  <a:pt x="1715279" y="2426367"/>
                  <a:pt x="1632091" y="2415575"/>
                  <a:pt x="1966451" y="2424863"/>
                </a:cubicBezTo>
                <a:cubicBezTo>
                  <a:pt x="2078191" y="2443486"/>
                  <a:pt x="2021945" y="2436323"/>
                  <a:pt x="2202426" y="2444527"/>
                </a:cubicBezTo>
                <a:lnTo>
                  <a:pt x="2674374" y="2464192"/>
                </a:lnTo>
                <a:cubicBezTo>
                  <a:pt x="2703871" y="2467469"/>
                  <a:pt x="2733590" y="2469145"/>
                  <a:pt x="2762864" y="2474024"/>
                </a:cubicBezTo>
                <a:cubicBezTo>
                  <a:pt x="2792669" y="2478991"/>
                  <a:pt x="2821143" y="2493193"/>
                  <a:pt x="2851355" y="2493688"/>
                </a:cubicBezTo>
                <a:lnTo>
                  <a:pt x="3362632" y="2483856"/>
                </a:lnTo>
                <a:cubicBezTo>
                  <a:pt x="3375742" y="2477301"/>
                  <a:pt x="3390034" y="2472711"/>
                  <a:pt x="3401961" y="2464192"/>
                </a:cubicBezTo>
                <a:cubicBezTo>
                  <a:pt x="3437447" y="2438845"/>
                  <a:pt x="3425757" y="2435637"/>
                  <a:pt x="3451122" y="2405198"/>
                </a:cubicBezTo>
                <a:cubicBezTo>
                  <a:pt x="3460024" y="2394516"/>
                  <a:pt x="3470787" y="2385533"/>
                  <a:pt x="3480619" y="2375701"/>
                </a:cubicBezTo>
                <a:cubicBezTo>
                  <a:pt x="3511356" y="2252751"/>
                  <a:pt x="3472072" y="2405614"/>
                  <a:pt x="3500284" y="2306876"/>
                </a:cubicBezTo>
                <a:cubicBezTo>
                  <a:pt x="3503996" y="2293883"/>
                  <a:pt x="3505371" y="2280200"/>
                  <a:pt x="3510116" y="2267547"/>
                </a:cubicBezTo>
                <a:cubicBezTo>
                  <a:pt x="3520809" y="2239031"/>
                  <a:pt x="3533143" y="2223173"/>
                  <a:pt x="3549445" y="2198721"/>
                </a:cubicBezTo>
                <a:cubicBezTo>
                  <a:pt x="3552722" y="2188889"/>
                  <a:pt x="3554642" y="2178494"/>
                  <a:pt x="3559277" y="2169224"/>
                </a:cubicBezTo>
                <a:cubicBezTo>
                  <a:pt x="3564562" y="2158655"/>
                  <a:pt x="3574904" y="2150833"/>
                  <a:pt x="3578942" y="2139727"/>
                </a:cubicBezTo>
                <a:cubicBezTo>
                  <a:pt x="3616145" y="2037419"/>
                  <a:pt x="3584298" y="2091922"/>
                  <a:pt x="3608438" y="2031572"/>
                </a:cubicBezTo>
                <a:cubicBezTo>
                  <a:pt x="3612805" y="2020655"/>
                  <a:pt x="3642172" y="1958425"/>
                  <a:pt x="3647767" y="1933250"/>
                </a:cubicBezTo>
                <a:cubicBezTo>
                  <a:pt x="3652092" y="1913789"/>
                  <a:pt x="3652765" y="1893597"/>
                  <a:pt x="3657600" y="1874256"/>
                </a:cubicBezTo>
                <a:cubicBezTo>
                  <a:pt x="3669174" y="1827961"/>
                  <a:pt x="3683819" y="1782489"/>
                  <a:pt x="3696929" y="1736605"/>
                </a:cubicBezTo>
                <a:lnTo>
                  <a:pt x="3716593" y="1667779"/>
                </a:lnTo>
                <a:cubicBezTo>
                  <a:pt x="3728707" y="1625381"/>
                  <a:pt x="3747435" y="1562731"/>
                  <a:pt x="3755922" y="1520295"/>
                </a:cubicBezTo>
                <a:cubicBezTo>
                  <a:pt x="3760467" y="1497570"/>
                  <a:pt x="3760544" y="1474050"/>
                  <a:pt x="3765755" y="1451469"/>
                </a:cubicBezTo>
                <a:cubicBezTo>
                  <a:pt x="3770416" y="1431272"/>
                  <a:pt x="3779965" y="1412474"/>
                  <a:pt x="3785419" y="1392476"/>
                </a:cubicBezTo>
                <a:cubicBezTo>
                  <a:pt x="3789816" y="1376353"/>
                  <a:pt x="3791974" y="1359701"/>
                  <a:pt x="3795251" y="1343314"/>
                </a:cubicBezTo>
                <a:cubicBezTo>
                  <a:pt x="3798529" y="1307262"/>
                  <a:pt x="3805084" y="1271359"/>
                  <a:pt x="3805084" y="1235159"/>
                </a:cubicBezTo>
                <a:cubicBezTo>
                  <a:pt x="3805084" y="1048318"/>
                  <a:pt x="3801476" y="861459"/>
                  <a:pt x="3795251" y="674721"/>
                </a:cubicBezTo>
                <a:cubicBezTo>
                  <a:pt x="3794906" y="664363"/>
                  <a:pt x="3789502" y="654750"/>
                  <a:pt x="3785419" y="645224"/>
                </a:cubicBezTo>
                <a:cubicBezTo>
                  <a:pt x="3765620" y="599026"/>
                  <a:pt x="3766506" y="608913"/>
                  <a:pt x="3736258" y="566566"/>
                </a:cubicBezTo>
                <a:cubicBezTo>
                  <a:pt x="3729389" y="556950"/>
                  <a:pt x="3723461" y="546685"/>
                  <a:pt x="3716593" y="537069"/>
                </a:cubicBezTo>
                <a:cubicBezTo>
                  <a:pt x="3707068" y="523734"/>
                  <a:pt x="3696622" y="511075"/>
                  <a:pt x="3687097" y="497740"/>
                </a:cubicBezTo>
                <a:cubicBezTo>
                  <a:pt x="3664349" y="465893"/>
                  <a:pt x="3670339" y="465750"/>
                  <a:pt x="3637935" y="438747"/>
                </a:cubicBezTo>
                <a:cubicBezTo>
                  <a:pt x="3628857" y="431182"/>
                  <a:pt x="3618270" y="425637"/>
                  <a:pt x="3608438" y="419082"/>
                </a:cubicBezTo>
                <a:cubicBezTo>
                  <a:pt x="3562100" y="349572"/>
                  <a:pt x="3622613" y="433255"/>
                  <a:pt x="3549445" y="360088"/>
                </a:cubicBezTo>
                <a:cubicBezTo>
                  <a:pt x="3504971" y="315615"/>
                  <a:pt x="3557707" y="339902"/>
                  <a:pt x="3500284" y="320759"/>
                </a:cubicBezTo>
                <a:cubicBezTo>
                  <a:pt x="3493729" y="310927"/>
                  <a:pt x="3488975" y="299619"/>
                  <a:pt x="3480619" y="291263"/>
                </a:cubicBezTo>
                <a:cubicBezTo>
                  <a:pt x="3461558" y="272202"/>
                  <a:pt x="3445618" y="269763"/>
                  <a:pt x="3421626" y="261766"/>
                </a:cubicBezTo>
                <a:cubicBezTo>
                  <a:pt x="3411794" y="251934"/>
                  <a:pt x="3403444" y="240351"/>
                  <a:pt x="3392129" y="232269"/>
                </a:cubicBezTo>
                <a:cubicBezTo>
                  <a:pt x="3356857" y="207075"/>
                  <a:pt x="3357281" y="217873"/>
                  <a:pt x="3323303" y="202772"/>
                </a:cubicBezTo>
                <a:cubicBezTo>
                  <a:pt x="3303212" y="193843"/>
                  <a:pt x="3283300" y="184354"/>
                  <a:pt x="3264309" y="173276"/>
                </a:cubicBezTo>
                <a:cubicBezTo>
                  <a:pt x="3243895" y="161368"/>
                  <a:pt x="3228949" y="134101"/>
                  <a:pt x="3205316" y="133947"/>
                </a:cubicBezTo>
                <a:lnTo>
                  <a:pt x="1700980" y="124114"/>
                </a:lnTo>
                <a:cubicBezTo>
                  <a:pt x="1599844" y="107258"/>
                  <a:pt x="1682319" y="122616"/>
                  <a:pt x="1563329" y="94618"/>
                </a:cubicBezTo>
                <a:cubicBezTo>
                  <a:pt x="1533916" y="87697"/>
                  <a:pt x="1504384" y="81284"/>
                  <a:pt x="1474838" y="74953"/>
                </a:cubicBezTo>
                <a:cubicBezTo>
                  <a:pt x="1458497" y="71451"/>
                  <a:pt x="1441800" y="69518"/>
                  <a:pt x="1425677" y="65121"/>
                </a:cubicBezTo>
                <a:cubicBezTo>
                  <a:pt x="1405679" y="59667"/>
                  <a:pt x="1387130" y="48864"/>
                  <a:pt x="1366684" y="45456"/>
                </a:cubicBezTo>
                <a:cubicBezTo>
                  <a:pt x="1327756" y="38968"/>
                  <a:pt x="1288082" y="38138"/>
                  <a:pt x="1248697" y="35624"/>
                </a:cubicBezTo>
                <a:lnTo>
                  <a:pt x="904567" y="15959"/>
                </a:lnTo>
                <a:cubicBezTo>
                  <a:pt x="752808" y="-9334"/>
                  <a:pt x="827239" y="-892"/>
                  <a:pt x="540774" y="15959"/>
                </a:cubicBezTo>
                <a:cubicBezTo>
                  <a:pt x="530428" y="16568"/>
                  <a:pt x="521474" y="23938"/>
                  <a:pt x="511277" y="25792"/>
                </a:cubicBezTo>
                <a:cubicBezTo>
                  <a:pt x="485280" y="30519"/>
                  <a:pt x="458838" y="32347"/>
                  <a:pt x="432619" y="35624"/>
                </a:cubicBezTo>
                <a:cubicBezTo>
                  <a:pt x="341630" y="96281"/>
                  <a:pt x="509975" y="-10538"/>
                  <a:pt x="304800" y="74953"/>
                </a:cubicBezTo>
                <a:cubicBezTo>
                  <a:pt x="293892" y="79498"/>
                  <a:pt x="291690" y="94618"/>
                  <a:pt x="285135" y="104450"/>
                </a:cubicBezTo>
                <a:cubicBezTo>
                  <a:pt x="281858" y="137224"/>
                  <a:pt x="281373" y="170399"/>
                  <a:pt x="275303" y="202772"/>
                </a:cubicBezTo>
                <a:cubicBezTo>
                  <a:pt x="271483" y="223145"/>
                  <a:pt x="262193" y="242101"/>
                  <a:pt x="255638" y="261766"/>
                </a:cubicBezTo>
                <a:cubicBezTo>
                  <a:pt x="252361" y="271598"/>
                  <a:pt x="249655" y="281640"/>
                  <a:pt x="245806" y="291263"/>
                </a:cubicBezTo>
                <a:cubicBezTo>
                  <a:pt x="239251" y="307650"/>
                  <a:pt x="231214" y="323519"/>
                  <a:pt x="226142" y="340424"/>
                </a:cubicBezTo>
                <a:cubicBezTo>
                  <a:pt x="221340" y="356431"/>
                  <a:pt x="223224" y="374371"/>
                  <a:pt x="216309" y="389585"/>
                </a:cubicBezTo>
                <a:cubicBezTo>
                  <a:pt x="206529" y="411100"/>
                  <a:pt x="176980" y="448579"/>
                  <a:pt x="176980" y="448579"/>
                </a:cubicBezTo>
                <a:cubicBezTo>
                  <a:pt x="165495" y="483034"/>
                  <a:pt x="170795" y="481794"/>
                  <a:pt x="137651" y="507572"/>
                </a:cubicBezTo>
                <a:cubicBezTo>
                  <a:pt x="118996" y="522082"/>
                  <a:pt x="78658" y="546901"/>
                  <a:pt x="78658" y="546901"/>
                </a:cubicBezTo>
                <a:cubicBezTo>
                  <a:pt x="85213" y="520682"/>
                  <a:pt x="89775" y="493882"/>
                  <a:pt x="98322" y="468243"/>
                </a:cubicBezTo>
                <a:cubicBezTo>
                  <a:pt x="101600" y="458411"/>
                  <a:pt x="101681" y="446840"/>
                  <a:pt x="108155" y="438747"/>
                </a:cubicBezTo>
                <a:cubicBezTo>
                  <a:pt x="115537" y="429520"/>
                  <a:pt x="128198" y="426172"/>
                  <a:pt x="137651" y="419082"/>
                </a:cubicBezTo>
                <a:cubicBezTo>
                  <a:pt x="141359" y="416301"/>
                  <a:pt x="129458" y="394501"/>
                  <a:pt x="127819" y="389585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GB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36270"/>
            <a:ext cx="11744960" cy="52322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OUTRAS MEDIDAS DE GESTÃO E DE ORDENAMENTO DA PESCA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677" y="936443"/>
            <a:ext cx="6452603" cy="50783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P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PROIBIÇÃO DA REDE DE ARRASTO PARA TERRA.</a:t>
            </a:r>
          </a:p>
        </p:txBody>
      </p:sp>
    </p:spTree>
    <p:extLst>
      <p:ext uri="{BB962C8B-B14F-4D97-AF65-F5344CB8AC3E}">
        <p14:creationId xmlns:p14="http://schemas.microsoft.com/office/powerpoint/2010/main" val="42848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36270"/>
            <a:ext cx="11836400" cy="46166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OUTRAS MEDIDAS DE GESTÃO E DE ORDENAMENTO DA PESCA </a:t>
            </a:r>
            <a:r>
              <a:rPr kumimoji="0" lang="pt-PT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0960" y="1345649"/>
            <a:ext cx="5303520" cy="53758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" y="1345649"/>
            <a:ext cx="5943600" cy="537583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 REPMAR tendo em vista assegurar o ordenamento da pesca, permitindo a recolha </a:t>
            </a:r>
            <a:r>
              <a:rPr lang="pt-PT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colecta</a:t>
            </a:r>
            <a:r>
              <a:rPr lang="pt-PT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informação estatística, observância de requisitos </a:t>
            </a:r>
            <a:r>
              <a:rPr lang="pt-PT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hígio</a:t>
            </a:r>
            <a:r>
              <a:rPr lang="pt-PT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sanitários e o fluxo comercial  normal do pescado torna  obrigatório: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 descarrega de pescado em locais previamente  determinados na licença.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comercialização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do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pescado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primeira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venda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for a dos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locais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descarga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e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venda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pescado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autorizados</a:t>
            </a:r>
            <a:r>
              <a:rPr lang="en-US" sz="2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. </a:t>
            </a:r>
            <a:endParaRPr lang="pt-PT" sz="2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32200"/>
            <a:ext cx="9509760" cy="50783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pt-P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DESCARGAS E COMERCIALIZAÇÃO DE PESCADO EM LOCAIS PREDEFINIDOS</a:t>
            </a:r>
          </a:p>
        </p:txBody>
      </p:sp>
    </p:spTree>
    <p:extLst>
      <p:ext uri="{BB962C8B-B14F-4D97-AF65-F5344CB8AC3E}">
        <p14:creationId xmlns:p14="http://schemas.microsoft.com/office/powerpoint/2010/main" val="34819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80" y="0"/>
            <a:ext cx="11775440" cy="46166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OUTRAS MEDIDAS DE GESTÃO E DE ORDENAMENTO DA PESCA </a:t>
            </a:r>
            <a:r>
              <a:rPr kumimoji="0" lang="pt-PT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181606"/>
            <a:ext cx="4079240" cy="5678478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Tendo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vista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garantir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participação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das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comunidades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pesqueiras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fiscalização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pesca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areas de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sua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actuação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e de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iniciativas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gestão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participativa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nomeadmente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APGC e ARR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são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reconhceidos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Agentes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Autoridade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Comunitária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devidamente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credenciadas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habilitadas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que se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definem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Art. 160</a:t>
            </a:r>
            <a:endParaRPr lang="pt-PT" sz="2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160" y="634167"/>
            <a:ext cx="6695440" cy="50783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pt-P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FISCALIZAÇÃO COMUNITÁRIA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2320" y="1196294"/>
            <a:ext cx="7315200" cy="573490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Agentes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Autoridade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Comunitária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são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identificados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comunidade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para fins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apoio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fiscalização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Verificar as artes de pesca e sua sinalização; 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Verificar a conformidade da licença de pesca, </a:t>
            </a:r>
            <a:r>
              <a:rPr lang="pt-PT" sz="20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respectivas</a:t>
            </a: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artes e sua validade;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Apreender as artes nocivas a pesca e submeter as autoridades competentes;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Assistir as descargas dos produtos da pesca nos centros de pesca;</a:t>
            </a:r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</a:rPr>
              <a:t>Verificar existência ou não de espécies proibidas a captura;</a:t>
            </a:r>
            <a:endParaRPr lang="pt-PT" sz="2000" dirty="0"/>
          </a:p>
          <a:p>
            <a:pPr marL="1143000" lvl="2" indent="-228600" algn="just">
              <a:lnSpc>
                <a:spcPct val="150000"/>
              </a:lnSpc>
              <a:buFont typeface="+mj-lt"/>
              <a:buAutoNum type="alphaLcPeriod"/>
              <a:tabLst>
                <a:tab pos="1170305" algn="l"/>
                <a:tab pos="1260475" algn="l"/>
              </a:tabLst>
            </a:pPr>
            <a:r>
              <a:rPr lang="pt-PT" sz="2000" dirty="0">
                <a:latin typeface="Times New Roman" panose="02020603050405020304" pitchFamily="18" charset="0"/>
                <a:ea typeface="MS Mincho"/>
              </a:rPr>
              <a:t>Verificar existência ou não de capturas de espécies abaixo do tamanho mínimo. </a:t>
            </a:r>
            <a:endParaRPr lang="pt-PT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36270"/>
            <a:ext cx="11531600" cy="46166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OUTRAS MEDIDAS DE GESTÃO E DE ORDENAMENTO DA PESCA </a:t>
            </a:r>
            <a:r>
              <a:rPr kumimoji="0" lang="pt-PT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360" y="1186012"/>
            <a:ext cx="4602480" cy="60016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ADMINISTRATIVA Lei art. 98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ss</a:t>
            </a:r>
            <a:endParaRPr lang="pt-PT" sz="2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160" y="634167"/>
            <a:ext cx="6888480" cy="553998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DE RESPONSBILIZAÇÃO </a:t>
            </a:r>
            <a:endParaRPr lang="pt-PT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7880" y="1842015"/>
            <a:ext cx="5897880" cy="317009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crimes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maritimos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lugar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responsabilização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criminal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onde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enquadram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recursos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pesqueiros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seus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ecossistemas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podem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lugar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Violação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defeso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vedo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2-8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anos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Distruição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mangal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8-12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anos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Pesca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com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arrasto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2-8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anos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" y="1841759"/>
            <a:ext cx="5527040" cy="317009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violação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da Lei das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Pescas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seus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Regulamentos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dá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lugar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sanções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administrativas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que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podem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ser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infracções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simples, grave 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muito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graves e do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tipo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Infracções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Pesca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Infracções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Aquícolas</a:t>
            </a:r>
            <a:r>
              <a:rPr lang="pt-PT" sz="2000" dirty="0">
                <a:latin typeface="Times New Roman" panose="02020603050405020304" pitchFamily="18" charset="0"/>
                <a:ea typeface="MS Mincho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000" dirty="0" err="1">
                <a:latin typeface="Times New Roman" panose="02020603050405020304" pitchFamily="18" charset="0"/>
                <a:ea typeface="MS Mincho"/>
              </a:rPr>
              <a:t>Infracções</a:t>
            </a:r>
            <a:r>
              <a:rPr lang="pt-PT" sz="2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pt-PT" sz="2000" dirty="0" err="1">
                <a:latin typeface="Times New Roman" panose="02020603050405020304" pitchFamily="18" charset="0"/>
                <a:ea typeface="MS Mincho"/>
              </a:rPr>
              <a:t>Higío</a:t>
            </a:r>
            <a:r>
              <a:rPr lang="pt-PT" sz="2000" dirty="0">
                <a:latin typeface="Times New Roman" panose="02020603050405020304" pitchFamily="18" charset="0"/>
                <a:ea typeface="MS Mincho"/>
              </a:rPr>
              <a:t> sanitárias;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3560" y="1148311"/>
            <a:ext cx="4099560" cy="60016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CRIMINAL art. 93 Lei do Mar</a:t>
            </a:r>
            <a:endParaRPr lang="pt-PT" sz="2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" y="5105654"/>
            <a:ext cx="11612880" cy="161582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As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comunidades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pesqueiras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APGC e ARR,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sem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prejuízo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do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previsto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Leis e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Regulamentos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supracitados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adoptam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sanções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e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formas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de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responsabilização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comunitária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tendo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conta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práticas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consuetudinárias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e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direito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costumeiro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.</a:t>
            </a:r>
            <a:endParaRPr lang="pt-PT" sz="2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4C930-BF64-4F96-A9BF-82EA0E754A33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4700" y="319088"/>
            <a:ext cx="11557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544513" y="1006555"/>
            <a:ext cx="113246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P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Incumprimento do</a:t>
            </a:r>
            <a:r>
              <a:rPr kumimoji="0" lang="pt-PT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Plano de Reassentamento por Empresas ou investimentos na mineração;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44650" y="103188"/>
            <a:ext cx="9383713" cy="668337"/>
          </a:xfrm>
          <a:prstGeom prst="roundRect">
            <a:avLst/>
          </a:prstGeom>
          <a:solidFill>
            <a:srgbClr val="40BAD2"/>
          </a:solidFill>
          <a:ln w="10795" cap="flat" cmpd="sng" algn="ctr">
            <a:solidFill>
              <a:srgbClr val="40BAD2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prstClr val="white"/>
                </a:solidFill>
                <a:latin typeface="Times New Roman" panose="02020603050405020304" pitchFamily="18" charset="0"/>
                <a:ea typeface="Lato Black" pitchFamily="34" charset="0"/>
                <a:cs typeface="Times New Roman" panose="02020603050405020304" pitchFamily="18" charset="0"/>
              </a:rPr>
              <a:t>5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itchFamily="34" charset="0"/>
                <a:cs typeface="Times New Roman" panose="02020603050405020304" pitchFamily="18" charset="0"/>
              </a:rPr>
              <a:t>. DESAFIOS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1142" name="CaixaDeTexto 3"/>
          <p:cNvSpPr txBox="1">
            <a:spLocks noChangeArrowheads="1"/>
          </p:cNvSpPr>
          <p:nvPr/>
        </p:nvSpPr>
        <p:spPr bwMode="auto">
          <a:xfrm>
            <a:off x="558403" y="2504436"/>
            <a:ext cx="11310779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Morosidade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na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concepção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Planos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Gestão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APGC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 ARRs;</a:t>
            </a:r>
          </a:p>
        </p:txBody>
      </p:sp>
      <p:sp>
        <p:nvSpPr>
          <p:cNvPr id="66567" name="Rectangle 1"/>
          <p:cNvSpPr>
            <a:spLocks noChangeArrowheads="1"/>
          </p:cNvSpPr>
          <p:nvPr/>
        </p:nvSpPr>
        <p:spPr bwMode="auto">
          <a:xfrm>
            <a:off x="544512" y="3417467"/>
            <a:ext cx="11324669" cy="600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PT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Exeguidade</a:t>
            </a: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de Recursos materiais e financeiros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para elaboração de estudos APGC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e ARR</a:t>
            </a: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;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3087" y="4244975"/>
            <a:ext cx="11296093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Insuficiência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de </a:t>
            </a:r>
            <a:r>
              <a:rPr kumimoji="0" lang="pt-PT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Infra-estruturas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de apoio a pesca (descarga comercialização e outras).</a:t>
            </a:r>
            <a:endParaRPr kumimoji="0" lang="pt-PT" altLang="en-US" sz="2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3088" y="5051425"/>
            <a:ext cx="11296092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Insuficiência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meios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financeiros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para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financia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 Plano de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Subsituição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da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Rede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Arrasto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para Terra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3088" y="1748432"/>
            <a:ext cx="11296092" cy="55399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P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Dispersão de pescadores </a:t>
            </a:r>
            <a:r>
              <a:rPr lang="pt-PT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artesanais que dificulta o registo cadastro, e o licenciamento da pesca no geral;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CaixaDeTexto 1"/>
          <p:cNvSpPr txBox="1"/>
          <p:nvPr/>
        </p:nvSpPr>
        <p:spPr>
          <a:xfrm>
            <a:off x="544512" y="5802352"/>
            <a:ext cx="112960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Morosidade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credenciação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habilitação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CCPs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para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apoio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fiscalização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5131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ECC6C-B187-4B94-BCDA-01EFE5BC2D3D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4700" y="319088"/>
            <a:ext cx="1155700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22275" y="1701390"/>
            <a:ext cx="11009313" cy="545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Ordenar a pesca artesanal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e </a:t>
            </a:r>
            <a:r>
              <a:rPr lang="pt-PT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  <a:r>
              <a:rPr kumimoji="0" lang="pt-PT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ivulgar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o regime </a:t>
            </a:r>
            <a:r>
              <a:rPr lang="pt-PT" altLang="en-US" sz="2200" noProof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do 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Plano de Reassentamento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73200" y="82550"/>
            <a:ext cx="9383713" cy="668338"/>
          </a:xfrm>
          <a:prstGeom prst="roundRect">
            <a:avLst/>
          </a:prstGeom>
          <a:solidFill>
            <a:srgbClr val="40BAD2"/>
          </a:solidFill>
          <a:ln w="10795" cap="flat" cmpd="sng" algn="ctr">
            <a:solidFill>
              <a:srgbClr val="40BAD2">
                <a:lumMod val="20000"/>
                <a:lumOff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>
                <a:solidFill>
                  <a:prstClr val="white"/>
                </a:solidFill>
                <a:latin typeface="Times New Roman" panose="02020603050405020304" pitchFamily="18" charset="0"/>
                <a:ea typeface="Lato Black" pitchFamily="34" charset="0"/>
                <a:cs typeface="Times New Roman" panose="02020603050405020304" pitchFamily="18" charset="0"/>
              </a:rPr>
              <a:t>6. </a:t>
            </a:r>
            <a:r>
              <a:rPr lang="pt-BR" sz="2400" b="1" dirty="0">
                <a:solidFill>
                  <a:prstClr val="white"/>
                </a:solidFill>
                <a:latin typeface="Times New Roman" panose="02020603050405020304" pitchFamily="18" charset="0"/>
                <a:ea typeface="Lato Black" pitchFamily="34" charset="0"/>
                <a:cs typeface="Times New Roman" panose="02020603050405020304" pitchFamily="18" charset="0"/>
              </a:rPr>
              <a:t>P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Lato Black" pitchFamily="34" charset="0"/>
                <a:cs typeface="Times New Roman" panose="02020603050405020304" pitchFamily="18" charset="0"/>
              </a:rPr>
              <a:t>ERSPECTIVAS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7590" name="CaixaDeTexto 3"/>
          <p:cNvSpPr txBox="1">
            <a:spLocks noChangeArrowheads="1"/>
          </p:cNvSpPr>
          <p:nvPr/>
        </p:nvSpPr>
        <p:spPr bwMode="auto">
          <a:xfrm>
            <a:off x="422275" y="3243518"/>
            <a:ext cx="11009313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Promover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construção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infra-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estruturas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descargas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comercialização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en-US" alt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pescado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2275" y="2471342"/>
            <a:ext cx="11012488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Assegurar</a:t>
            </a:r>
            <a:r>
              <a:rPr kumimoji="0" lang="pt-PT" alt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meios financeiros </a:t>
            </a:r>
            <a:r>
              <a:rPr lang="pt-PT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para o financiamento </a:t>
            </a: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de estudos </a:t>
            </a:r>
            <a:r>
              <a:rPr lang="pt-PT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das </a:t>
            </a:r>
            <a:r>
              <a:rPr kumimoji="0" lang="pt-PT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Planos de </a:t>
            </a:r>
            <a:r>
              <a:rPr lang="pt-PT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Gestão e </a:t>
            </a:r>
            <a:r>
              <a:rPr lang="pt-PT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APGCs</a:t>
            </a:r>
            <a:r>
              <a:rPr lang="pt-PT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;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2275" y="4081951"/>
            <a:ext cx="1100931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Mobilizar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financiamento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para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Implementação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do Plano de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Substituição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Arrasto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CaixaDeTexto 1"/>
          <p:cNvSpPr txBox="1"/>
          <p:nvPr/>
        </p:nvSpPr>
        <p:spPr>
          <a:xfrm>
            <a:off x="422275" y="4920384"/>
            <a:ext cx="11009313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Flexebilizar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credenciação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habilitação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de CCPs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para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apoio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fiscalização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2502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" y="36988"/>
            <a:ext cx="12163425" cy="6858000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0" y="1794668"/>
            <a:ext cx="5956492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4400" b="1" i="1" u="none" strike="noStrike" kern="1200" cap="none" spc="0" normalizeH="0" baseline="0" noProof="0" dirty="0">
                <a:ln w="12700">
                  <a:solidFill>
                    <a:srgbClr val="1AB39F"/>
                  </a:solidFill>
                  <a:prstDash val="solid"/>
                </a:ln>
                <a:pattFill prst="ltDnDiag">
                  <a:fgClr>
                    <a:srgbClr val="1AB39F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MUITO OBRIGADO PELA ATENÇÃO</a:t>
            </a:r>
          </a:p>
        </p:txBody>
      </p:sp>
      <p:sp>
        <p:nvSpPr>
          <p:cNvPr id="921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595959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B975F-477A-4AEF-AA38-D683423A9D8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6628" name="Picture 5" descr="Resultado de imagem para imagem pesc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42" y="2179955"/>
            <a:ext cx="5648325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413761"/>
            <a:ext cx="595649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5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88" y="1560731"/>
            <a:ext cx="11646824" cy="4098390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ORDENAMENTO DA ACTVIDADE DE PESCA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DA ACTIVIDADE DE PESCA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MEDIDAS DE GESTÃO E ORDENAMENTO DA PESCA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725" y="91440"/>
            <a:ext cx="981075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 DA APRESENTAÇÃO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1" y="747930"/>
            <a:ext cx="11646824" cy="5876389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Sector da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Pescas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apresenta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legal,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Regulamentos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Diplomas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Ministeriais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destacam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seguintes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instrumentos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das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Pescas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Lei n.º 22/2013, 1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do Mar – Lei n.º 20/2019;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REPMAR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n.º 89/2020, 8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Outubro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n.º 21/2022, 13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Pescarias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pesqueiros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ecossitemas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associados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Jurídico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APGC - Diploma Ministerial n.º 83/2023, de 06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 Ministerial n.º 131/2022,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Dezembro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Estatuto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CCP.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205" y="0"/>
            <a:ext cx="981075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CONTEXTUALIZAÇÃO</a:t>
            </a:r>
            <a:endParaRPr lang="en-US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8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273" y="714652"/>
            <a:ext cx="6871854" cy="585724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altLang="pt-P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REPMAR prevê o Sistema Único De Registo Administrativo e Cadastro  onde se regista </a:t>
            </a:r>
            <a:r>
              <a:rPr lang="pt-PT" altLang="pt-P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Artigo 7</a:t>
            </a:r>
          </a:p>
          <a:p>
            <a:pPr marL="914400" lvl="3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pt-PT" b="1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empresas; operadores de pesca; embarcações de pesca; Arte de pesca;</a:t>
            </a:r>
          </a:p>
          <a:p>
            <a:pPr marL="914400" lvl="3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Outros dispositivos e instrumentos </a:t>
            </a:r>
            <a:r>
              <a:rPr lang="pt-P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susceptíveis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registo.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pesca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artesanal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particular é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registado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, a </a:t>
            </a:r>
            <a:r>
              <a:rPr lang="pt-P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Empresa;</a:t>
            </a:r>
            <a:r>
              <a:rPr lang="pt-P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Operador de pesca; Embarcação e arte de pesca artesanal, mediante a apresentação:</a:t>
            </a:r>
          </a:p>
          <a:p>
            <a:pPr algn="just">
              <a:lnSpc>
                <a:spcPct val="150000"/>
              </a:lnSpc>
              <a:defRPr/>
            </a:pPr>
            <a:endParaRPr lang="pt-P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t-PT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Comprovativo de registo comercial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 de Imposto Pessoal para Pequenos Contribuintes (ISPC);</a:t>
            </a: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Comprovativo de registo no Sistema Nacional de Segurança Social; </a:t>
            </a: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Atestado de residência emitido pela autoridade local competente.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56" y="714927"/>
            <a:ext cx="3847698" cy="173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29" y="2478542"/>
            <a:ext cx="3902552" cy="206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891" y="4654742"/>
            <a:ext cx="3875392" cy="163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65018" y="57373"/>
            <a:ext cx="10732654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ORDENAMENTO DA ACTIVIDADE DE PESCA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018" y="57373"/>
            <a:ext cx="10732654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ORDENAMENTO DA ACTIVIDADE DE PESCA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18" y="1393459"/>
            <a:ext cx="11145520" cy="49628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PT" altLang="pt-P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REPMAR prevê as regras para o reassentamento das comunidade pesqueiras. 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Na construção de empreendimentos que </a:t>
            </a:r>
            <a:r>
              <a:rPr lang="pt-PT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afecta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a </a:t>
            </a:r>
            <a:r>
              <a:rPr lang="pt-PT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actividade</a:t>
            </a: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  dono do empreendimento deve elaborar o Plano de Reassentamento e incluir uma componente especifica de pescas;</a:t>
            </a:r>
          </a:p>
          <a:p>
            <a:pPr lvl="0" algn="just">
              <a:lnSpc>
                <a:spcPct val="150000"/>
              </a:lnSpc>
              <a:defRPr/>
            </a:pPr>
            <a:endParaRPr lang="pt-PT" sz="1100" b="1" dirty="0">
              <a:solidFill>
                <a:prstClr val="black"/>
              </a:solidFill>
              <a:latin typeface="Times New Roman" panose="02020603050405020304" pitchFamily="18" charset="0"/>
              <a:ea typeface="Lato Medium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O Plano resulta de um processo de auscultação dos grupos abrangidos </a:t>
            </a:r>
            <a:r>
              <a:rPr lang="pt-PT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directa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ou </a:t>
            </a:r>
            <a:r>
              <a:rPr lang="pt-PT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indirectamente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Lato Medium" pitchFamily="34" charset="0"/>
                <a:cs typeface="Times New Roman" panose="02020603050405020304" pitchFamily="18" charset="0"/>
              </a:rPr>
              <a:t> pelo empreendimento, e nos casos de perda das zonas tradicionais de pesca as comunidade tem direito a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Emitir opinião em todo o processo de reassentamento;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Receber justa indemnização;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Beneficiar de renda igual ou superior à que dispunham anteriormente; 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Beneficiar de meios de subsistência alternativos e sustentáveis, em particular, quando se trate de comunidades pesqueiras</a:t>
            </a:r>
            <a:r>
              <a:rPr lang="pt-PT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018" y="751840"/>
            <a:ext cx="2860502" cy="46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pt-P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pt-PT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</a:t>
            </a:r>
            <a:r>
              <a:rPr lang="en-US" altLang="pt-PT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Reassentamento</a:t>
            </a:r>
            <a:endParaRPr lang="pt-PT" altLang="pt-PT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76BA-0957-4EB9-913E-7AA91161A034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018" y="57373"/>
            <a:ext cx="10732654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GESTÃO DA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ACTIVIDADE DE PESCA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480" y="857055"/>
            <a:ext cx="11333018" cy="58644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PT" altLang="pt-P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REPMAR no âmbito da colaboração na gestão das pescarias</a:t>
            </a:r>
            <a:r>
              <a:rPr lang="pt-PT" altLang="pt-P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reconhecidas os CCP como organizações de base comunitária, dotadas de personalidade jurídica, que têm como </a:t>
            </a:r>
            <a:r>
              <a:rPr lang="pt-P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objectivo</a:t>
            </a:r>
            <a:r>
              <a:rPr lang="pt-P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garantir o cumprimento de medidas de gestão vigentes e apoiar na gestão de conflitos resultantes da pesca, </a:t>
            </a:r>
            <a:r>
              <a:rPr lang="pt-PT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actuando</a:t>
            </a:r>
            <a:r>
              <a:rPr lang="pt-P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 seguintes áreas:</a:t>
            </a:r>
          </a:p>
          <a:p>
            <a:pPr lvl="0" algn="just">
              <a:lnSpc>
                <a:spcPct val="150000"/>
              </a:lnSpc>
              <a:defRPr/>
            </a:pPr>
            <a:endParaRPr lang="pt-PT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t-P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i)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20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gestão das pescarias;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80360" algn="l"/>
              </a:tabLst>
            </a:pPr>
            <a:r>
              <a:rPr lang="pt-PT" sz="20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</a:t>
            </a:r>
            <a:r>
              <a:rPr lang="pt-PT" sz="20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  <a:r>
              <a:rPr lang="pt-PT" sz="20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pt-PT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estatísticas de pesca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80360" algn="l"/>
              </a:tabLst>
            </a:pPr>
            <a:r>
              <a:rPr lang="pt-PT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pt-P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ordenamento da pesca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80360" algn="l"/>
              </a:tabLst>
            </a:pPr>
            <a:r>
              <a:rPr lang="pt-PT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pt-P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conservação e </a:t>
            </a:r>
            <a:r>
              <a:rPr lang="pt-PT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protecção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ecossistemas aquáticos;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880360" algn="l"/>
              </a:tabLst>
            </a:pPr>
            <a:r>
              <a:rPr lang="pt-P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v).</a:t>
            </a:r>
            <a:r>
              <a:rPr lang="pt-PT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0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fiscalização da pesca</a:t>
            </a:r>
            <a:r>
              <a:rPr lang="pt-PT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pt-PT" altLang="pt-PT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lang="pt-PT" altLang="pt-PT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t-PT" altLang="pt-PT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Governo promove a filiação de todos pescadores no Conselho Comunitário de Pesca e pelo seu papel na gestão </a:t>
            </a:r>
            <a:r>
              <a:rPr lang="pt-P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estabelece que </a:t>
            </a:r>
            <a:r>
              <a:rPr lang="pt-PT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15% das receitas provenientes das taxas de licença de pesca artesanal cobradas no Distrito, são destinados ao financiamento das </a:t>
            </a:r>
            <a:r>
              <a:rPr lang="pt-PT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actividades</a:t>
            </a:r>
            <a:r>
              <a:rPr lang="pt-PT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das comunidades pesqueiras.</a:t>
            </a:r>
            <a:endParaRPr lang="en-US" sz="20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6" y="825891"/>
            <a:ext cx="6557818" cy="591929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Tx/>
              <a:buChar char="-"/>
            </a:pP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 em vista </a:t>
            </a:r>
            <a:r>
              <a:rPr lang="pt-P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empoderar</a:t>
            </a: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Conselhos comunitários de Pesca e tornar cada vez mais participativo e </a:t>
            </a:r>
            <a:r>
              <a:rPr lang="pt-P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o papel das comunidades assegurando e associando a exploração dos recursos pesqueiros com a conservação da biodiversidade promovendo assim o uso sustentável dos recursos marinhos e costeiros para o desenvolvimento local, bem como Reforço da resiliência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comunidades costeiras aos impactos das mudanças climáticas através de soluções baseadas na natureza, o Governo estabeleceu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Pescarias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15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Pesca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Comunitária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Acordos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Cõ-gestão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24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Recuperação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</a:t>
            </a:r>
            <a:r>
              <a:rPr lang="en-US" alt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152. </a:t>
            </a:r>
          </a:p>
          <a:p>
            <a:pPr marL="0" indent="0">
              <a:lnSpc>
                <a:spcPct val="170000"/>
              </a:lnSpc>
              <a:buNone/>
            </a:pPr>
            <a:endParaRPr lang="pt-P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856" y="48136"/>
            <a:ext cx="11129816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DA ACTIVIDADE DE PESCA </a:t>
            </a:r>
            <a:r>
              <a:rPr lang="pt-PT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642148"/>
            <a:ext cx="4322617" cy="283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76654" y="3438402"/>
            <a:ext cx="5015346" cy="3306781"/>
            <a:chOff x="0" y="0"/>
            <a:chExt cx="6187017" cy="4328948"/>
          </a:xfrm>
        </p:grpSpPr>
        <p:sp>
          <p:nvSpPr>
            <p:cNvPr id="8" name="Rectangle 7"/>
            <p:cNvSpPr/>
            <p:nvPr/>
          </p:nvSpPr>
          <p:spPr>
            <a:xfrm>
              <a:off x="762" y="0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1263" y="248407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1263" y="639305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41263" y="1029443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41263" y="1420341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41263" y="1811240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41263" y="2202138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41263" y="2592276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41263" y="2983174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41263" y="3374072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41263" y="3764971"/>
              <a:ext cx="47674" cy="21110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115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pt-PT" sz="11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8046" y="4152679"/>
              <a:ext cx="5818971" cy="17626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PT" sz="9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Pescador navegando com uma canoa na Ilha de </a:t>
              </a:r>
              <a:r>
                <a:rPr lang="pt-PT" sz="95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Angoche</a:t>
              </a:r>
              <a:r>
                <a:rPr lang="pt-PT" sz="9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(Foto Camila de Sousa) </a:t>
              </a:r>
              <a:endParaRPr lang="pt-PT" sz="1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2850"/>
              <a:ext cx="5081016" cy="3807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72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377951" y="2098040"/>
            <a:ext cx="1905000" cy="2979738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Planos de Gestão e Estudos Científicos sobre Ecossistemas e Recursos Pesqueiros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3795713" y="2098040"/>
            <a:ext cx="1905000" cy="2981325"/>
          </a:xfrm>
          <a:prstGeom prst="up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Demarcação das Áreas de gestão e Consultas Comunitárias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6213475" y="2096453"/>
            <a:ext cx="1905000" cy="2981325"/>
          </a:xfrm>
          <a:prstGeom prst="up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Medidas de Gestão Costumeiras que constituam boas praticas de pesca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8497570" y="2096452"/>
            <a:ext cx="1905000" cy="2981325"/>
          </a:xfrm>
          <a:prstGeom prst="upArrowCallou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Zoneamento das áreas de pesca de modo evitar conflitos</a:t>
            </a:r>
          </a:p>
        </p:txBody>
      </p:sp>
      <p:sp>
        <p:nvSpPr>
          <p:cNvPr id="66567" name="CaixaDeTexto 2"/>
          <p:cNvSpPr txBox="1">
            <a:spLocks noChangeArrowheads="1"/>
          </p:cNvSpPr>
          <p:nvPr/>
        </p:nvSpPr>
        <p:spPr bwMode="auto">
          <a:xfrm>
            <a:off x="95539" y="5333365"/>
            <a:ext cx="114744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Período máximo para elaboração de Planos de Gestão total de 90 dias.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856" y="48136"/>
            <a:ext cx="11129816" cy="584775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DA ACTIVIDADE DE PESCA </a:t>
            </a:r>
            <a:r>
              <a:rPr lang="pt-PT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37955" y="1055172"/>
            <a:ext cx="6989618" cy="5957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PLANO DE GESTÃO DAS PESCARIAS DE INICIATIVA LOCAL</a:t>
            </a:r>
          </a:p>
        </p:txBody>
      </p:sp>
    </p:spTree>
    <p:extLst>
      <p:ext uri="{BB962C8B-B14F-4D97-AF65-F5344CB8AC3E}">
        <p14:creationId xmlns:p14="http://schemas.microsoft.com/office/powerpoint/2010/main" val="150598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F06BE3-F73A-4E12-A1E9-8691F8FA7D7A}" type="slidenum">
              <a:rPr lang="pt-PT" altLang="en-US" sz="1200" smtClean="0">
                <a:solidFill>
                  <a:srgbClr val="898989"/>
                </a:solidFill>
                <a:latin typeface="Corbel" panose="020B0503020204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20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8725" y="0"/>
            <a:ext cx="981075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DA ACTIVIDADE DE PESCA </a:t>
            </a:r>
            <a:r>
              <a:rPr lang="pt-PT" sz="32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pt-PT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7799" y="2842712"/>
            <a:ext cx="11834813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  <a:defRPr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Assegurar o uso sustentável dos recursos costeiros e marinhos existentes na área de uso consuetudinário da comunidade</a:t>
            </a:r>
          </a:p>
          <a:p>
            <a:pPr marL="457200" indent="-457200" algn="just">
              <a:lnSpc>
                <a:spcPct val="150000"/>
              </a:lnSpc>
              <a:buAutoNum type="alphaLcParenR"/>
              <a:defRPr/>
            </a:pPr>
            <a:r>
              <a:rPr lang="pt-P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Garantir maior participação das comunidades no maneio dos recursos costeiros para o desenvolvimento local sustentável 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PT" sz="2400" dirty="0">
                <a:latin typeface="Times New Roman" panose="02020603050405020304" pitchFamily="18" charset="0"/>
              </a:rPr>
              <a:t>As comunidades locais são responsáveis pela implementação de Planos de Gestão sob supervisão da Administração Pesqueira Local;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t-PT" sz="2400" dirty="0">
                <a:latin typeface="Times New Roman" panose="02020603050405020304" pitchFamily="18" charset="0"/>
              </a:rPr>
              <a:t>Na APGC o licenciamento e fiscalização são da responsabilidade dos órgãos do Estado.</a:t>
            </a:r>
            <a:endParaRPr lang="en-US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7800" y="854623"/>
            <a:ext cx="11834813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PT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 de Pesca de Gestão Comunitária </a:t>
            </a:r>
            <a:r>
              <a:rPr lang="pt-PT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 a área delimitada de domínio público comunitário, sob gestão de uma ou mais comunidades locais, destinada à exploração sustentável dos recursos pesqueiros. </a:t>
            </a:r>
            <a:r>
              <a:rPr lang="pt-PT" alt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PT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2561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1702</Words>
  <Application>Microsoft Office PowerPoint</Application>
  <PresentationFormat>Widescreen</PresentationFormat>
  <Paragraphs>163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MS PGothic</vt:lpstr>
      <vt:lpstr>Arial</vt:lpstr>
      <vt:lpstr>Arial Rounded MT Bold</vt:lpstr>
      <vt:lpstr>Calibri</vt:lpstr>
      <vt:lpstr>Calibri Light</vt:lpstr>
      <vt:lpstr>Corbel</vt:lpstr>
      <vt:lpstr>Lato Black</vt:lpstr>
      <vt:lpstr>Lato Medium</vt:lpstr>
      <vt:lpstr>MS Mincho</vt:lpstr>
      <vt:lpstr>Times New Roman</vt:lpstr>
      <vt:lpstr>Wingdings</vt:lpstr>
      <vt:lpstr>Wingdings 2</vt:lpstr>
      <vt:lpstr>Office Theme</vt:lpstr>
      <vt:lpstr>1_Office Theme</vt:lpstr>
      <vt:lpstr>1_Frame</vt:lpstr>
      <vt:lpstr>Frame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APGC</dc:title>
  <dc:creator>Rui Mutombene</dc:creator>
  <cp:lastModifiedBy>DINAF</cp:lastModifiedBy>
  <cp:revision>173</cp:revision>
  <dcterms:created xsi:type="dcterms:W3CDTF">2024-06-29T13:20:12Z</dcterms:created>
  <dcterms:modified xsi:type="dcterms:W3CDTF">2025-07-28T13:29:36Z</dcterms:modified>
</cp:coreProperties>
</file>