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71" r:id="rId3"/>
    <p:sldId id="257" r:id="rId4"/>
    <p:sldId id="258" r:id="rId5"/>
    <p:sldId id="272" r:id="rId6"/>
    <p:sldId id="259" r:id="rId7"/>
    <p:sldId id="263" r:id="rId8"/>
    <p:sldId id="260" r:id="rId9"/>
    <p:sldId id="261" r:id="rId10"/>
    <p:sldId id="269" r:id="rId11"/>
    <p:sldId id="262" r:id="rId12"/>
    <p:sldId id="273" r:id="rId13"/>
    <p:sldId id="264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78917" autoAdjust="0"/>
  </p:normalViewPr>
  <p:slideViewPr>
    <p:cSldViewPr snapToGrid="0">
      <p:cViewPr varScale="1">
        <p:scale>
          <a:sx n="92" d="100"/>
          <a:sy n="92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389C5-D859-4369-A4E4-178AC7A8CB5C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0"/>
      <dgm:spPr/>
      <dgm:t>
        <a:bodyPr/>
        <a:lstStyle/>
        <a:p>
          <a:endParaRPr lang="en-US"/>
        </a:p>
      </dgm:t>
    </dgm:pt>
    <dgm:pt modelId="{861D43F4-90FD-44BF-8F50-44D85CA603D0}" type="pres">
      <dgm:prSet presAssocID="{71F389C5-D859-4369-A4E4-178AC7A8CB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8F3D62D-ECE6-4477-BFCF-4B824CFF6A73}" type="presOf" srcId="{71F389C5-D859-4369-A4E4-178AC7A8CB5C}" destId="{861D43F4-90FD-44BF-8F50-44D85CA603D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C69C6-3604-40ED-A102-35C366FDD725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45140-36ED-443C-990E-3E7F18285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5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5140-36ED-443C-990E-3E7F182850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75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5140-36ED-443C-990E-3E7F182850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9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5140-36ED-443C-990E-3E7F182850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71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5140-36ED-443C-990E-3E7F182850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36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5140-36ED-443C-990E-3E7F182850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5140-36ED-443C-990E-3E7F182850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5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5140-36ED-443C-990E-3E7F182850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0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8E90-6DB0-87FA-58E2-DD94AFE24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EA8D8-28DA-96E1-3918-A7F41F11C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2A78E-40E5-5B45-5A8C-7A9CE9F47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0AE-1B63-44AF-A629-F0F66C4E138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12464-A20B-F07C-4135-3B6482B0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3AA46-C9B1-57C8-F66E-E467FA87D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0E1-D583-4346-A432-28CD5D03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0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DE67-8D72-9915-B9D9-7EC4B905B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17FE7-9708-A9EE-AC91-8E012537F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3C96E-A648-3052-5154-659E8F233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0AE-1B63-44AF-A629-F0F66C4E138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5D503-9DF2-9770-F166-2917977B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FF57D-2FFE-FA4E-24D8-A657443F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0E1-D583-4346-A432-28CD5D03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1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4F5340-1A80-BC9A-6499-331D2BEB4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6A669-C5C7-9263-1BB3-82D983C8F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5BE2B-961F-5A1A-8AE5-B8582FC99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0AE-1B63-44AF-A629-F0F66C4E138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FDC51-AA1F-3EC6-9C8D-781425BBF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3DFFF-249F-3A7C-A870-56E186D67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0E1-D583-4346-A432-28CD5D03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3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AA688-F9C4-ADF4-BA61-3FD70765E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C1C32-5556-1DE1-1480-5465BD6C0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1730C-1B7D-24E6-A975-46F6528D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0AE-1B63-44AF-A629-F0F66C4E138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CC67F-FDC6-ADA7-71BB-A3D8DA1D9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04202-867E-4244-0379-180A4205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0E1-D583-4346-A432-28CD5D03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3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3CB4-4C24-84FB-0FE3-DEE45B27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64A97-0CB6-45C1-B191-8904B1CC2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EF375-24FB-3DCE-2A91-E8DE76EA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0AE-1B63-44AF-A629-F0F66C4E138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073D0-247B-E5ED-C230-0E20F120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388C9-7FF4-BE3B-3258-76ECB744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0E1-D583-4346-A432-28CD5D03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A0814-7748-C3FE-FED5-13BC43A49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A4D3B-8E19-AAB1-D74D-F10495515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BD4B0-0DEA-C22B-90C7-D72A30501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07B46-6A6B-FB22-74C6-04462CA3A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0AE-1B63-44AF-A629-F0F66C4E138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D5090-EE67-1D6D-D190-BC893AAB6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2BE78-6320-F95D-5474-582046AA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0E1-D583-4346-A432-28CD5D03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9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D9A80-8AC0-5D52-D672-B2FF252F4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057A5-6C8F-37B0-A53B-36A10B9FB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171C2-D223-79B7-676E-FA6090A95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91F5C8-6B50-92C9-236D-80F04DB93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160344-6F5C-7611-3AEB-32C70477B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65D27F-213D-30CC-3C8A-D3F2CCA0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0AE-1B63-44AF-A629-F0F66C4E138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D1811F-892D-4ECD-ED34-B1C8CAF5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25C5E3-C8C1-3C7B-5871-26EFC4F8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0E1-D583-4346-A432-28CD5D03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0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5A595-655F-4D26-6411-DD4021C9B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BEA82-726D-2F43-4420-C1FFD3704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0AE-1B63-44AF-A629-F0F66C4E138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453A4-1F52-0AA7-C475-DA4B3B1F5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49755-F97B-EB68-9DD4-173FD9EF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0E1-D583-4346-A432-28CD5D03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3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5BCBAD-E46E-7DED-B15E-9B671A03F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0AE-1B63-44AF-A629-F0F66C4E138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4C7AE-4039-9395-18F3-DDAFB25FF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BB737-6363-60CD-5A69-6AA24C4B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0E1-D583-4346-A432-28CD5D03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1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941FB-B19B-37D6-7135-DA149438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08E7F-F4FB-F7B8-761A-3EBFDD1A6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E1BE2-C6B7-BC8E-C028-93A56F447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9CCB4-AF51-438D-FE32-ED4AC92F0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0AE-1B63-44AF-A629-F0F66C4E138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506C7-8A81-7C22-6F51-A16684F13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06526-6742-0342-28E5-206243F7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0E1-D583-4346-A432-28CD5D03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6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8CE5-5A1C-54FD-BF76-4146DC85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903168-B3CA-0574-CCD3-90B0345A5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4C016-7972-EA3E-243C-03D15AE09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ADA21-5337-26CB-C3AD-47EC32DA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0AE-1B63-44AF-A629-F0F66C4E138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33839-BE1E-2F5E-44E8-AD8173FB0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6378C-B13B-A65E-E336-6E0F8365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0E1-D583-4346-A432-28CD5D03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9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89ED0-848E-80C2-3761-F1B154E3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15D87-1CF0-C499-2285-A80EEE5BB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5C19C-F5BA-E3CD-F32D-70F7F94B64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AF70AE-1B63-44AF-A629-F0F66C4E138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08606-0986-264F-972A-1971851BA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B212D-E694-278E-CC1B-43F282209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2590E1-D583-4346-A432-28CD5D03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0D07AD-793A-6CCD-DFA8-611928D82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" y="144518"/>
            <a:ext cx="11866880" cy="1521722"/>
          </a:xfrm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sz="2700" dirty="0">
                <a:latin typeface="Amasis MT Pro Medium" panose="02040604050005020304" pitchFamily="18" charset="0"/>
              </a:rPr>
              <a:t/>
            </a:r>
            <a:br>
              <a:rPr lang="en-US" sz="2700" dirty="0">
                <a:latin typeface="Amasis MT Pro Medium" panose="02040604050005020304" pitchFamily="18" charset="0"/>
              </a:rPr>
            </a:br>
            <a:r>
              <a:rPr lang="pt-BR" sz="3600" spc="0" dirty="0">
                <a:solidFill>
                  <a:srgbClr val="000000"/>
                </a:solidFill>
                <a:latin typeface="Amasis MT Pro Medium" panose="02040604050005020304" pitchFamily="18" charset="0"/>
                <a:ea typeface="+mn-ea"/>
                <a:cs typeface="+mn-cs"/>
              </a:rPr>
              <a:t>O Estágio da Governação Comunitária, Partilha de Benefícios e Sustentabilidade do MCRN em Moçambique </a:t>
            </a:r>
            <a:br>
              <a:rPr lang="pt-BR" sz="3600" spc="0" dirty="0">
                <a:solidFill>
                  <a:srgbClr val="000000"/>
                </a:solidFill>
                <a:latin typeface="Amasis MT Pro Medium" panose="02040604050005020304" pitchFamily="18" charset="0"/>
                <a:ea typeface="+mn-ea"/>
                <a:cs typeface="+mn-cs"/>
              </a:rPr>
            </a:br>
            <a:endParaRPr lang="en-US" sz="3600" dirty="0">
              <a:latin typeface="Amasis MT Pro Medium" panose="020406040500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838B37-7EAA-9D50-B7DD-A2F2A0908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3112595"/>
            <a:ext cx="11562080" cy="936384"/>
          </a:xfrm>
        </p:spPr>
        <p:txBody>
          <a:bodyPr>
            <a:normAutofit fontScale="25000" lnSpcReduction="20000"/>
          </a:bodyPr>
          <a:lstStyle/>
          <a:p>
            <a:r>
              <a:rPr lang="pt-PT" sz="6400" b="1" i="1" dirty="0">
                <a:latin typeface="Amasis MT Pro Medium" panose="02040604050005020304" pitchFamily="18" charset="0"/>
              </a:rPr>
              <a:t>VI CONFERÊNCIA SOBRE O MANEIO COMUNITÁRIO DOS RECURSOS NATURAIS</a:t>
            </a:r>
            <a:endParaRPr lang="en-US" sz="6400" b="1" i="1" dirty="0">
              <a:latin typeface="Amasis MT Pro Medium" panose="02040604050005020304" pitchFamily="18" charset="0"/>
            </a:endParaRPr>
          </a:p>
          <a:p>
            <a:r>
              <a:rPr lang="pt-PT" sz="6400" b="1" i="1" dirty="0">
                <a:latin typeface="Amasis MT Pro Medium" panose="02040604050005020304" pitchFamily="18" charset="0"/>
              </a:rPr>
              <a:t> </a:t>
            </a:r>
            <a:r>
              <a:rPr lang="pt-BR" sz="6400" i="1" spc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> </a:t>
            </a:r>
            <a:r>
              <a:rPr lang="pt-PT" sz="6400" i="1" dirty="0">
                <a:latin typeface="Amasis MT Pro Medium" panose="02040604050005020304" pitchFamily="18" charset="0"/>
              </a:rPr>
              <a:t>Maputo, 29, 30, 31 de Julho a 1 de Agosto de 2025 </a:t>
            </a:r>
          </a:p>
          <a:p>
            <a:endParaRPr lang="pt-PT" sz="6400" i="1" dirty="0">
              <a:latin typeface="Amasis MT Pro Medium" panose="02040604050005020304" pitchFamily="18" charset="0"/>
            </a:endParaRPr>
          </a:p>
          <a:p>
            <a:endParaRPr lang="pt-PT" sz="6400" i="1" dirty="0">
              <a:latin typeface="Amasis MT Pro Medium" panose="02040604050005020304" pitchFamily="18" charset="0"/>
            </a:endParaRPr>
          </a:p>
          <a:p>
            <a:r>
              <a:rPr lang="en-US" sz="6400" i="1" dirty="0">
                <a:latin typeface="Amasis MT Pro Medium" panose="02040604050005020304" pitchFamily="18" charset="0"/>
              </a:rPr>
              <a:t/>
            </a:r>
            <a:br>
              <a:rPr lang="en-US" sz="6400" i="1" dirty="0">
                <a:latin typeface="Amasis MT Pro Medium" panose="02040604050005020304" pitchFamily="18" charset="0"/>
              </a:rPr>
            </a:br>
            <a:r>
              <a:rPr lang="pt-BR" sz="6400" i="1" cap="none" spc="0" dirty="0">
                <a:solidFill>
                  <a:srgbClr val="000000"/>
                </a:solidFill>
                <a:latin typeface="Amasis MT Pro Medium" panose="02040604050005020304" pitchFamily="18" charset="0"/>
              </a:rPr>
              <a:t/>
            </a:r>
            <a:br>
              <a:rPr lang="pt-BR" sz="6400" i="1" cap="none" spc="0" dirty="0">
                <a:solidFill>
                  <a:srgbClr val="000000"/>
                </a:solidFill>
                <a:latin typeface="Amasis MT Pro Medium" panose="02040604050005020304" pitchFamily="18" charset="0"/>
              </a:rPr>
            </a:br>
            <a:endParaRPr lang="en-US" sz="6400" i="1" dirty="0">
              <a:latin typeface="Amasis MT Pro Medium" panose="02040604050005020304" pitchFamily="18" charset="0"/>
            </a:endParaRPr>
          </a:p>
          <a:p>
            <a:endParaRPr lang="en-US" dirty="0"/>
          </a:p>
        </p:txBody>
      </p:sp>
      <p:pic>
        <p:nvPicPr>
          <p:cNvPr id="4" name="Picture 58">
            <a:extLst>
              <a:ext uri="{FF2B5EF4-FFF2-40B4-BE49-F238E27FC236}">
                <a16:creationId xmlns:a16="http://schemas.microsoft.com/office/drawing/2014/main" id="{D970E0F4-DA15-1DDD-4AC2-C4E36F0A74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9760" y="4652295"/>
            <a:ext cx="9580880" cy="108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05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83" y="101601"/>
            <a:ext cx="11379352" cy="703997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PT" sz="4000" b="1" dirty="0">
                <a:latin typeface="+mn-lt"/>
              </a:rPr>
              <a:t>4. Iniciativas de MCRN -  </a:t>
            </a:r>
            <a:r>
              <a:rPr lang="pt-PT" sz="4000" b="1" dirty="0" err="1">
                <a:latin typeface="+mn-lt"/>
              </a:rPr>
              <a:t>Contextualizaçãao</a:t>
            </a:r>
            <a:r>
              <a:rPr lang="pt-PT" sz="4000" b="1" dirty="0">
                <a:latin typeface="+mn-lt"/>
              </a:rPr>
              <a:t> </a:t>
            </a:r>
            <a:endParaRPr lang="en-US" sz="40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96963" y="1846264"/>
          <a:ext cx="10058400" cy="365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77483" y="805598"/>
            <a:ext cx="11837034" cy="62536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PT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Moçambique completa este ano de 2025, </a:t>
            </a:r>
            <a:r>
              <a:rPr lang="pt-PT" sz="2400" dirty="0">
                <a:solidFill>
                  <a:srgbClr val="000000"/>
                </a:solidFill>
                <a:ea typeface="Calibri" panose="020F0502020204030204" pitchFamily="34" charset="0"/>
              </a:rPr>
              <a:t>3</a:t>
            </a:r>
            <a:r>
              <a:rPr lang="pt-PT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0 anos de suporte legal ao MCRN .   </a:t>
            </a:r>
            <a:endParaRPr lang="en-US" sz="2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PT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  primeira iniciativa  registada de MCRN no Pais data de 1995, o programa </a:t>
            </a:r>
            <a:r>
              <a:rPr lang="pt-PT" sz="24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Tchuma</a:t>
            </a:r>
            <a:r>
              <a:rPr lang="pt-PT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Tchato</a:t>
            </a:r>
            <a:r>
              <a:rPr lang="pt-PT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em  Tete. </a:t>
            </a:r>
            <a:r>
              <a:rPr lang="pt-PT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t-PT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Estamos então perante 30 anos  de implementação do MCRN </a:t>
            </a:r>
            <a:r>
              <a:rPr lang="pt-PT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  <a:endParaRPr lang="en-US" sz="2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PT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Entre 1995 e 2004 existiam no pais cerca de 68 iniciativas de MCRN e acredita-se que estas evoluíram para varias centenas ate 2025  (Sitoe el </a:t>
            </a:r>
            <a:r>
              <a:rPr lang="pt-PT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all</a:t>
            </a:r>
            <a:r>
              <a:rPr lang="pt-PT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2007, </a:t>
            </a:r>
            <a:r>
              <a:rPr lang="pt-PT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Foloma</a:t>
            </a:r>
            <a:r>
              <a:rPr lang="pt-PT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2005)</a:t>
            </a:r>
            <a:endParaRPr lang="en-US" sz="2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PT" sz="2400" dirty="0">
                <a:effectLst/>
                <a:ea typeface="Times New Roman" panose="02020603050405020304" pitchFamily="18" charset="0"/>
              </a:rPr>
              <a:t>Ao longo dos 30 anos varias </a:t>
            </a:r>
            <a:r>
              <a:rPr lang="pt-PT" sz="2400" dirty="0" err="1">
                <a:effectLst/>
                <a:ea typeface="Times New Roman" panose="02020603050405020304" pitchFamily="18" charset="0"/>
              </a:rPr>
              <a:t>OCBs</a:t>
            </a:r>
            <a:r>
              <a:rPr lang="pt-PT" sz="2400" dirty="0">
                <a:effectLst/>
                <a:ea typeface="Times New Roman" panose="02020603050405020304" pitchFamily="18" charset="0"/>
              </a:rPr>
              <a:t> ,foram estabelecidas : </a:t>
            </a:r>
            <a:r>
              <a:rPr lang="pt-PT" sz="2400" i="1" dirty="0">
                <a:effectLst/>
                <a:ea typeface="Times New Roman" panose="02020603050405020304" pitchFamily="18" charset="0"/>
              </a:rPr>
              <a:t>A título de exemplos</a:t>
            </a:r>
            <a:r>
              <a:rPr lang="pt-PT" sz="2400" dirty="0">
                <a:effectLst/>
                <a:ea typeface="Times New Roman" panose="02020603050405020304" pitchFamily="18" charset="0"/>
              </a:rPr>
              <a:t>,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PT" sz="2400" dirty="0">
                <a:ea typeface="Times New Roman" panose="02020603050405020304" pitchFamily="18" charset="0"/>
              </a:rPr>
              <a:t>E</a:t>
            </a:r>
            <a:r>
              <a:rPr lang="pt-PT" sz="2400" dirty="0">
                <a:effectLst/>
                <a:ea typeface="Times New Roman" panose="02020603050405020304" pitchFamily="18" charset="0"/>
              </a:rPr>
              <a:t>ntre 2006-2016 o programa ITC facilitou a criação capacitação e legalização de cerca de 763 CGRN.  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Relatórios  da </a:t>
            </a:r>
            <a:r>
              <a:rPr lang="pt-PT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Dirreção</a:t>
            </a:r>
            <a:r>
              <a:rPr lang="pt-PT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Nacional de Florestas  indicam que no âmbito da canalização dos 20% das Taxas de Florestas e Fauna Bravia, entre 2020 a 2024 foram criados e/ou revitalizados mais de 3.000 CGRN  </a:t>
            </a:r>
            <a:endParaRPr lang="pt-PT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No mesmo Período (2020-2024)  - Cerca de </a:t>
            </a:r>
            <a:r>
              <a:rPr lang="pt-PT" sz="2400" dirty="0"/>
              <a:t>1265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pt-PT" sz="2400" dirty="0">
                <a:solidFill>
                  <a:srgbClr val="000000"/>
                </a:solidFill>
                <a:ea typeface="Calibri" panose="020F0502020204030204" pitchFamily="34" charset="0"/>
              </a:rPr>
              <a:t>c</a:t>
            </a:r>
            <a:r>
              <a:rPr lang="pt-PT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omunidades receberam 20% </a:t>
            </a:r>
            <a:r>
              <a:rPr lang="pt-PT" sz="1100" dirty="0">
                <a:effectLst/>
                <a:latin typeface="Amasis MT Pro Light" panose="020403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Amasis MT Pro Light" panose="020403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E1C35A-B2F7-7162-D148-5802F29FD5C5}"/>
              </a:ext>
            </a:extLst>
          </p:cNvPr>
          <p:cNvSpPr/>
          <p:nvPr/>
        </p:nvSpPr>
        <p:spPr>
          <a:xfrm>
            <a:off x="10753891" y="375780"/>
            <a:ext cx="802944" cy="4298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11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3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BF2C72-0F89-9D82-8087-94C36C62962E}"/>
              </a:ext>
            </a:extLst>
          </p:cNvPr>
          <p:cNvSpPr/>
          <p:nvPr/>
        </p:nvSpPr>
        <p:spPr>
          <a:xfrm>
            <a:off x="446314" y="161467"/>
            <a:ext cx="11451771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</a:t>
            </a:r>
            <a:r>
              <a:rPr lang="pt-PT" sz="2800" dirty="0"/>
              <a:t> </a:t>
            </a:r>
            <a:r>
              <a:rPr lang="pt-PT" sz="2800" b="1" dirty="0">
                <a:solidFill>
                  <a:schemeClr val="tx1"/>
                </a:solidFill>
              </a:rPr>
              <a:t>Iniciativas de  MCRN 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A4B349-74E4-F3EE-BA4F-B523E2837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053429"/>
              </p:ext>
            </p:extLst>
          </p:nvPr>
        </p:nvGraphicFramePr>
        <p:xfrm>
          <a:off x="315684" y="951380"/>
          <a:ext cx="11685813" cy="5946456"/>
        </p:xfrm>
        <a:graphic>
          <a:graphicData uri="http://schemas.openxmlformats.org/drawingml/2006/table">
            <a:tbl>
              <a:tblPr/>
              <a:tblGrid>
                <a:gridCol w="1644011">
                  <a:extLst>
                    <a:ext uri="{9D8B030D-6E8A-4147-A177-3AD203B41FA5}">
                      <a16:colId xmlns:a16="http://schemas.microsoft.com/office/drawing/2014/main" val="167019412"/>
                    </a:ext>
                  </a:extLst>
                </a:gridCol>
                <a:gridCol w="1721768">
                  <a:extLst>
                    <a:ext uri="{9D8B030D-6E8A-4147-A177-3AD203B41FA5}">
                      <a16:colId xmlns:a16="http://schemas.microsoft.com/office/drawing/2014/main" val="729747190"/>
                    </a:ext>
                  </a:extLst>
                </a:gridCol>
                <a:gridCol w="1434704">
                  <a:extLst>
                    <a:ext uri="{9D8B030D-6E8A-4147-A177-3AD203B41FA5}">
                      <a16:colId xmlns:a16="http://schemas.microsoft.com/office/drawing/2014/main" val="3012729222"/>
                    </a:ext>
                  </a:extLst>
                </a:gridCol>
                <a:gridCol w="189806">
                  <a:extLst>
                    <a:ext uri="{9D8B030D-6E8A-4147-A177-3AD203B41FA5}">
                      <a16:colId xmlns:a16="http://schemas.microsoft.com/office/drawing/2014/main" val="3935947420"/>
                    </a:ext>
                  </a:extLst>
                </a:gridCol>
                <a:gridCol w="1363591">
                  <a:extLst>
                    <a:ext uri="{9D8B030D-6E8A-4147-A177-3AD203B41FA5}">
                      <a16:colId xmlns:a16="http://schemas.microsoft.com/office/drawing/2014/main" val="1816752314"/>
                    </a:ext>
                  </a:extLst>
                </a:gridCol>
                <a:gridCol w="2097017">
                  <a:extLst>
                    <a:ext uri="{9D8B030D-6E8A-4147-A177-3AD203B41FA5}">
                      <a16:colId xmlns:a16="http://schemas.microsoft.com/office/drawing/2014/main" val="2937368016"/>
                    </a:ext>
                  </a:extLst>
                </a:gridCol>
                <a:gridCol w="1789002">
                  <a:extLst>
                    <a:ext uri="{9D8B030D-6E8A-4147-A177-3AD203B41FA5}">
                      <a16:colId xmlns:a16="http://schemas.microsoft.com/office/drawing/2014/main" val="1437886844"/>
                    </a:ext>
                  </a:extLst>
                </a:gridCol>
                <a:gridCol w="1445914">
                  <a:extLst>
                    <a:ext uri="{9D8B030D-6E8A-4147-A177-3AD203B41FA5}">
                      <a16:colId xmlns:a16="http://schemas.microsoft.com/office/drawing/2014/main" val="2815526210"/>
                    </a:ext>
                  </a:extLst>
                </a:gridCol>
              </a:tblGrid>
              <a:tr h="70199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Chipanje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Chetu 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Tchuma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Tchatu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endParaRPr lang="en-US" sz="2400" dirty="0"/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REN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Concessões Florestais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Plantações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florestais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Zonas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sem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projectos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568417"/>
                  </a:ext>
                </a:extLst>
              </a:tr>
              <a:tr h="35401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Benfícios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874486"/>
                  </a:ext>
                </a:extLst>
              </a:tr>
              <a:tr h="104997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20% + Taxa de trofeu </a:t>
                      </a: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30%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Fundos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de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Desenvolvimento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Comunitario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– 20%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 Nao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monetarios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333403"/>
                  </a:ext>
                </a:extLst>
              </a:tr>
              <a:tr h="183291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Escolas, Hospitais, Fontes de Água </a:t>
                      </a: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Escolas, Hospitais, Fontes de Água </a:t>
                      </a:r>
                    </a:p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Não existe programa de construção de casas melhoradas </a:t>
                      </a:r>
                    </a:p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Casas, Hospitais, Fontes de Água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Casas, Hospitais, Fontes de Água , moageiras, pequenos negocios, redistribuicao entre membros</a:t>
                      </a:r>
                    </a:p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 areas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delimitadas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/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Demarcadas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Planos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de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de Terra,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837140"/>
                  </a:ext>
                </a:extLst>
              </a:tr>
              <a:tr h="180625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Mias de 70% de casas de Chapa construidas com valor de conservação 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Aproximadaente metada das casas melhoradas</a:t>
                      </a:r>
                    </a:p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Aproximadaente metada das casas melhoradas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157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243ED82-0229-25F4-95C0-8AA0DDA9E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14" y="2177027"/>
            <a:ext cx="1164771" cy="12519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DB150F-86BC-3310-2613-D22D3BE0E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14" y="3459594"/>
            <a:ext cx="1152310" cy="13376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A5FE2B-5F66-2687-ED16-65B59B71E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88" y="5157840"/>
            <a:ext cx="1307961" cy="1155873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39FE3FD6-D4D5-136E-0AC3-992592AA8EE2}"/>
              </a:ext>
            </a:extLst>
          </p:cNvPr>
          <p:cNvSpPr/>
          <p:nvPr/>
        </p:nvSpPr>
        <p:spPr>
          <a:xfrm>
            <a:off x="11065678" y="244927"/>
            <a:ext cx="832407" cy="52613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12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25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2BE933-D030-2840-1033-A344A0820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05" y="197358"/>
            <a:ext cx="11341100" cy="87772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4. </a:t>
            </a:r>
            <a:r>
              <a:rPr lang="en-US" sz="4000" dirty="0" err="1">
                <a:solidFill>
                  <a:srgbClr val="FFFFFF"/>
                </a:solidFill>
              </a:rPr>
              <a:t>Iniciativas</a:t>
            </a:r>
            <a:r>
              <a:rPr lang="en-US" sz="4000" dirty="0">
                <a:solidFill>
                  <a:srgbClr val="FFFFFF"/>
                </a:solidFill>
              </a:rPr>
              <a:t> de </a:t>
            </a:r>
            <a:r>
              <a:rPr lang="en-US" sz="4000" dirty="0" err="1">
                <a:solidFill>
                  <a:srgbClr val="FFFFFF"/>
                </a:solidFill>
              </a:rPr>
              <a:t>Maneio</a:t>
            </a:r>
            <a:r>
              <a:rPr lang="en-US" sz="4000" dirty="0">
                <a:solidFill>
                  <a:srgbClr val="FFFFFF"/>
                </a:solidFill>
              </a:rPr>
              <a:t> CRN- </a:t>
            </a:r>
            <a:r>
              <a:rPr lang="en-US" sz="4000" dirty="0" err="1">
                <a:solidFill>
                  <a:srgbClr val="FFFFFF"/>
                </a:solidFill>
              </a:rPr>
              <a:t>Beneficios</a:t>
            </a:r>
            <a:r>
              <a:rPr lang="en-US" sz="4000" dirty="0">
                <a:solidFill>
                  <a:srgbClr val="FFFFFF"/>
                </a:solidFill>
              </a:rPr>
              <a:t>  </a:t>
            </a:r>
            <a:endParaRPr lang="en-US" sz="3100" dirty="0">
              <a:solidFill>
                <a:srgbClr val="FFFFFF"/>
              </a:solidFill>
              <a:latin typeface="+mj-lt"/>
            </a:endParaRPr>
          </a:p>
        </p:txBody>
      </p:sp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A8D58CBB-95DA-B3E1-7372-33B65D67E4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359617"/>
              </p:ext>
            </p:extLst>
          </p:nvPr>
        </p:nvGraphicFramePr>
        <p:xfrm>
          <a:off x="116405" y="1689704"/>
          <a:ext cx="11341100" cy="4192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432">
                  <a:extLst>
                    <a:ext uri="{9D8B030D-6E8A-4147-A177-3AD203B41FA5}">
                      <a16:colId xmlns:a16="http://schemas.microsoft.com/office/drawing/2014/main" val="2951001163"/>
                    </a:ext>
                  </a:extLst>
                </a:gridCol>
                <a:gridCol w="4593323">
                  <a:extLst>
                    <a:ext uri="{9D8B030D-6E8A-4147-A177-3AD203B41FA5}">
                      <a16:colId xmlns:a16="http://schemas.microsoft.com/office/drawing/2014/main" val="208170670"/>
                    </a:ext>
                  </a:extLst>
                </a:gridCol>
                <a:gridCol w="4829345">
                  <a:extLst>
                    <a:ext uri="{9D8B030D-6E8A-4147-A177-3AD203B41FA5}">
                      <a16:colId xmlns:a16="http://schemas.microsoft.com/office/drawing/2014/main" val="4088414098"/>
                    </a:ext>
                  </a:extLst>
                </a:gridCol>
              </a:tblGrid>
              <a:tr h="861367">
                <a:tc>
                  <a:txBody>
                    <a:bodyPr/>
                    <a:lstStyle/>
                    <a:p>
                      <a:pPr algn="l" fontAlgn="ctr"/>
                      <a:r>
                        <a:rPr lang="pt-PT" sz="2500" u="none" strike="noStrike">
                          <a:effectLst/>
                        </a:rPr>
                        <a:t>Ano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3384" marR="13384" marT="133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2500" u="none" strike="noStrike">
                          <a:effectLst/>
                        </a:rPr>
                        <a:t>No de Comunidades Beneficiadas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3384" marR="13384" marT="133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2500" u="none" strike="noStrike">
                          <a:effectLst/>
                        </a:rPr>
                        <a:t>Valor entregue  (MZM)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3384" marR="13384" marT="13384" marB="0" anchor="ctr"/>
                </a:tc>
                <a:extLst>
                  <a:ext uri="{0D108BD9-81ED-4DB2-BD59-A6C34878D82A}">
                    <a16:rowId xmlns:a16="http://schemas.microsoft.com/office/drawing/2014/main" val="1214282586"/>
                  </a:ext>
                </a:extLst>
              </a:tr>
              <a:tr h="475920">
                <a:tc>
                  <a:txBody>
                    <a:bodyPr/>
                    <a:lstStyle/>
                    <a:p>
                      <a:pPr algn="r" fontAlgn="ctr"/>
                      <a:r>
                        <a:rPr lang="pt-PT" sz="2500" u="none" strike="noStrike" dirty="0">
                          <a:effectLst/>
                        </a:rPr>
                        <a:t>2024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3384" marR="13384" marT="13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500" u="none" strike="noStrike" dirty="0">
                          <a:effectLst/>
                        </a:rPr>
                        <a:t>217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3384" marR="13384" marT="13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500" u="none" strike="noStrike">
                          <a:effectLst/>
                        </a:rPr>
                        <a:t>10,181,973.80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3384" marR="13384" marT="13384" marB="0" anchor="ctr"/>
                </a:tc>
                <a:extLst>
                  <a:ext uri="{0D108BD9-81ED-4DB2-BD59-A6C34878D82A}">
                    <a16:rowId xmlns:a16="http://schemas.microsoft.com/office/drawing/2014/main" val="2155522691"/>
                  </a:ext>
                </a:extLst>
              </a:tr>
              <a:tr h="475920">
                <a:tc>
                  <a:txBody>
                    <a:bodyPr/>
                    <a:lstStyle/>
                    <a:p>
                      <a:pPr algn="r" fontAlgn="ctr"/>
                      <a:r>
                        <a:rPr lang="pt-PT" sz="2500" u="none" strike="noStrike">
                          <a:effectLst/>
                        </a:rPr>
                        <a:t>2023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3384" marR="13384" marT="13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500" u="none" strike="noStrike" dirty="0">
                          <a:effectLst/>
                        </a:rPr>
                        <a:t>347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3384" marR="13384" marT="13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500" u="none" strike="noStrike" dirty="0">
                          <a:effectLst/>
                        </a:rPr>
                        <a:t>22,976,558.00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3384" marR="13384" marT="13384" marB="0" anchor="ctr"/>
                </a:tc>
                <a:extLst>
                  <a:ext uri="{0D108BD9-81ED-4DB2-BD59-A6C34878D82A}">
                    <a16:rowId xmlns:a16="http://schemas.microsoft.com/office/drawing/2014/main" val="3854915589"/>
                  </a:ext>
                </a:extLst>
              </a:tr>
              <a:tr h="475920">
                <a:tc>
                  <a:txBody>
                    <a:bodyPr/>
                    <a:lstStyle/>
                    <a:p>
                      <a:pPr algn="r" fontAlgn="ctr"/>
                      <a:r>
                        <a:rPr lang="pt-PT" sz="2500" u="none" strike="noStrike">
                          <a:effectLst/>
                        </a:rPr>
                        <a:t>2022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3384" marR="13384" marT="13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500" u="none" strike="noStrike">
                          <a:effectLst/>
                        </a:rPr>
                        <a:t>226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3384" marR="13384" marT="13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13,825,455.22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384" marR="13384" marT="13384" marB="0" anchor="ctr"/>
                </a:tc>
                <a:extLst>
                  <a:ext uri="{0D108BD9-81ED-4DB2-BD59-A6C34878D82A}">
                    <a16:rowId xmlns:a16="http://schemas.microsoft.com/office/drawing/2014/main" val="694376242"/>
                  </a:ext>
                </a:extLst>
              </a:tr>
              <a:tr h="475920">
                <a:tc>
                  <a:txBody>
                    <a:bodyPr/>
                    <a:lstStyle/>
                    <a:p>
                      <a:pPr algn="r" fontAlgn="ctr"/>
                      <a:r>
                        <a:rPr lang="pt-PT" sz="2500" u="none" strike="noStrike">
                          <a:effectLst/>
                        </a:rPr>
                        <a:t>2021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3384" marR="13384" marT="13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500" u="none" strike="noStrike">
                          <a:effectLst/>
                        </a:rPr>
                        <a:t>265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3384" marR="13384" marT="13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25,129,611.70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384" marR="13384" marT="13384" marB="0" anchor="ctr"/>
                </a:tc>
                <a:extLst>
                  <a:ext uri="{0D108BD9-81ED-4DB2-BD59-A6C34878D82A}">
                    <a16:rowId xmlns:a16="http://schemas.microsoft.com/office/drawing/2014/main" val="921952187"/>
                  </a:ext>
                </a:extLst>
              </a:tr>
              <a:tr h="475920">
                <a:tc>
                  <a:txBody>
                    <a:bodyPr/>
                    <a:lstStyle/>
                    <a:p>
                      <a:pPr algn="r" fontAlgn="ctr"/>
                      <a:r>
                        <a:rPr lang="pt-PT" sz="2500" u="none" strike="noStrike">
                          <a:effectLst/>
                        </a:rPr>
                        <a:t>2020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3384" marR="13384" marT="13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210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384" marR="13384" marT="13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500" u="none" strike="noStrike">
                          <a:effectLst/>
                        </a:rPr>
                        <a:t>18,695,723.77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3384" marR="13384" marT="13384" marB="0" anchor="ctr"/>
                </a:tc>
                <a:extLst>
                  <a:ext uri="{0D108BD9-81ED-4DB2-BD59-A6C34878D82A}">
                    <a16:rowId xmlns:a16="http://schemas.microsoft.com/office/drawing/2014/main" val="3125000556"/>
                  </a:ext>
                </a:extLst>
              </a:tr>
              <a:tr h="475920">
                <a:tc>
                  <a:txBody>
                    <a:bodyPr/>
                    <a:lstStyle/>
                    <a:p>
                      <a:pPr algn="l" fontAlgn="ctr"/>
                      <a:r>
                        <a:rPr lang="pt-PT" sz="2500" u="none" strike="noStrike">
                          <a:effectLst/>
                        </a:rPr>
                        <a:t>Total </a:t>
                      </a:r>
                      <a:endParaRPr lang="en-US" sz="25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3384" marR="13384" marT="13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500" u="none" strike="noStrike" dirty="0">
                          <a:effectLst/>
                        </a:rPr>
                        <a:t>1265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3384" marR="13384" marT="133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</a:rPr>
                        <a:t>90,809,322.49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3384" marR="13384" marT="13384" marB="0" anchor="ctr"/>
                </a:tc>
                <a:extLst>
                  <a:ext uri="{0D108BD9-81ED-4DB2-BD59-A6C34878D82A}">
                    <a16:rowId xmlns:a16="http://schemas.microsoft.com/office/drawing/2014/main" val="2702073148"/>
                  </a:ext>
                </a:extLst>
              </a:tr>
              <a:tr h="47592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PT" sz="2500" u="none" strike="noStrike" dirty="0">
                          <a:effectLst/>
                        </a:rPr>
                        <a:t>Fonte: Relatórios da DNF/ MTA, 2020 a 2025 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3384" marR="13384" marT="133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135695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66936D77-10BB-0458-4D52-92102898B64C}"/>
              </a:ext>
            </a:extLst>
          </p:cNvPr>
          <p:cNvSpPr txBox="1"/>
          <p:nvPr/>
        </p:nvSpPr>
        <p:spPr>
          <a:xfrm>
            <a:off x="116405" y="6265469"/>
            <a:ext cx="962025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pt-P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Reflecção  : </a:t>
            </a:r>
            <a:r>
              <a:rPr lang="pt-P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2015 a 2019, o sector canalizou um valor total de 165.836.320,62 Meticais: 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F27FDE0-3CCD-3C73-1256-19793D1B6954}"/>
              </a:ext>
            </a:extLst>
          </p:cNvPr>
          <p:cNvSpPr/>
          <p:nvPr/>
        </p:nvSpPr>
        <p:spPr>
          <a:xfrm>
            <a:off x="10849778" y="6134503"/>
            <a:ext cx="832407" cy="52613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13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95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B93A3-E364-BE10-CA53-03649D181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77BD13-CE53-856F-3578-CB863EE7E147}"/>
              </a:ext>
            </a:extLst>
          </p:cNvPr>
          <p:cNvSpPr/>
          <p:nvPr/>
        </p:nvSpPr>
        <p:spPr>
          <a:xfrm>
            <a:off x="446314" y="272144"/>
            <a:ext cx="11451771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</a:t>
            </a:r>
            <a:r>
              <a:rPr lang="pt-PT" sz="2800" dirty="0"/>
              <a:t> </a:t>
            </a:r>
            <a:r>
              <a:rPr lang="pt-PT" sz="2800" b="1" dirty="0">
                <a:solidFill>
                  <a:schemeClr val="tx1"/>
                </a:solidFill>
              </a:rPr>
              <a:t>Iniciativas de  MCRN 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A848A4-71D0-4238-FC48-01345E5D9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837053"/>
              </p:ext>
            </p:extLst>
          </p:nvPr>
        </p:nvGraphicFramePr>
        <p:xfrm>
          <a:off x="293915" y="691302"/>
          <a:ext cx="11707585" cy="5620234"/>
        </p:xfrm>
        <a:graphic>
          <a:graphicData uri="http://schemas.openxmlformats.org/drawingml/2006/table">
            <a:tbl>
              <a:tblPr/>
              <a:tblGrid>
                <a:gridCol w="1205931">
                  <a:extLst>
                    <a:ext uri="{9D8B030D-6E8A-4147-A177-3AD203B41FA5}">
                      <a16:colId xmlns:a16="http://schemas.microsoft.com/office/drawing/2014/main" val="2182360888"/>
                    </a:ext>
                  </a:extLst>
                </a:gridCol>
                <a:gridCol w="1909392">
                  <a:extLst>
                    <a:ext uri="{9D8B030D-6E8A-4147-A177-3AD203B41FA5}">
                      <a16:colId xmlns:a16="http://schemas.microsoft.com/office/drawing/2014/main" val="2069823169"/>
                    </a:ext>
                  </a:extLst>
                </a:gridCol>
                <a:gridCol w="1884268">
                  <a:extLst>
                    <a:ext uri="{9D8B030D-6E8A-4147-A177-3AD203B41FA5}">
                      <a16:colId xmlns:a16="http://schemas.microsoft.com/office/drawing/2014/main" val="1492719775"/>
                    </a:ext>
                  </a:extLst>
                </a:gridCol>
                <a:gridCol w="1764269">
                  <a:extLst>
                    <a:ext uri="{9D8B030D-6E8A-4147-A177-3AD203B41FA5}">
                      <a16:colId xmlns:a16="http://schemas.microsoft.com/office/drawing/2014/main" val="1680262551"/>
                    </a:ext>
                  </a:extLst>
                </a:gridCol>
                <a:gridCol w="1702784">
                  <a:extLst>
                    <a:ext uri="{9D8B030D-6E8A-4147-A177-3AD203B41FA5}">
                      <a16:colId xmlns:a16="http://schemas.microsoft.com/office/drawing/2014/main" val="3881789697"/>
                    </a:ext>
                  </a:extLst>
                </a:gridCol>
                <a:gridCol w="2035010">
                  <a:extLst>
                    <a:ext uri="{9D8B030D-6E8A-4147-A177-3AD203B41FA5}">
                      <a16:colId xmlns:a16="http://schemas.microsoft.com/office/drawing/2014/main" val="254851404"/>
                    </a:ext>
                  </a:extLst>
                </a:gridCol>
                <a:gridCol w="1205931">
                  <a:extLst>
                    <a:ext uri="{9D8B030D-6E8A-4147-A177-3AD203B41FA5}">
                      <a16:colId xmlns:a16="http://schemas.microsoft.com/office/drawing/2014/main" val="4172210797"/>
                    </a:ext>
                  </a:extLst>
                </a:gridCol>
              </a:tblGrid>
              <a:tr h="43589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Chipanje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Chetu 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Tchuma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Tchatu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REN 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Concessões Florestais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Plantações florestais 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Zonas sem projectos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654994"/>
                  </a:ext>
                </a:extLst>
              </a:tr>
              <a:tr h="16305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Custos 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31202295"/>
                  </a:ext>
                </a:extLst>
              </a:tr>
              <a:tr h="43589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Conflito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Homem-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aninal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Conflito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Homem – animal 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Conflito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Homem – animal 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Preparacao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Comunitaria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 - Investimento Vs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Beneficios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Conflitos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empresas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Comunidade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Preparacao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Comunitaria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Investimento 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151522"/>
                  </a:ext>
                </a:extLst>
              </a:tr>
              <a:tr h="14403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Restrição na recolha de productos florestais não madeireiros 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Restrição na recolha de productos florestais não madeireiros 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Restrição na recolha de productos florestais não madeireiros 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Queimadas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descontroldas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  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5" marR="5435" marT="5435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163428"/>
                  </a:ext>
                </a:extLst>
              </a:tr>
              <a:tr h="86635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Restrição na Expansão de terras agrícolas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Restrição na Expansão de terras agrícolas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Restrição na Expansão de terras agrícolas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990890"/>
                  </a:ext>
                </a:extLst>
              </a:tr>
              <a:tr h="30550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Restrução de utilização de insumos inorgânicos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Restrução de utilização de insumos inorgânicos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Restrução de utilização de insumos inorgânicos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Fecho de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algumas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empresas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insustetabilifade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 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935902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5270BEB9-8950-46AD-C9C0-2D8666E07B41}"/>
              </a:ext>
            </a:extLst>
          </p:cNvPr>
          <p:cNvSpPr/>
          <p:nvPr/>
        </p:nvSpPr>
        <p:spPr>
          <a:xfrm>
            <a:off x="10875178" y="6311536"/>
            <a:ext cx="832407" cy="52613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14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12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6B2EF-3805-D6D1-F066-1C65C20E0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415925"/>
            <a:ext cx="11696700" cy="854075"/>
          </a:xfr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PT" sz="4000" b="1" dirty="0"/>
              <a:t/>
            </a:r>
            <a:br>
              <a:rPr lang="pt-PT" sz="4000" b="1" dirty="0"/>
            </a:br>
            <a:r>
              <a:rPr lang="pt-PT" sz="4000" b="1" dirty="0"/>
              <a:t>5. Abordagens Adaptativas</a:t>
            </a:r>
            <a:r>
              <a:rPr lang="pt-PT" dirty="0"/>
              <a:t/>
            </a:r>
            <a:br>
              <a:rPr lang="pt-PT" dirty="0"/>
            </a:br>
            <a:endParaRPr lang="en-US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1C485A8-2773-11EA-C4C5-601181C12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393825"/>
            <a:ext cx="10871200" cy="4351338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q"/>
            </a:pPr>
            <a:endParaRPr lang="pt-PT" sz="22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pt-PT" sz="2600" dirty="0"/>
              <a:t> Maior parte das </a:t>
            </a:r>
            <a:r>
              <a:rPr lang="pt-PT" sz="2600" dirty="0" err="1"/>
              <a:t>Inivcitivas</a:t>
            </a:r>
            <a:r>
              <a:rPr lang="pt-PT" sz="2600" dirty="0"/>
              <a:t> de MCRN funcionais ate a data contam com a presença de investidores Privados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t-PT" sz="2600" dirty="0"/>
              <a:t>Maior Parte dos  CGRN em funcionamento dependem de apoio externo, de </a:t>
            </a:r>
            <a:r>
              <a:rPr lang="pt-PT" sz="2600" dirty="0" err="1"/>
              <a:t>ONGs</a:t>
            </a:r>
            <a:r>
              <a:rPr lang="pt-PT" sz="2600" dirty="0"/>
              <a:t>, do Governo ou sector Privado .  </a:t>
            </a:r>
            <a:endParaRPr lang="en-US" sz="26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pt-PT" sz="2600" dirty="0"/>
              <a:t>Reconhecendo o carácter transitório da assistência externa, os  Promotores do MCRN  devem apostar em abordagens adaptativas </a:t>
            </a:r>
            <a:endParaRPr lang="en-US" sz="26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pt-PT" sz="2600" dirty="0"/>
              <a:t> Algumas alternativas incluem:    </a:t>
            </a:r>
            <a:r>
              <a:rPr lang="pt-PT" sz="2600" dirty="0" err="1"/>
              <a:t>Estretair</a:t>
            </a:r>
            <a:r>
              <a:rPr lang="pt-PT" sz="2600" dirty="0"/>
              <a:t> aos </a:t>
            </a:r>
            <a:r>
              <a:rPr lang="pt-PT" sz="2600" dirty="0" err="1"/>
              <a:t>Comites</a:t>
            </a:r>
            <a:r>
              <a:rPr lang="pt-PT" sz="2600" dirty="0"/>
              <a:t> </a:t>
            </a:r>
            <a:r>
              <a:rPr lang="pt-PT" sz="2600" dirty="0" err="1"/>
              <a:t>apartir</a:t>
            </a:r>
            <a:r>
              <a:rPr lang="pt-PT" sz="2600" dirty="0"/>
              <a:t> de associações ou cooperativas  agropecuárias, sistema integrado de MCRN – </a:t>
            </a:r>
            <a:r>
              <a:rPr lang="pt-PT" sz="2600" dirty="0" err="1"/>
              <a:t>Relorestamento</a:t>
            </a:r>
            <a:r>
              <a:rPr lang="pt-PT" sz="2600" dirty="0"/>
              <a:t>, Hortas Caseiras, Iniciativas de geração de rendimento, agricultura resiliente ao Clima, etc. </a:t>
            </a:r>
            <a:endParaRPr lang="en-US" sz="26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C051E6-10B6-D925-9750-7731DA9A424E}"/>
              </a:ext>
            </a:extLst>
          </p:cNvPr>
          <p:cNvSpPr/>
          <p:nvPr/>
        </p:nvSpPr>
        <p:spPr>
          <a:xfrm>
            <a:off x="10811678" y="5915936"/>
            <a:ext cx="832407" cy="52613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15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5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4A238-9DB2-189E-1E44-A4D18110D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74625"/>
            <a:ext cx="11493500" cy="815975"/>
          </a:xfr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PT" b="1" dirty="0"/>
              <a:t/>
            </a:r>
            <a:br>
              <a:rPr lang="pt-PT" b="1" dirty="0"/>
            </a:br>
            <a:r>
              <a:rPr lang="pt-PT" b="1" dirty="0"/>
              <a:t>5. Desafios</a:t>
            </a:r>
            <a:br>
              <a:rPr lang="pt-PT" b="1" dirty="0"/>
            </a:br>
            <a:endParaRPr lang="en-US" b="1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16E3AF1-F5A8-099E-0111-2AB0A913F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900"/>
            <a:ext cx="10998200" cy="481806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pt-BR" dirty="0"/>
              <a:t>Discentralização de poderes; </a:t>
            </a:r>
            <a:endParaRPr lang="en-U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dirty="0"/>
              <a:t> </a:t>
            </a:r>
            <a:r>
              <a:rPr lang="pt-PT" dirty="0"/>
              <a:t>Regras de governação dentro das comunidades e cumprimento de  normas, estabelecidas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PT" dirty="0"/>
              <a:t> Relação entre os  CGRN e comunidade,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PT" dirty="0"/>
              <a:t>Relação  entre CGRN e o Sector Privado e Governo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dirty="0"/>
              <a:t>Melhorar o nível de literacia e numeracia das comunidades locais para que elas possam participar efetivamente no processo de negociação com os investidores e outras entidades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C82F43-7319-99A3-FB7C-1D7B9AE62BF3}"/>
              </a:ext>
            </a:extLst>
          </p:cNvPr>
          <p:cNvSpPr/>
          <p:nvPr/>
        </p:nvSpPr>
        <p:spPr>
          <a:xfrm>
            <a:off x="10521393" y="5650824"/>
            <a:ext cx="832407" cy="52613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15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84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EB8FDE9-1763-CC7B-D5DB-95E7D0F7E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393825"/>
            <a:ext cx="11353800" cy="4351338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PT" dirty="0"/>
              <a:t>MCRN e  sua integração nos processos de desenvolvimento rural- </a:t>
            </a:r>
            <a:r>
              <a:rPr lang="pt-PT" dirty="0" err="1"/>
              <a:t>Planificacao</a:t>
            </a:r>
            <a:r>
              <a:rPr lang="pt-PT" dirty="0"/>
              <a:t> Integrada  . 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PT" dirty="0"/>
              <a:t>Coordenação entre as varias </a:t>
            </a:r>
            <a:r>
              <a:rPr lang="pt-PT" dirty="0" err="1"/>
              <a:t>OCBs</a:t>
            </a:r>
            <a:r>
              <a:rPr lang="pt-PT" dirty="0"/>
              <a:t> e Estruturas </a:t>
            </a:r>
            <a:r>
              <a:rPr lang="pt-PT" dirty="0" err="1"/>
              <a:t>Comunitarias</a:t>
            </a:r>
            <a:r>
              <a:rPr lang="pt-PT" dirty="0"/>
              <a:t> respondendo a vários sectores  nos distritos como água, terra, minas, fauna e florestas.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PT" dirty="0"/>
              <a:t>Tendência de alguns membros dos CGRN  e lideranças locais promoverem  </a:t>
            </a:r>
            <a:r>
              <a:rPr lang="pt-PT" dirty="0" err="1"/>
              <a:t>actos</a:t>
            </a:r>
            <a:r>
              <a:rPr lang="pt-PT" dirty="0"/>
              <a:t> de “exclusão social, egoísmo, oportunismo, elitismo e monopólios nas comunidades” e de  envolvimento em </a:t>
            </a:r>
            <a:r>
              <a:rPr lang="pt-PT" dirty="0" err="1"/>
              <a:t>actos</a:t>
            </a:r>
            <a:r>
              <a:rPr lang="pt-PT" dirty="0"/>
              <a:t> de corrupção  na exploração florestal </a:t>
            </a:r>
            <a:endParaRPr lang="en-US" dirty="0"/>
          </a:p>
          <a:p>
            <a:endParaRPr lang="en-U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756C343-DD04-0B85-93DC-3CD56343D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74625"/>
            <a:ext cx="11493500" cy="815975"/>
          </a:xfr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PT" b="1" dirty="0"/>
              <a:t/>
            </a:r>
            <a:br>
              <a:rPr lang="pt-PT" b="1" dirty="0"/>
            </a:br>
            <a:r>
              <a:rPr lang="pt-PT" b="1" dirty="0"/>
              <a:t>5. Desafios</a:t>
            </a:r>
            <a:br>
              <a:rPr lang="pt-PT" b="1" dirty="0"/>
            </a:b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F4B6A-B376-58D9-6177-00A112C02C4B}"/>
              </a:ext>
            </a:extLst>
          </p:cNvPr>
          <p:cNvSpPr/>
          <p:nvPr/>
        </p:nvSpPr>
        <p:spPr>
          <a:xfrm>
            <a:off x="10697378" y="5885318"/>
            <a:ext cx="832407" cy="52613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16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1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24" y="134618"/>
            <a:ext cx="11203940" cy="856397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PT" sz="4000" b="1" dirty="0"/>
              <a:t>Estrutura da Apresentação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60" y="1747520"/>
            <a:ext cx="11592560" cy="4358640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arenR"/>
            </a:pPr>
            <a:r>
              <a:rPr lang="pt-PT" sz="3800" dirty="0">
                <a:latin typeface="Amasis MT Pro Medium" panose="02040604050005020304" pitchFamily="18" charset="0"/>
              </a:rPr>
              <a:t>Introdução </a:t>
            </a:r>
          </a:p>
          <a:p>
            <a:pPr marL="742950" indent="-742950">
              <a:buFont typeface="+mj-lt"/>
              <a:buAutoNum type="arabicParenR"/>
            </a:pPr>
            <a:r>
              <a:rPr lang="pt-PT" sz="3800" dirty="0">
                <a:latin typeface="Amasis MT Pro Medium" panose="02040604050005020304" pitchFamily="18" charset="0"/>
              </a:rPr>
              <a:t>Contextualização do MCRN </a:t>
            </a:r>
          </a:p>
          <a:p>
            <a:pPr marL="742950" indent="-742950">
              <a:buFont typeface="+mj-lt"/>
              <a:buAutoNum type="arabicParenR"/>
            </a:pPr>
            <a:r>
              <a:rPr lang="pt-PT" sz="3800" dirty="0">
                <a:latin typeface="Amasis MT Pro Medium" panose="02040604050005020304" pitchFamily="18" charset="0"/>
              </a:rPr>
              <a:t>Motivação </a:t>
            </a:r>
          </a:p>
          <a:p>
            <a:pPr marL="742950" indent="-742950">
              <a:buFont typeface="+mj-lt"/>
              <a:buAutoNum type="arabicParenR"/>
            </a:pPr>
            <a:r>
              <a:rPr lang="pt-PT" sz="3800" dirty="0">
                <a:latin typeface="Amasis MT Pro Medium" panose="02040604050005020304" pitchFamily="18" charset="0"/>
              </a:rPr>
              <a:t>Enquadramento das estruturas comunitárias no sistema de governação</a:t>
            </a:r>
          </a:p>
          <a:p>
            <a:pPr marL="742950" indent="-742950">
              <a:buFont typeface="+mj-lt"/>
              <a:buAutoNum type="arabicParenR"/>
            </a:pPr>
            <a:r>
              <a:rPr lang="pt-PT" sz="3800" dirty="0">
                <a:latin typeface="Amasis MT Pro Medium" panose="02040604050005020304" pitchFamily="18" charset="0"/>
              </a:rPr>
              <a:t> Iniciativas de MCRN (Benefícios &amp; Custos)</a:t>
            </a:r>
          </a:p>
          <a:p>
            <a:pPr marL="742950" indent="-742950">
              <a:buFont typeface="+mj-lt"/>
              <a:buAutoNum type="arabicParenR"/>
            </a:pPr>
            <a:r>
              <a:rPr lang="pt-PT" sz="3800" dirty="0">
                <a:latin typeface="Amasis MT Pro Medium" panose="02040604050005020304" pitchFamily="18" charset="0"/>
              </a:rPr>
              <a:t> Abordagens adaptativas</a:t>
            </a:r>
          </a:p>
          <a:p>
            <a:pPr marL="742950" indent="-742950">
              <a:buFont typeface="+mj-lt"/>
              <a:buAutoNum type="arabicParenR"/>
            </a:pPr>
            <a:r>
              <a:rPr lang="pt-PT" sz="3800" dirty="0">
                <a:latin typeface="Amasis MT Pro Medium" panose="02040604050005020304" pitchFamily="18" charset="0"/>
              </a:rPr>
              <a:t>Desafios  &amp; Lições de Superação </a:t>
            </a:r>
          </a:p>
          <a:p>
            <a:pPr marL="0" indent="0">
              <a:buNone/>
            </a:pPr>
            <a:endParaRPr lang="pt-PT" sz="3800" dirty="0">
              <a:latin typeface="Amasis MT Pro Medium" panose="020406040500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DA2F88B8-9AD8-6182-EEEB-95D77ED3A8DE}"/>
              </a:ext>
            </a:extLst>
          </p:cNvPr>
          <p:cNvSpPr/>
          <p:nvPr/>
        </p:nvSpPr>
        <p:spPr>
          <a:xfrm>
            <a:off x="11457564" y="6312518"/>
            <a:ext cx="511629" cy="41086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57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C6266-C035-2463-3034-31111C11A176}"/>
              </a:ext>
            </a:extLst>
          </p:cNvPr>
          <p:cNvSpPr/>
          <p:nvPr/>
        </p:nvSpPr>
        <p:spPr>
          <a:xfrm>
            <a:off x="446315" y="272143"/>
            <a:ext cx="11353800" cy="48985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Contextualização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81BF84-C7BD-BB91-1A23-B86509DA08D7}"/>
              </a:ext>
            </a:extLst>
          </p:cNvPr>
          <p:cNvSpPr/>
          <p:nvPr/>
        </p:nvSpPr>
        <p:spPr>
          <a:xfrm>
            <a:off x="533400" y="865414"/>
            <a:ext cx="7010333" cy="589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Dentre as váras iniciativas de Emponderamento comunitário, o Maneio Comunitário dos Recursos Naturais (MCRN) é a mais difundia e utilizada em Moçambique.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i) Envolvimento das comunidades locais.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ii) Transparência no processo de gestão e partilha de   benefícios;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iii) Descentralização e desbrucatilização das decisões.</a:t>
            </a:r>
          </a:p>
          <a:p>
            <a:pPr lvl="0"/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Desafios na prossecução do MCRN (Aquino and Fonseca, 2016)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i) Instituições comunitárias que actuam de forma isolada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ii)Ênface na redistribuição de receitas advindas da exploração dos recursos naturais (20%);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iii) Baixa capapacidade da estruturas locais;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iv) Fraca participação das estruturas locais na governância dos recursos naturais,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v) Baixo nível de coordenação entre os vários actores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24CAE7-28CF-5EFB-3774-AA2D29A78393}"/>
              </a:ext>
            </a:extLst>
          </p:cNvPr>
          <p:cNvSpPr/>
          <p:nvPr/>
        </p:nvSpPr>
        <p:spPr>
          <a:xfrm>
            <a:off x="8749393" y="865415"/>
            <a:ext cx="1515836" cy="371747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FFDA3B-B006-0097-7DE1-E10DDD5670B8}"/>
              </a:ext>
            </a:extLst>
          </p:cNvPr>
          <p:cNvSpPr/>
          <p:nvPr/>
        </p:nvSpPr>
        <p:spPr>
          <a:xfrm rot="-1500000">
            <a:off x="9285548" y="2757276"/>
            <a:ext cx="1676400" cy="366848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2DBF02-DD1A-89E1-21AE-F274538D45D9}"/>
              </a:ext>
            </a:extLst>
          </p:cNvPr>
          <p:cNvSpPr/>
          <p:nvPr/>
        </p:nvSpPr>
        <p:spPr>
          <a:xfrm rot="2160000">
            <a:off x="7881256" y="2634341"/>
            <a:ext cx="1828800" cy="379911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50C68-8F30-83B2-ACA6-19C02ECB91DB}"/>
              </a:ext>
            </a:extLst>
          </p:cNvPr>
          <p:cNvSpPr/>
          <p:nvPr/>
        </p:nvSpPr>
        <p:spPr>
          <a:xfrm rot="16200000">
            <a:off x="8915403" y="3548741"/>
            <a:ext cx="1344385" cy="353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MCRN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C209CD-C7B4-7C5A-07D1-57826266B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409" y="1569369"/>
            <a:ext cx="1023804" cy="10055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3017A7-A32A-9116-3111-7035AD547E14}"/>
              </a:ext>
            </a:extLst>
          </p:cNvPr>
          <p:cNvSpPr/>
          <p:nvPr/>
        </p:nvSpPr>
        <p:spPr>
          <a:xfrm>
            <a:off x="8349343" y="1120827"/>
            <a:ext cx="2302611" cy="326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Descentralização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560685-084E-8CC3-10BF-18C089D1F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214" y="4465233"/>
            <a:ext cx="1045024" cy="95296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4F84EB4-EE8A-C59D-A716-C5814A53AAB7}"/>
              </a:ext>
            </a:extLst>
          </p:cNvPr>
          <p:cNvSpPr/>
          <p:nvPr/>
        </p:nvSpPr>
        <p:spPr>
          <a:xfrm>
            <a:off x="9355989" y="5595047"/>
            <a:ext cx="2302611" cy="326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Transparência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3A490A-18D9-15B7-A2BA-4ECF365DF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965" y="4256299"/>
            <a:ext cx="1107490" cy="118421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B34FBF5-B68A-D965-80F6-A63EB992CD24}"/>
              </a:ext>
            </a:extLst>
          </p:cNvPr>
          <p:cNvSpPr/>
          <p:nvPr/>
        </p:nvSpPr>
        <p:spPr>
          <a:xfrm>
            <a:off x="7053378" y="5543927"/>
            <a:ext cx="2302611" cy="326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Envolvimento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922467-B5DE-4AB0-D159-B6E1DCBB9325}"/>
              </a:ext>
            </a:extLst>
          </p:cNvPr>
          <p:cNvSpPr/>
          <p:nvPr/>
        </p:nvSpPr>
        <p:spPr>
          <a:xfrm>
            <a:off x="11457564" y="6312518"/>
            <a:ext cx="511629" cy="41086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0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59CF-459F-CDC7-68E2-C18329B42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0" y="968829"/>
            <a:ext cx="10178493" cy="561702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pt-BR" b="1" dirty="0"/>
              <a:t>i) </a:t>
            </a:r>
            <a:r>
              <a:rPr lang="pt-BR" sz="2400" b="1" dirty="0"/>
              <a:t>Mudanças políticas e institucionais</a:t>
            </a:r>
            <a:r>
              <a:rPr lang="pt-BR" sz="2400" dirty="0"/>
              <a:t> </a:t>
            </a:r>
            <a:endParaRPr lang="en-US" sz="2400" dirty="0"/>
          </a:p>
          <a:p>
            <a:pPr algn="just"/>
            <a:r>
              <a:rPr lang="pt-BR" sz="2400" b="1" dirty="0"/>
              <a:t>Lei e Regulamento da Lei de Florestas e Fauna Bravia </a:t>
            </a:r>
            <a:r>
              <a:rPr lang="pt-BR" sz="2400" dirty="0"/>
              <a:t>(</a:t>
            </a:r>
            <a:r>
              <a:rPr lang="pt-PT" sz="2400" dirty="0"/>
              <a:t>Lei n.º 17/2023,  e </a:t>
            </a:r>
            <a:r>
              <a:rPr lang="en-US" sz="2400" dirty="0" err="1"/>
              <a:t>Decreto</a:t>
            </a:r>
            <a:r>
              <a:rPr lang="en-US" sz="2400" dirty="0"/>
              <a:t> n.º 78/2024</a:t>
            </a:r>
            <a:r>
              <a:rPr lang="en-US" sz="2400" b="1" dirty="0"/>
              <a:t>) :</a:t>
            </a:r>
            <a:r>
              <a:rPr lang="pt-PT" sz="2400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Reconhece e Reafirma a  participação das comunidades locais, das mulheres, jovens e grupos vulneráveis no processo de MCRN, incluindo os mecanismos de acesso </a:t>
            </a:r>
            <a:r>
              <a:rPr lang="pt-PT" sz="2400" i="1" kern="0" dirty="0">
                <a:effectLst/>
                <a:ea typeface="Aptos" panose="020B0004020202020204" pitchFamily="34" charset="0"/>
                <a:cs typeface="Times-Roman"/>
              </a:rPr>
              <a:t> </a:t>
            </a:r>
            <a:r>
              <a:rPr lang="pt-PT" sz="2400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aos benefícios individuais e </a:t>
            </a:r>
            <a:r>
              <a:rPr lang="pt-PT" sz="2400" i="1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colectivos</a:t>
            </a:r>
            <a:r>
              <a:rPr lang="pt-PT" sz="2400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resultantes da </a:t>
            </a:r>
            <a:r>
              <a:rPr lang="pt-PT" sz="2400" i="1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protecção</a:t>
            </a:r>
            <a:r>
              <a:rPr lang="pt-PT" sz="2400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conservação e do uso sustentável do património florestal nas suas </a:t>
            </a:r>
            <a:r>
              <a:rPr lang="pt-PT" sz="2400" i="1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respectivas</a:t>
            </a:r>
            <a:r>
              <a:rPr lang="pt-PT" sz="2400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área</a:t>
            </a:r>
          </a:p>
          <a:p>
            <a:pPr algn="just"/>
            <a:endParaRPr lang="pt-PT" sz="2400" i="1" dirty="0">
              <a:cs typeface="Times New Roman" panose="02020603050405020304" pitchFamily="18" charset="0"/>
            </a:endParaRPr>
          </a:p>
          <a:p>
            <a:pPr algn="just"/>
            <a:r>
              <a:rPr lang="pt-BR" b="1" dirty="0"/>
              <a:t>Política de Terras e a Estratégia de sua Implementação (</a:t>
            </a:r>
            <a:r>
              <a:rPr lang="pt-BR" dirty="0"/>
              <a:t>r</a:t>
            </a:r>
            <a:r>
              <a:rPr lang="en-US" dirty="0" err="1"/>
              <a:t>esolução</a:t>
            </a:r>
            <a:r>
              <a:rPr lang="en-US" dirty="0"/>
              <a:t> n.º 45/2022):</a:t>
            </a:r>
            <a:r>
              <a:rPr lang="pt-BR" dirty="0"/>
              <a:t>Assegura a igualdade entre homens, mulheres e pessoas vulneráveis no controlo e gozo dos benefícios materiais e não materiais e financeiros que advém da exploração da terra e dos outros recursos naturais;</a:t>
            </a:r>
            <a:endParaRPr lang="en-US" b="1" dirty="0"/>
          </a:p>
          <a:p>
            <a:endParaRPr lang="pt-BR" dirty="0"/>
          </a:p>
          <a:p>
            <a:r>
              <a:rPr lang="pt-BR" sz="2400" b="1" i="1" dirty="0"/>
              <a:t>A Lei da Protecção, Conservação e Uso Sustentável da Diversidade Biológica (</a:t>
            </a:r>
            <a:r>
              <a:rPr lang="pt-BR" sz="2400" b="1" dirty="0"/>
              <a:t>Decreto e Regulamento da Lei n.º 5/2017, de 11 de Maio</a:t>
            </a:r>
            <a:r>
              <a:rPr lang="pt-BR" sz="2400" i="1" dirty="0"/>
              <a:t>)</a:t>
            </a:r>
            <a:r>
              <a:rPr lang="pt-BR" sz="2400" dirty="0"/>
              <a:t>, insentiva a gestão colaborativa dos recursos naturais, por via de parcerias  entre comunidades locais e agentes privados.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6E054B-7DC5-5368-F9A3-5865008DAE2E}"/>
              </a:ext>
            </a:extLst>
          </p:cNvPr>
          <p:cNvSpPr/>
          <p:nvPr/>
        </p:nvSpPr>
        <p:spPr>
          <a:xfrm>
            <a:off x="446315" y="272143"/>
            <a:ext cx="11353800" cy="48985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Motivação: Relevância actual do tópico -1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FFBAA9-57DB-22C6-9819-C8D9EEE7F179}"/>
              </a:ext>
            </a:extLst>
          </p:cNvPr>
          <p:cNvSpPr/>
          <p:nvPr/>
        </p:nvSpPr>
        <p:spPr>
          <a:xfrm>
            <a:off x="11457564" y="6312518"/>
            <a:ext cx="511629" cy="41086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5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4EC35-9F85-1971-C515-EC67FE059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33601"/>
            <a:ext cx="1638300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1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E4581-70EA-5431-D802-D0ED51DC0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8BBFF-466C-2514-607E-B0B563D41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257" y="968829"/>
            <a:ext cx="9633858" cy="52081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pt-BR" b="1" dirty="0"/>
              <a:t>ii) C</a:t>
            </a:r>
            <a:r>
              <a:rPr lang="pt-PT" b="1" dirty="0" err="1"/>
              <a:t>ontextos</a:t>
            </a:r>
            <a:r>
              <a:rPr lang="pt-PT" b="1" dirty="0"/>
              <a:t> </a:t>
            </a:r>
            <a:r>
              <a:rPr lang="pt-PT" b="1" dirty="0" err="1"/>
              <a:t>heterogenios</a:t>
            </a:r>
            <a:r>
              <a:rPr lang="pt-PT" dirty="0"/>
              <a:t> </a:t>
            </a:r>
            <a:endParaRPr lang="en-US" dirty="0"/>
          </a:p>
          <a:p>
            <a:pPr lvl="0"/>
            <a:r>
              <a:rPr lang="pt-PT" dirty="0"/>
              <a:t>Requerem abordagens diferentes  de MCRN (Áreas Protegidas, Fazendas de bravios, Concessões madeireiras, Plantações florestais, Áreas de exploração mineira, áreas sem nenhum empreendimento, áreas com </a:t>
            </a:r>
            <a:r>
              <a:rPr lang="pt-PT" dirty="0" err="1"/>
              <a:t>DUATs</a:t>
            </a:r>
            <a:r>
              <a:rPr lang="pt-PT" dirty="0"/>
              <a:t> ou Delimitações  comunitários. 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iii) </a:t>
            </a:r>
            <a:r>
              <a:rPr lang="pt-BR" b="1" dirty="0"/>
              <a:t>Alterações climáticas</a:t>
            </a:r>
            <a:endParaRPr lang="en-US" dirty="0"/>
          </a:p>
          <a:p>
            <a:pPr lvl="0"/>
            <a:r>
              <a:rPr lang="pt-BR" dirty="0"/>
              <a:t> </a:t>
            </a:r>
            <a:r>
              <a:rPr lang="pt-PT" dirty="0"/>
              <a:t>Comités para gestão de calamidades (Ex: resposta rápida, implementação de alternativas de maneio de solos e de práticas agrícolas), não apenas para gestão de benefícios.   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D580E2-5BD0-B8C0-C146-B9BF90CA5117}"/>
              </a:ext>
            </a:extLst>
          </p:cNvPr>
          <p:cNvSpPr/>
          <p:nvPr/>
        </p:nvSpPr>
        <p:spPr>
          <a:xfrm>
            <a:off x="446315" y="272143"/>
            <a:ext cx="11353800" cy="48985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Motivação: Relevância actual do tópico -2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AAFFD0-0642-EA5E-BC46-61CF440037DC}"/>
              </a:ext>
            </a:extLst>
          </p:cNvPr>
          <p:cNvSpPr/>
          <p:nvPr/>
        </p:nvSpPr>
        <p:spPr>
          <a:xfrm>
            <a:off x="11457564" y="6312518"/>
            <a:ext cx="511629" cy="41086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162D9F-FB6A-1DBA-4B86-F72ACA7D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37" y="1473115"/>
            <a:ext cx="1571877" cy="15841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B66829-DB90-EEEA-02B7-9CA4336D0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37" y="3995906"/>
            <a:ext cx="1647187" cy="158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36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0F686-ECF0-82C0-E321-42A6F4AD1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66800"/>
            <a:ext cx="11353800" cy="4848906"/>
          </a:xfrm>
        </p:spPr>
        <p:txBody>
          <a:bodyPr/>
          <a:lstStyle/>
          <a:p>
            <a:pPr marL="0" indent="0">
              <a:buNone/>
            </a:pPr>
            <a:r>
              <a:rPr lang="pt-PT" b="1" dirty="0"/>
              <a:t>3.1. Generalidades  -  o que a lei diz</a:t>
            </a:r>
          </a:p>
          <a:p>
            <a:pPr marL="0" indent="0">
              <a:buNone/>
            </a:pPr>
            <a:r>
              <a:rPr lang="pt-PT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F576C5-07A8-A87E-6113-91A1CFCF346C}"/>
              </a:ext>
            </a:extLst>
          </p:cNvPr>
          <p:cNvSpPr/>
          <p:nvPr/>
        </p:nvSpPr>
        <p:spPr>
          <a:xfrm>
            <a:off x="446315" y="272143"/>
            <a:ext cx="11353800" cy="79465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</a:t>
            </a:r>
            <a:r>
              <a:rPr lang="pt-PT" sz="2800" b="1" dirty="0"/>
              <a:t> </a:t>
            </a:r>
            <a:r>
              <a:rPr lang="pt-PT" sz="2200" b="1" dirty="0">
                <a:solidFill>
                  <a:schemeClr val="tx1"/>
                </a:solidFill>
              </a:rPr>
              <a:t>Enquadramento das estruturas  comunitárias  no sistema de governação descentralizada ou local</a:t>
            </a:r>
            <a:r>
              <a:rPr lang="pt-BR" sz="2200" b="1" dirty="0">
                <a:solidFill>
                  <a:schemeClr val="tx1"/>
                </a:solidFill>
              </a:rPr>
              <a:t> 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F3EAC-6B77-4C04-CE17-EDF7AC73C5D7}"/>
              </a:ext>
            </a:extLst>
          </p:cNvPr>
          <p:cNvSpPr/>
          <p:nvPr/>
        </p:nvSpPr>
        <p:spPr>
          <a:xfrm>
            <a:off x="11446678" y="6232788"/>
            <a:ext cx="511629" cy="41086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FA699F5-8A7C-047D-2BCD-792A01130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208724"/>
              </p:ext>
            </p:extLst>
          </p:nvPr>
        </p:nvGraphicFramePr>
        <p:xfrm>
          <a:off x="391885" y="1524000"/>
          <a:ext cx="11566422" cy="5305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5896">
                  <a:extLst>
                    <a:ext uri="{9D8B030D-6E8A-4147-A177-3AD203B41FA5}">
                      <a16:colId xmlns:a16="http://schemas.microsoft.com/office/drawing/2014/main" val="1887671094"/>
                    </a:ext>
                  </a:extLst>
                </a:gridCol>
                <a:gridCol w="9890526">
                  <a:extLst>
                    <a:ext uri="{9D8B030D-6E8A-4147-A177-3AD203B41FA5}">
                      <a16:colId xmlns:a16="http://schemas.microsoft.com/office/drawing/2014/main" val="157415884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pt-PT" sz="1600" kern="100">
                          <a:effectLst/>
                        </a:rPr>
                        <a:t>Direitos  das Comunidades Locais 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buFont typeface="+mj-lt"/>
                        <a:buAutoNum type="arabicParenR"/>
                      </a:pPr>
                      <a:r>
                        <a:rPr lang="pt-PT" sz="1600" kern="100" dirty="0">
                          <a:effectLst/>
                        </a:rPr>
                        <a:t>Acesso, posse, uso e participação nos processos de decisão  </a:t>
                      </a:r>
                      <a:endParaRPr lang="en-US" sz="1600" kern="100" dirty="0">
                        <a:effectLst/>
                      </a:endParaRPr>
                    </a:p>
                    <a:p>
                      <a:pPr marL="342900" marR="0" lvl="0" indent="-342900">
                        <a:buFont typeface="+mj-lt"/>
                        <a:buAutoNum type="arabicParenR"/>
                      </a:pPr>
                      <a:r>
                        <a:rPr lang="pt-PT" sz="1600" kern="100" dirty="0">
                          <a:effectLst/>
                        </a:rPr>
                        <a:t>à justa e equitativa partilha de benefícios resultantes do acesso, exploração,  utilização dos produtos florestais e serviços ambientais, 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extLst>
                  <a:ext uri="{0D108BD9-81ED-4DB2-BD59-A6C34878D82A}">
                    <a16:rowId xmlns:a16="http://schemas.microsoft.com/office/drawing/2014/main" val="2260201955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pt-PT" sz="1600" kern="100">
                          <a:effectLst/>
                        </a:rPr>
                        <a:t>Representatividade- artigo 14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pt-PT" sz="1600" kern="100" dirty="0">
                          <a:effectLst/>
                        </a:rPr>
                        <a:t>Comité Comunitário de Gestão de Recursos Naturais,  (CCGRN)</a:t>
                      </a:r>
                      <a:endParaRPr lang="en-US" sz="1600" kern="100" dirty="0">
                        <a:effectLst/>
                      </a:endParaRPr>
                    </a:p>
                    <a:p>
                      <a:pPr marL="0" marR="0">
                        <a:buNone/>
                      </a:pPr>
                      <a:r>
                        <a:rPr lang="pt-PT" sz="1600" kern="100" dirty="0">
                          <a:effectLst/>
                        </a:rPr>
                        <a:t>Outros:  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err="1">
                          <a:effectLst/>
                        </a:rPr>
                        <a:t>i</a:t>
                      </a:r>
                      <a:r>
                        <a:rPr lang="en-US" sz="1600" kern="100" dirty="0">
                          <a:effectLst/>
                        </a:rPr>
                        <a:t>) </a:t>
                      </a:r>
                      <a:r>
                        <a:rPr lang="pt-PT" sz="1600" kern="100" dirty="0">
                          <a:effectLst/>
                        </a:rPr>
                        <a:t>Conselho Local , </a:t>
                      </a:r>
                      <a:r>
                        <a:rPr lang="pt-PT" sz="1600" kern="100" dirty="0" err="1">
                          <a:effectLst/>
                        </a:rPr>
                        <a:t>ii</a:t>
                      </a:r>
                      <a:r>
                        <a:rPr lang="pt-PT" sz="1600" kern="100" dirty="0">
                          <a:effectLst/>
                        </a:rPr>
                        <a:t>) </a:t>
                      </a:r>
                      <a:r>
                        <a:rPr lang="pt-PT" sz="1600" kern="100" dirty="0" err="1">
                          <a:effectLst/>
                        </a:rPr>
                        <a:t>Respectiva</a:t>
                      </a:r>
                      <a:r>
                        <a:rPr lang="pt-PT" sz="1600" kern="100" dirty="0">
                          <a:effectLst/>
                        </a:rPr>
                        <a:t> autoridade tradicional ou </a:t>
                      </a:r>
                      <a:r>
                        <a:rPr lang="en-US" sz="1600" kern="100" dirty="0">
                          <a:effectLst/>
                        </a:rPr>
                        <a:t> iii) </a:t>
                      </a:r>
                      <a:r>
                        <a:rPr lang="pt-PT" sz="1600" kern="100" dirty="0">
                          <a:effectLst/>
                        </a:rPr>
                        <a:t>Outras formas legitimadas pela </a:t>
                      </a:r>
                      <a:r>
                        <a:rPr lang="pt-PT" sz="1600" kern="100" dirty="0" err="1">
                          <a:effectLst/>
                        </a:rPr>
                        <a:t>respectiva</a:t>
                      </a:r>
                      <a:r>
                        <a:rPr lang="pt-PT" sz="1600" kern="100" dirty="0">
                          <a:effectLst/>
                        </a:rPr>
                        <a:t> comunidade.</a:t>
                      </a:r>
                      <a:endParaRPr lang="en-US" sz="1600" kern="100" dirty="0">
                        <a:effectLst/>
                      </a:endParaRPr>
                    </a:p>
                    <a:p>
                      <a:pPr marL="0" marR="0">
                        <a:buNone/>
                      </a:pPr>
                      <a:endParaRPr lang="en-US" sz="1600" kern="100" dirty="0">
                        <a:effectLst/>
                      </a:endParaRPr>
                    </a:p>
                    <a:p>
                      <a:pPr marL="0" marR="0">
                        <a:buNone/>
                      </a:pPr>
                      <a:r>
                        <a:rPr lang="pt-PT" sz="1600" kern="100" dirty="0">
                          <a:effectLst/>
                        </a:rPr>
                        <a:t>Para que a Voz de todos membros da comunidade seja ouvida – devem ser definidos mecanismos locais de comunicação entre todos e uma ampla consulta interna sobre as decisões em nome da comunidade.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extLst>
                  <a:ext uri="{0D108BD9-81ED-4DB2-BD59-A6C34878D82A}">
                    <a16:rowId xmlns:a16="http://schemas.microsoft.com/office/drawing/2014/main" val="1603251092"/>
                  </a:ext>
                </a:extLst>
              </a:tr>
              <a:tr h="184251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pt-PT" sz="1600" kern="100">
                          <a:effectLst/>
                        </a:rPr>
                        <a:t>Reconhecimento / Registo  - artigo 15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marL="342900" marR="0" indent="-342900">
                        <a:buFont typeface="+mj-lt"/>
                        <a:buAutoNum type="arabicPeriod"/>
                      </a:pPr>
                      <a:r>
                        <a:rPr lang="pt-PT" sz="1600" kern="100" dirty="0">
                          <a:effectLst/>
                        </a:rPr>
                        <a:t>Atribui as Comunidades personalidade jurídica e capacidade para praticar e exercer os direitos que lhe são assistidos por lei, contrato ou qualquer outro título.</a:t>
                      </a:r>
                      <a:endParaRPr lang="en-US" sz="1600" kern="100" dirty="0">
                        <a:effectLst/>
                      </a:endParaRPr>
                    </a:p>
                    <a:p>
                      <a:pPr marL="342900" marR="0" indent="-342900">
                        <a:buFont typeface="+mj-lt"/>
                        <a:buAutoNum type="arabicPeriod"/>
                      </a:pPr>
                      <a:r>
                        <a:rPr lang="pt-PT" sz="1600" kern="100" dirty="0">
                          <a:effectLst/>
                        </a:rPr>
                        <a:t>Reconhecimento será  feito através dos órgãos de administração local, em colaboração com a entidade que superintende a área</a:t>
                      </a:r>
                      <a:endParaRPr lang="en-US" sz="1600" kern="100" dirty="0">
                        <a:effectLst/>
                      </a:endParaRPr>
                    </a:p>
                    <a:p>
                      <a:pPr marL="342900" marR="0" indent="-342900">
                        <a:buFont typeface="+mj-lt"/>
                        <a:buAutoNum type="arabicPeriod"/>
                      </a:pPr>
                      <a:r>
                        <a:rPr lang="pt-PT" sz="1600" kern="100" dirty="0">
                          <a:effectLst/>
                        </a:rPr>
                        <a:t>de florestas. </a:t>
                      </a:r>
                      <a:endParaRPr lang="en-US" sz="1600" kern="100" dirty="0">
                        <a:effectLst/>
                      </a:endParaRPr>
                    </a:p>
                    <a:p>
                      <a:pPr marL="342900" marR="0" indent="-342900" algn="just">
                        <a:buFont typeface="+mj-lt"/>
                        <a:buAutoNum type="arabicPeriod"/>
                      </a:pPr>
                      <a:r>
                        <a:rPr lang="pt-PT" sz="1600" kern="100" dirty="0">
                          <a:effectLst/>
                        </a:rPr>
                        <a:t>Remete a um  diploma próprio a definição dos  procedimentos de criação, funcionamento, reconhecimento e registo dos CCGRN, e das outras formas de representação da comunidade local.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extLst>
                  <a:ext uri="{0D108BD9-81ED-4DB2-BD59-A6C34878D82A}">
                    <a16:rowId xmlns:a16="http://schemas.microsoft.com/office/drawing/2014/main" val="3097813437"/>
                  </a:ext>
                </a:extLst>
              </a:tr>
              <a:tr h="1024128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pt-PT" sz="1600" kern="100">
                          <a:effectLst/>
                        </a:rPr>
                        <a:t>Competências 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pt-PT" sz="1600" kern="100" dirty="0">
                          <a:effectLst/>
                        </a:rPr>
                        <a:t>Compete à entidade de administração e gestão do património</a:t>
                      </a:r>
                      <a:endParaRPr lang="en-US" sz="1600" kern="100" dirty="0">
                        <a:effectLst/>
                      </a:endParaRPr>
                    </a:p>
                    <a:p>
                      <a:pPr marL="0" marR="0">
                        <a:buNone/>
                      </a:pPr>
                      <a:r>
                        <a:rPr lang="pt-PT" sz="1600" kern="100" dirty="0">
                          <a:effectLst/>
                        </a:rPr>
                        <a:t>florestal </a:t>
                      </a:r>
                      <a:endParaRPr lang="en-US" sz="1600" kern="100" dirty="0">
                        <a:effectLst/>
                      </a:endParaRP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pt-PT" sz="1600" kern="100" dirty="0">
                          <a:effectLst/>
                        </a:rPr>
                        <a:t>Promover a criação, reconhecimento, registo, monitoria</a:t>
                      </a:r>
                      <a:endParaRPr lang="en-US" sz="1600" kern="100" dirty="0">
                        <a:effectLst/>
                      </a:endParaRPr>
                    </a:p>
                    <a:p>
                      <a:pPr marL="0" marR="0">
                        <a:buNone/>
                      </a:pPr>
                      <a:r>
                        <a:rPr lang="pt-PT" sz="1600" kern="100" dirty="0">
                          <a:effectLst/>
                        </a:rPr>
                        <a:t>e publicação dos CCGRN, dos conselhos locais e outras formas de representação da comunidade.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43" marR="45643" marT="0" marB="0"/>
                </a:tc>
                <a:extLst>
                  <a:ext uri="{0D108BD9-81ED-4DB2-BD59-A6C34878D82A}">
                    <a16:rowId xmlns:a16="http://schemas.microsoft.com/office/drawing/2014/main" val="2882591350"/>
                  </a:ext>
                </a:extLst>
              </a:tr>
            </a:tbl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F615C107-2611-5958-99E7-A43122B98AA7}"/>
              </a:ext>
            </a:extLst>
          </p:cNvPr>
          <p:cNvSpPr/>
          <p:nvPr/>
        </p:nvSpPr>
        <p:spPr>
          <a:xfrm>
            <a:off x="11457564" y="6312518"/>
            <a:ext cx="511629" cy="41086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7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9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A5BD4-2C6F-96CB-75A4-8CFBD1F7B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C9FAD-7760-84F5-0593-456F18F0E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4" y="1186543"/>
            <a:ext cx="11353800" cy="4990420"/>
          </a:xfrm>
        </p:spPr>
        <p:txBody>
          <a:bodyPr/>
          <a:lstStyle/>
          <a:p>
            <a:pPr marL="0" indent="0">
              <a:buNone/>
            </a:pPr>
            <a:r>
              <a:rPr lang="pt-PT" b="1" dirty="0"/>
              <a:t>3.1. Generalidades – Praticas  em Cursos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DF3C4B-CE0E-7669-F83D-3126B0963C7E}"/>
              </a:ext>
            </a:extLst>
          </p:cNvPr>
          <p:cNvSpPr/>
          <p:nvPr/>
        </p:nvSpPr>
        <p:spPr>
          <a:xfrm>
            <a:off x="446315" y="272143"/>
            <a:ext cx="11353800" cy="79465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</a:t>
            </a:r>
            <a:r>
              <a:rPr lang="pt-PT" sz="2800" b="1" dirty="0"/>
              <a:t> </a:t>
            </a:r>
            <a:r>
              <a:rPr lang="pt-PT" sz="2200" b="1" dirty="0">
                <a:solidFill>
                  <a:schemeClr val="tx1"/>
                </a:solidFill>
              </a:rPr>
              <a:t>Enquadramento das estruturas  comunitárias  no sistema de governação descentralizada ou local</a:t>
            </a:r>
            <a:r>
              <a:rPr lang="pt-BR" sz="2200" b="1" dirty="0">
                <a:solidFill>
                  <a:schemeClr val="tx1"/>
                </a:solidFill>
              </a:rPr>
              <a:t> 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75122-64CB-E08A-9E15-491B89623BEF}"/>
              </a:ext>
            </a:extLst>
          </p:cNvPr>
          <p:cNvSpPr/>
          <p:nvPr/>
        </p:nvSpPr>
        <p:spPr>
          <a:xfrm>
            <a:off x="11446678" y="6232788"/>
            <a:ext cx="511629" cy="41086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8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A433E0-A0E5-8697-F958-CE0FAEB726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9" y="1775278"/>
            <a:ext cx="6911906" cy="48683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AFD7C9-3F43-060D-C18C-BF0135668708}"/>
              </a:ext>
            </a:extLst>
          </p:cNvPr>
          <p:cNvSpPr/>
          <p:nvPr/>
        </p:nvSpPr>
        <p:spPr>
          <a:xfrm>
            <a:off x="7440136" y="1186543"/>
            <a:ext cx="4359980" cy="539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200" dirty="0">
                <a:solidFill>
                  <a:schemeClr val="tx1"/>
                </a:solidFill>
              </a:rPr>
              <a:t>Democracia na eleição das estruturas locais.</a:t>
            </a:r>
          </a:p>
          <a:p>
            <a:pPr lvl="0"/>
            <a:r>
              <a:rPr lang="pt-PT" sz="2200" dirty="0">
                <a:solidFill>
                  <a:schemeClr val="tx1"/>
                </a:solidFill>
              </a:rPr>
              <a:t> </a:t>
            </a:r>
            <a:endParaRPr lang="en-US" sz="22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Abordagem</a:t>
            </a:r>
            <a:r>
              <a:rPr lang="en-US" sz="2200" dirty="0">
                <a:solidFill>
                  <a:schemeClr val="tx1"/>
                </a:solidFill>
              </a:rPr>
              <a:t> Cima- </a:t>
            </a:r>
            <a:r>
              <a:rPr lang="en-US" sz="2200" dirty="0" err="1">
                <a:solidFill>
                  <a:schemeClr val="tx1"/>
                </a:solidFill>
              </a:rPr>
              <a:t>Baixo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ainda</a:t>
            </a:r>
            <a:r>
              <a:rPr lang="en-US" sz="2200" dirty="0">
                <a:solidFill>
                  <a:schemeClr val="tx1"/>
                </a:solidFill>
              </a:rPr>
              <a:t> presente.</a:t>
            </a:r>
          </a:p>
          <a:p>
            <a:pPr lvl="0"/>
            <a:endParaRPr lang="en-US" sz="22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/>
                </a:solidFill>
              </a:rPr>
              <a:t>“Conflito” (sobreposicao ) de funções entre estruturas de base comunitária e estruturas tradicionais.</a:t>
            </a:r>
          </a:p>
          <a:p>
            <a:pPr lvl="0"/>
            <a:endParaRPr lang="en-US" sz="22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/>
                </a:solidFill>
              </a:rPr>
              <a:t>  Excesso de poder  para as estruturas de base comunitária, marginaliza ou conflitua com as estruturas locais. 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0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696D1-4309-12CA-094B-7D1A48890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5F381-2B82-64F7-F271-2AB21CCE0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066800"/>
            <a:ext cx="11353800" cy="5110163"/>
          </a:xfrm>
        </p:spPr>
        <p:txBody>
          <a:bodyPr/>
          <a:lstStyle/>
          <a:p>
            <a:pPr marL="0" indent="0">
              <a:buNone/>
            </a:pPr>
            <a:r>
              <a:rPr lang="pt-PT" b="1" dirty="0"/>
              <a:t>3.2. Casos específicos de Chipanje Chetu e Tchuma Tchatu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7A6FA9-C112-3A5E-650B-586221E2AAAE}"/>
              </a:ext>
            </a:extLst>
          </p:cNvPr>
          <p:cNvSpPr/>
          <p:nvPr/>
        </p:nvSpPr>
        <p:spPr>
          <a:xfrm>
            <a:off x="446315" y="272143"/>
            <a:ext cx="11353800" cy="79465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</a:t>
            </a:r>
            <a:r>
              <a:rPr lang="pt-PT" sz="2800" b="1" dirty="0"/>
              <a:t> </a:t>
            </a:r>
            <a:r>
              <a:rPr lang="pt-PT" sz="2200" b="1" dirty="0">
                <a:solidFill>
                  <a:schemeClr val="tx1"/>
                </a:solidFill>
              </a:rPr>
              <a:t>Enquadramento das estruturas  comunitárias  no sistema de governação descentralizada ou local</a:t>
            </a:r>
            <a:r>
              <a:rPr lang="pt-BR" sz="2200" b="1" dirty="0">
                <a:solidFill>
                  <a:schemeClr val="tx1"/>
                </a:solidFill>
              </a:rPr>
              <a:t> 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035E3D-8635-E5FC-8C0E-9C0ECA58A498}"/>
              </a:ext>
            </a:extLst>
          </p:cNvPr>
          <p:cNvSpPr/>
          <p:nvPr/>
        </p:nvSpPr>
        <p:spPr>
          <a:xfrm>
            <a:off x="11234056" y="272143"/>
            <a:ext cx="511629" cy="41086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9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13170E-7F0E-88B6-D5C0-C47133718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15" y="1794632"/>
            <a:ext cx="2362201" cy="2240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A7CEBC-2B60-E16F-96B9-20F8070DA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2" y="4279318"/>
            <a:ext cx="2704805" cy="19534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CA41C6-05B4-B0EE-3A72-08EB8AE7BAEF}"/>
              </a:ext>
            </a:extLst>
          </p:cNvPr>
          <p:cNvSpPr/>
          <p:nvPr/>
        </p:nvSpPr>
        <p:spPr>
          <a:xfrm>
            <a:off x="3259978" y="1556657"/>
            <a:ext cx="8540136" cy="2478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600" b="1" dirty="0">
                <a:solidFill>
                  <a:schemeClr val="tx1"/>
                </a:solidFill>
              </a:rPr>
              <a:t>Estrutura simples e relativamente mais funcional </a:t>
            </a:r>
            <a:endParaRPr lang="en-US" sz="26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/>
                </a:solidFill>
              </a:rPr>
              <a:t>Área relativamente pequena (6.500 Km</a:t>
            </a:r>
            <a:r>
              <a:rPr lang="pt-PT" sz="2000" baseline="30000" dirty="0">
                <a:solidFill>
                  <a:schemeClr val="tx1"/>
                </a:solidFill>
              </a:rPr>
              <a:t>2</a:t>
            </a:r>
            <a:r>
              <a:rPr lang="pt-PT" sz="2000" dirty="0">
                <a:solidFill>
                  <a:schemeClr val="tx1"/>
                </a:solidFill>
              </a:rPr>
              <a:t>).</a:t>
            </a:r>
            <a:endParaRPr lang="en-US" sz="20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/>
                </a:solidFill>
              </a:rPr>
              <a:t>Apenas um concessioário (Lipilichi Wilderness).</a:t>
            </a:r>
            <a:endParaRPr lang="en-US" sz="20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/>
                </a:solidFill>
              </a:rPr>
              <a:t>Um uníco COGECO representado por todos os CGRN. </a:t>
            </a:r>
            <a:endParaRPr lang="en-US" sz="20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/>
                </a:solidFill>
              </a:rPr>
              <a:t>Elevado nível de cordenação entre os vários actores. </a:t>
            </a:r>
            <a:endParaRPr lang="en-US" sz="20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/>
                </a:solidFill>
              </a:rPr>
              <a:t>Poder excessivo para o COGECO que dilúi e excluí as estruturas tradicionais.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867C5-F9F4-0A02-A9E5-299387C95EBB}"/>
              </a:ext>
            </a:extLst>
          </p:cNvPr>
          <p:cNvSpPr/>
          <p:nvPr/>
        </p:nvSpPr>
        <p:spPr>
          <a:xfrm>
            <a:off x="3259977" y="4035071"/>
            <a:ext cx="8540137" cy="2724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>
                <a:solidFill>
                  <a:schemeClr val="tx1"/>
                </a:solidFill>
              </a:rPr>
              <a:t>Estrutura mais  complexa Pode ou Fragiliza o Papel dos CGRN</a:t>
            </a:r>
            <a:endParaRPr lang="en-US" sz="24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/>
                </a:solidFill>
              </a:rPr>
              <a:t>Área relativamente grande (39 289,4 Km</a:t>
            </a:r>
            <a:r>
              <a:rPr lang="pt-PT" sz="2000" baseline="30000" dirty="0">
                <a:solidFill>
                  <a:schemeClr val="tx1"/>
                </a:solidFill>
              </a:rPr>
              <a:t>2</a:t>
            </a:r>
            <a:r>
              <a:rPr lang="pt-PT" sz="2000" dirty="0">
                <a:solidFill>
                  <a:schemeClr val="tx1"/>
                </a:solidFill>
              </a:rPr>
              <a:t>) </a:t>
            </a:r>
            <a:endParaRPr lang="en-US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/>
                </a:solidFill>
              </a:rPr>
              <a:t>Vários concessionários.</a:t>
            </a:r>
            <a:endParaRPr lang="en-US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/>
                </a:solidFill>
              </a:rPr>
              <a:t>Conselho Superior de Gestão de Recursos Naturais (CSGRN) equivalente a COGECO, mas menos funcional.</a:t>
            </a:r>
            <a:endParaRPr lang="en-US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/>
                </a:solidFill>
              </a:rPr>
              <a:t>Quatro Unidades de Gestão do programa Tchuma Tchatu, cada uma com muito poder, deixando os CSGRN e CGRN com pouco poder. </a:t>
            </a:r>
            <a:endParaRPr lang="en-US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/>
                </a:solidFill>
              </a:rPr>
              <a:t>Estruturas tradicionais pouco presentes.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1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3BCB5-630D-3DEA-B021-E9B15796F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3B9A9-F7BB-EF1D-E08C-0FB47A10A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066800"/>
            <a:ext cx="11353800" cy="5110163"/>
          </a:xfrm>
        </p:spPr>
        <p:txBody>
          <a:bodyPr/>
          <a:lstStyle/>
          <a:p>
            <a:pPr marL="0" indent="0">
              <a:buNone/>
            </a:pPr>
            <a:r>
              <a:rPr lang="pt-PT" b="1" dirty="0"/>
              <a:t>3.2. Casos específicos de Chipanje Chetu e Tchuma Tchatu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F52569-6109-42AA-B921-F3A1D0830E53}"/>
              </a:ext>
            </a:extLst>
          </p:cNvPr>
          <p:cNvSpPr/>
          <p:nvPr/>
        </p:nvSpPr>
        <p:spPr>
          <a:xfrm>
            <a:off x="446315" y="272143"/>
            <a:ext cx="11353800" cy="79465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</a:t>
            </a:r>
            <a:r>
              <a:rPr lang="pt-PT" sz="2800" b="1" dirty="0"/>
              <a:t> </a:t>
            </a:r>
            <a:r>
              <a:rPr lang="pt-PT" sz="2200" b="1" dirty="0">
                <a:solidFill>
                  <a:schemeClr val="tx1"/>
                </a:solidFill>
              </a:rPr>
              <a:t>Enquadramento das estruturas  comunitárias  no sistema de governação descentralizada ou local</a:t>
            </a:r>
            <a:r>
              <a:rPr lang="pt-BR" sz="2200" b="1" dirty="0">
                <a:solidFill>
                  <a:schemeClr val="tx1"/>
                </a:solidFill>
              </a:rPr>
              <a:t> 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4DB896-99C4-4A07-CA0C-EADCC185791E}"/>
              </a:ext>
            </a:extLst>
          </p:cNvPr>
          <p:cNvSpPr/>
          <p:nvPr/>
        </p:nvSpPr>
        <p:spPr>
          <a:xfrm>
            <a:off x="11103428" y="436764"/>
            <a:ext cx="642257" cy="47510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10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0A341F-9B07-A210-EC4E-1C87B9518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87" y="1678817"/>
            <a:ext cx="1431472" cy="1357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CCD71A-49BB-7718-9F9C-6A6B95848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120" y="1570193"/>
            <a:ext cx="2155371" cy="1556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74B76E-B1F8-B05B-FF7F-193AF4316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59" y="3060332"/>
            <a:ext cx="5773341" cy="32715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E84A05-2D16-CD18-2A76-8FBF2E9F5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947" y="3154329"/>
            <a:ext cx="5602394" cy="31775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ECA052-0E64-F4A4-F418-2FD02DD92CF8}"/>
              </a:ext>
            </a:extLst>
          </p:cNvPr>
          <p:cNvSpPr/>
          <p:nvPr/>
        </p:nvSpPr>
        <p:spPr>
          <a:xfrm>
            <a:off x="446315" y="6331890"/>
            <a:ext cx="5478739" cy="457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tx1"/>
                </a:solidFill>
              </a:rPr>
              <a:t>Estrutura governância da Área de Conservação Comunitária de Chipanje Chetu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FA0CC8-1ADF-8761-688A-ABAFF1DD5441}"/>
              </a:ext>
            </a:extLst>
          </p:cNvPr>
          <p:cNvSpPr/>
          <p:nvPr/>
        </p:nvSpPr>
        <p:spPr>
          <a:xfrm>
            <a:off x="6368435" y="6339304"/>
            <a:ext cx="5478739" cy="341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  <a:p>
            <a:r>
              <a:rPr lang="pt-BR" sz="1600" dirty="0">
                <a:solidFill>
                  <a:schemeClr val="tx1"/>
                </a:solidFill>
              </a:rPr>
              <a:t>Estrutura da governância Tchuma Tchatu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0102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1621</Words>
  <Application>Microsoft Office PowerPoint</Application>
  <PresentationFormat>Widescreen</PresentationFormat>
  <Paragraphs>224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Amasis MT Pro Light</vt:lpstr>
      <vt:lpstr>Amasis MT Pro Medium</vt:lpstr>
      <vt:lpstr>Aptos</vt:lpstr>
      <vt:lpstr>Aptos Display</vt:lpstr>
      <vt:lpstr>Aptos Narrow</vt:lpstr>
      <vt:lpstr>Arial</vt:lpstr>
      <vt:lpstr>Calibri</vt:lpstr>
      <vt:lpstr>Symbol</vt:lpstr>
      <vt:lpstr>Times New Roman</vt:lpstr>
      <vt:lpstr>Times-Roman</vt:lpstr>
      <vt:lpstr>Wingdings</vt:lpstr>
      <vt:lpstr>Office Theme</vt:lpstr>
      <vt:lpstr>  O Estágio da Governação Comunitária, Partilha de Benefícios e Sustentabilidade do MCRN em Moçambique  </vt:lpstr>
      <vt:lpstr>Estrutura da Apresentação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Iniciativas de MCRN -  Contextualizaçãao </vt:lpstr>
      <vt:lpstr>PowerPoint Presentation</vt:lpstr>
      <vt:lpstr>4. Iniciativas de Maneio CRN- Beneficios  </vt:lpstr>
      <vt:lpstr>PowerPoint Presentation</vt:lpstr>
      <vt:lpstr> 5. Abordagens Adaptativas </vt:lpstr>
      <vt:lpstr> 5. Desafios </vt:lpstr>
      <vt:lpstr> 5. Desafios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Estágio da Governação Comunitária, Partilha de Benefícios e Sustentabilidade do MCRN em Moçambique</dc:title>
  <dc:creator>Aires Banze</dc:creator>
  <cp:lastModifiedBy>DINAF</cp:lastModifiedBy>
  <cp:revision>15</cp:revision>
  <dcterms:created xsi:type="dcterms:W3CDTF">2025-07-28T01:06:10Z</dcterms:created>
  <dcterms:modified xsi:type="dcterms:W3CDTF">2025-07-28T13:27:17Z</dcterms:modified>
</cp:coreProperties>
</file>