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omments/modernComment_2D6_3B46A525.xml" ContentType="application/vnd.ms-powerpoint.comments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7"/>
  </p:notesMasterIdLst>
  <p:sldIdLst>
    <p:sldId id="726" r:id="rId5"/>
    <p:sldId id="715" r:id="rId6"/>
    <p:sldId id="716" r:id="rId7"/>
    <p:sldId id="717" r:id="rId8"/>
    <p:sldId id="718" r:id="rId9"/>
    <p:sldId id="720" r:id="rId10"/>
    <p:sldId id="721" r:id="rId11"/>
    <p:sldId id="722" r:id="rId12"/>
    <p:sldId id="723" r:id="rId13"/>
    <p:sldId id="724" r:id="rId14"/>
    <p:sldId id="725" r:id="rId15"/>
    <p:sldId id="719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39F9AE5-1778-C127-D67F-98C42B8573F7}" name="Natercia Parruque" initials="NP" userId="Natercia Parruque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CA9A9-BA13-4FAE-B1D2-CDCC8764E232}" v="7" dt="2025-07-29T10:41:01.869"/>
    <p1510:client id="{C7A4140B-9BBD-47B1-BF37-F42D8F511424}" v="3" dt="2025-07-29T11:06:15.222"/>
  </p1510:revLst>
</p1510:revInfo>
</file>

<file path=ppt/tableStyles.xml><?xml version="1.0" encoding="utf-8"?>
<a:tblStyleLst xmlns:a="http://schemas.openxmlformats.org/drawingml/2006/main" def="{D4E6DE30-4A4C-468B-81EF-97C5D2342D45}">
  <a:tblStyle styleId="{D4E6DE30-4A4C-468B-81EF-97C5D2342D4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87348" autoAdjust="0"/>
  </p:normalViewPr>
  <p:slideViewPr>
    <p:cSldViewPr snapToGrid="0">
      <p:cViewPr varScale="1">
        <p:scale>
          <a:sx n="75" d="100"/>
          <a:sy n="75" d="100"/>
        </p:scale>
        <p:origin x="95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biofundorg-my.sharepoint.com/personal/gnhanombe_biofund_org_mz/Documents/Desktop/DATA%20FOLDER-AN&#193;LISES/CADEIA%20DE%20VALOR%20DE%20MILH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4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4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biofundorg-my.sharepoint.com/personal/gnhanombe_biofund_org_mz/Documents/Desktop/DATA%20FOLDER-AN&#193;LISES/APICULTURA%20MABU%20COMPLET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biofundorg-my.sharepoint.com/personal/gnhanombe_biofund_org_mz/Documents/Desktop/DATA%20FOLDER-AN&#193;LISES/APICULTURA%20GIL&#201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biofundorg-my.sharepoint.com/personal/gnhanombe_biofund_org_mz/Documents/Desktop/DATA%20FOLDER-AN&#193;LISES/APICULTURA%20GIL&#201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biofundorg-my.sharepoint.com/personal/gnhanombe_biofund_org_mz/Documents/Desktop/DATA%20FOLDER-AN&#193;LISES/APICULTURA%20MABU%20COMPLET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biofundorg-my.sharepoint.com/personal/gnhanombe_biofund_org_mz/Documents/Desktop/Nvava.csv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lama" pitchFamily="50" charset="0"/>
                <a:ea typeface="+mn-ea"/>
                <a:cs typeface="+mn-cs"/>
              </a:defRPr>
            </a:pPr>
            <a:r>
              <a:rPr lang="pt-PT" b="1" baseline="0" dirty="0">
                <a:latin typeface="Flama" pitchFamily="50" charset="0"/>
              </a:rPr>
              <a:t>Amostra definida: APAIPS, MABU e PNAG</a:t>
            </a:r>
            <a:endParaRPr lang="pt-PT" b="1" dirty="0">
              <a:latin typeface="Flama" pitchFamily="50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Flama" pitchFamily="50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Sheet1!$H$14</c:f>
              <c:strCache>
                <c:ptCount val="1"/>
                <c:pt idx="0">
                  <c:v>ALMEJADO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Sheet1!$G$15:$G$17</c:f>
              <c:strCache>
                <c:ptCount val="3"/>
                <c:pt idx="0">
                  <c:v>PNAG</c:v>
                </c:pt>
                <c:pt idx="1">
                  <c:v>MABU</c:v>
                </c:pt>
                <c:pt idx="2">
                  <c:v>APAIPS</c:v>
                </c:pt>
              </c:strCache>
            </c:strRef>
          </c:cat>
          <c:val>
            <c:numRef>
              <c:f>Sheet1!$H$15:$H$17</c:f>
              <c:numCache>
                <c:formatCode>General</c:formatCode>
                <c:ptCount val="3"/>
                <c:pt idx="0">
                  <c:v>383</c:v>
                </c:pt>
                <c:pt idx="1">
                  <c:v>373</c:v>
                </c:pt>
                <c:pt idx="2">
                  <c:v>380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8A-4C74-85AF-D42633851BAE}"/>
            </c:ext>
          </c:extLst>
        </c:ser>
        <c:ser>
          <c:idx val="1"/>
          <c:order val="1"/>
          <c:tx>
            <c:strRef>
              <c:f>Sheet1!$I$14</c:f>
              <c:strCache>
                <c:ptCount val="1"/>
                <c:pt idx="0">
                  <c:v>ALCANÇADO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Sheet1!$G$15:$G$17</c:f>
              <c:strCache>
                <c:ptCount val="3"/>
                <c:pt idx="0">
                  <c:v>PNAG</c:v>
                </c:pt>
                <c:pt idx="1">
                  <c:v>MABU</c:v>
                </c:pt>
                <c:pt idx="2">
                  <c:v>APAIPS</c:v>
                </c:pt>
              </c:strCache>
            </c:strRef>
          </c:cat>
          <c:val>
            <c:numRef>
              <c:f>Sheet1!$I$15:$I$17</c:f>
              <c:numCache>
                <c:formatCode>General</c:formatCode>
                <c:ptCount val="3"/>
                <c:pt idx="0">
                  <c:v>383</c:v>
                </c:pt>
                <c:pt idx="1">
                  <c:v>373</c:v>
                </c:pt>
                <c:pt idx="2">
                  <c:v>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8A-4C74-85AF-D42633851BAE}"/>
            </c:ext>
          </c:extLst>
        </c:ser>
        <c:ser>
          <c:idx val="2"/>
          <c:order val="2"/>
          <c:tx>
            <c:strRef>
              <c:f>Sheet1!$J$14</c:f>
              <c:strCache>
                <c:ptCount val="1"/>
                <c:pt idx="0">
                  <c:v>EM FALTA</c:v>
                </c:pt>
              </c:strCache>
            </c:strRef>
          </c:tx>
          <c:spPr>
            <a:solidFill>
              <a:srgbClr val="FF99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Sheet1!$G$15:$G$17</c:f>
              <c:strCache>
                <c:ptCount val="3"/>
                <c:pt idx="0">
                  <c:v>PNAG</c:v>
                </c:pt>
                <c:pt idx="1">
                  <c:v>MABU</c:v>
                </c:pt>
                <c:pt idx="2">
                  <c:v>APAIPS</c:v>
                </c:pt>
              </c:strCache>
            </c:strRef>
          </c:cat>
          <c:val>
            <c:numRef>
              <c:f>Sheet1!$J$15:$J$17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8A-4C74-85AF-D42633851BA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635401200"/>
        <c:axId val="1635392560"/>
      </c:barChart>
      <c:catAx>
        <c:axId val="16354012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5392560"/>
        <c:crosses val="autoZero"/>
        <c:auto val="1"/>
        <c:lblAlgn val="ctr"/>
        <c:lblOffset val="100"/>
        <c:noMultiLvlLbl val="0"/>
      </c:catAx>
      <c:valAx>
        <c:axId val="16353925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5401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00FF0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lama" pitchFamily="50" charset="0"/>
                <a:ea typeface="+mn-ea"/>
                <a:cs typeface="+mn-cs"/>
              </a:defRPr>
            </a:pPr>
            <a:r>
              <a:rPr lang="pt-PT"/>
              <a:t>Relação Renda e Cadeias de Valor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Flama" pitchFamily="50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C64-4B3A-8363-237AE62F6AB5}"/>
              </c:ext>
            </c:extLst>
          </c:dPt>
          <c:dPt>
            <c:idx val="2"/>
            <c:invertIfNegative val="0"/>
            <c:bubble3D val="0"/>
            <c:spPr>
              <a:solidFill>
                <a:srgbClr val="EAEAE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C64-4B3A-8363-237AE62F6AB5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47%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C64-4B3A-8363-237AE62F6AB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30%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64-4B3A-8363-237AE62F6AB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23%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64-4B3A-8363-237AE62F6A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lama" pitchFamily="50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Sheet1!$A$1:$A$3</c:f>
              <c:strCache>
                <c:ptCount val="3"/>
                <c:pt idx="0">
                  <c:v>Completamente Dependente</c:v>
                </c:pt>
                <c:pt idx="1">
                  <c:v>Complementar</c:v>
                </c:pt>
                <c:pt idx="2">
                  <c:v>Temporariamente Independente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0.46892655367231639</c:v>
                </c:pt>
                <c:pt idx="1">
                  <c:v>0.30225988700564971</c:v>
                </c:pt>
                <c:pt idx="2">
                  <c:v>0.2288135593220339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C64-4B3A-8363-237AE62F6AB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963753072"/>
        <c:axId val="1963758352"/>
      </c:barChart>
      <c:catAx>
        <c:axId val="1963753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rgbClr val="00FF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lama" pitchFamily="50" charset="0"/>
                <a:ea typeface="+mn-ea"/>
                <a:cs typeface="+mn-cs"/>
              </a:defRPr>
            </a:pPr>
            <a:endParaRPr lang="en-US"/>
          </a:p>
        </c:txPr>
        <c:crossAx val="1963758352"/>
        <c:crosses val="autoZero"/>
        <c:auto val="1"/>
        <c:lblAlgn val="ctr"/>
        <c:lblOffset val="100"/>
        <c:noMultiLvlLbl val="0"/>
      </c:catAx>
      <c:valAx>
        <c:axId val="1963758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lama" pitchFamily="50" charset="0"/>
                <a:ea typeface="+mn-ea"/>
                <a:cs typeface="+mn-cs"/>
              </a:defRPr>
            </a:pPr>
            <a:endParaRPr lang="en-US"/>
          </a:p>
        </c:txPr>
        <c:crossAx val="1963753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4">
          <a:lumMod val="60000"/>
          <a:lumOff val="40000"/>
        </a:schemeClr>
      </a:solidFill>
    </a:ln>
    <a:effectLst/>
  </c:spPr>
  <c:txPr>
    <a:bodyPr/>
    <a:lstStyle/>
    <a:p>
      <a:pPr>
        <a:defRPr>
          <a:latin typeface="Flama" pitchFamily="50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PT" dirty="0"/>
              <a:t>Cadeias</a:t>
            </a:r>
            <a:r>
              <a:rPr lang="pt-PT" baseline="0" dirty="0"/>
              <a:t> de Valor</a:t>
            </a:r>
            <a:endParaRPr lang="pt-PT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9136482939632546E-2"/>
          <c:y val="0.17171296296296296"/>
          <c:w val="0.54546748436942993"/>
          <c:h val="0.670401356080489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89%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D2-4B91-9CCA-82143EB5DC9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8%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D2-4B91-9CCA-82143EB5DC9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3%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D2-4B91-9CCA-82143EB5DC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Sheet1!$A$7:$A$9</c:f>
              <c:strCache>
                <c:ptCount val="3"/>
                <c:pt idx="0">
                  <c:v>Agricultura de Conservação</c:v>
                </c:pt>
                <c:pt idx="1">
                  <c:v>Apicultura</c:v>
                </c:pt>
                <c:pt idx="2">
                  <c:v>Piscicultura</c:v>
                </c:pt>
              </c:strCache>
            </c:strRef>
          </c:cat>
          <c:val>
            <c:numRef>
              <c:f>Sheet1!$B$7:$B$9</c:f>
              <c:numCache>
                <c:formatCode>General</c:formatCode>
                <c:ptCount val="3"/>
                <c:pt idx="0">
                  <c:v>319</c:v>
                </c:pt>
                <c:pt idx="1">
                  <c:v>29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D2-4B91-9CCA-82143EB5DC9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8811872"/>
        <c:axId val="1968809952"/>
      </c:barChart>
      <c:catAx>
        <c:axId val="196881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8809952"/>
        <c:crosses val="autoZero"/>
        <c:auto val="1"/>
        <c:lblAlgn val="ctr"/>
        <c:lblOffset val="100"/>
        <c:noMultiLvlLbl val="0"/>
      </c:catAx>
      <c:valAx>
        <c:axId val="196880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8811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FF330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PT" dirty="0"/>
              <a:t>Receitas</a:t>
            </a:r>
            <a:r>
              <a:rPr lang="pt-PT" baseline="0" dirty="0"/>
              <a:t> por Apicultor (Projecção de 5 anos-Mel)</a:t>
            </a:r>
            <a:endParaRPr lang="pt-PT" dirty="0"/>
          </a:p>
        </c:rich>
      </c:tx>
      <c:layout>
        <c:manualLayout>
          <c:xMode val="edge"/>
          <c:yMode val="edge"/>
          <c:x val="0.10968838595033994"/>
          <c:y val="2.09842176377306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'Apenas Mel 5 anos'!$I$40:$I$44</c:f>
              <c:strCache>
                <c:ptCount val="5"/>
                <c:pt idx="0">
                  <c:v>Ano 1</c:v>
                </c:pt>
                <c:pt idx="1">
                  <c:v>Ano 2</c:v>
                </c:pt>
                <c:pt idx="2">
                  <c:v>Ano 3</c:v>
                </c:pt>
                <c:pt idx="3">
                  <c:v>Ano 4</c:v>
                </c:pt>
                <c:pt idx="4">
                  <c:v>Ano 5</c:v>
                </c:pt>
              </c:strCache>
            </c:strRef>
          </c:cat>
          <c:val>
            <c:numRef>
              <c:f>'Apenas Mel 5 anos'!$J$40:$J$44</c:f>
              <c:numCache>
                <c:formatCode>_-[$MZM]\ * #,##0.00_-;\-[$MZM]\ * #,##0.00_-;_-[$MZM]\ * "-"??_-;_-@_-</c:formatCode>
                <c:ptCount val="5"/>
                <c:pt idx="0">
                  <c:v>12000</c:v>
                </c:pt>
                <c:pt idx="1">
                  <c:v>28800</c:v>
                </c:pt>
                <c:pt idx="2">
                  <c:v>33600</c:v>
                </c:pt>
                <c:pt idx="3">
                  <c:v>38400</c:v>
                </c:pt>
                <c:pt idx="4">
                  <c:v>48000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48-4F70-BB87-5B4A979EEA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2715040"/>
        <c:axId val="152713120"/>
        <c:axId val="0"/>
      </c:bar3DChart>
      <c:catAx>
        <c:axId val="152715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713120"/>
        <c:crosses val="autoZero"/>
        <c:auto val="1"/>
        <c:lblAlgn val="ctr"/>
        <c:lblOffset val="100"/>
        <c:noMultiLvlLbl val="0"/>
      </c:catAx>
      <c:valAx>
        <c:axId val="152713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00FF00"/>
              </a:solidFill>
              <a:round/>
            </a:ln>
            <a:effectLst/>
          </c:spPr>
        </c:majorGridlines>
        <c:numFmt formatCode="_-[$MZM]\ * #,##0.00_-;\-[$MZM]\ * #,##0.00_-;_-[$MZM]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715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rgbClr val="00FF0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pt-PT" sz="1400" b="0" i="0" u="none" strike="noStrike" kern="1200" spc="0" baseline="0" dirty="0">
                <a:solidFill>
                  <a:srgbClr val="000000">
                    <a:lumMod val="65000"/>
                    <a:lumOff val="35000"/>
                  </a:srgbClr>
                </a:solidFill>
              </a:rPr>
              <a:t>Receitas por Apicultor (Projecção de 5 anos-Mel)</a:t>
            </a:r>
          </a:p>
        </c:rich>
      </c:tx>
      <c:layout>
        <c:manualLayout>
          <c:xMode val="edge"/>
          <c:yMode val="edge"/>
          <c:x val="0.13206586409788421"/>
          <c:y val="1.05956021576650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solidFill>
            <a:srgbClr val="00B0F0"/>
          </a:solidFill>
        </a:ln>
        <a:effectLst/>
        <a:sp3d>
          <a:contourClr>
            <a:srgbClr val="00B0F0"/>
          </a:contourClr>
        </a:sp3d>
      </c:spPr>
    </c:sideWall>
    <c:backWall>
      <c:thickness val="0"/>
      <c:spPr>
        <a:noFill/>
        <a:ln>
          <a:solidFill>
            <a:srgbClr val="00B0F0"/>
          </a:solidFill>
        </a:ln>
        <a:effectLst/>
        <a:sp3d>
          <a:contourClr>
            <a:srgbClr val="00B0F0"/>
          </a:contourClr>
        </a:sp3d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 COLMEIAS 10 ANOS MEL'!$D$38:$D$42</c:f>
              <c:strCache>
                <c:ptCount val="5"/>
                <c:pt idx="0">
                  <c:v>Ano 1</c:v>
                </c:pt>
                <c:pt idx="1">
                  <c:v>Ano 2</c:v>
                </c:pt>
                <c:pt idx="2">
                  <c:v>Ano 3</c:v>
                </c:pt>
                <c:pt idx="3">
                  <c:v>Ano 4</c:v>
                </c:pt>
                <c:pt idx="4">
                  <c:v>Ano 5</c:v>
                </c:pt>
              </c:strCache>
            </c:strRef>
          </c:cat>
          <c:val>
            <c:numRef>
              <c:f>'4 COLMEIAS 10 ANOS MEL'!$E$38:$E$42</c:f>
              <c:numCache>
                <c:formatCode>[$MZM]\ #,##0.00</c:formatCode>
                <c:ptCount val="5"/>
                <c:pt idx="0">
                  <c:v>5400</c:v>
                </c:pt>
                <c:pt idx="1">
                  <c:v>13200</c:v>
                </c:pt>
                <c:pt idx="2">
                  <c:v>15600</c:v>
                </c:pt>
                <c:pt idx="3">
                  <c:v>16800</c:v>
                </c:pt>
                <c:pt idx="4">
                  <c:v>18000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21-4EC2-AFBF-B170AC6AFBF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22840848"/>
        <c:axId val="822839888"/>
        <c:axId val="0"/>
      </c:bar3DChart>
      <c:catAx>
        <c:axId val="82284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2839888"/>
        <c:crosses val="autoZero"/>
        <c:auto val="1"/>
        <c:lblAlgn val="ctr"/>
        <c:lblOffset val="100"/>
        <c:noMultiLvlLbl val="0"/>
      </c:catAx>
      <c:valAx>
        <c:axId val="82283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MZM]\ 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2840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rgbClr val="00B0F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PT" dirty="0"/>
              <a:t>Relação</a:t>
            </a:r>
            <a:r>
              <a:rPr lang="pt-PT" baseline="0" dirty="0"/>
              <a:t> Custo-Benefício</a:t>
            </a:r>
            <a:endParaRPr lang="pt-PT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rgbClr val="FF33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A0-46A5-A4BF-23E7843AC4BD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2A0-46A5-A4BF-23E7843AC4BD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2A0-46A5-A4BF-23E7843AC4BD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2A0-46A5-A4BF-23E7843AC4BD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2A0-46A5-A4BF-23E7843AC4B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 COLMEIAS 10 ANOS MEL'!$W$28:$AA$28</c:f>
              <c:strCache>
                <c:ptCount val="5"/>
                <c:pt idx="0">
                  <c:v>Ano 1</c:v>
                </c:pt>
                <c:pt idx="1">
                  <c:v>Ano 2</c:v>
                </c:pt>
                <c:pt idx="2">
                  <c:v>Ano 3</c:v>
                </c:pt>
                <c:pt idx="3">
                  <c:v>Ano 4</c:v>
                </c:pt>
                <c:pt idx="4">
                  <c:v>Ano 5</c:v>
                </c:pt>
              </c:strCache>
            </c:strRef>
          </c:cat>
          <c:val>
            <c:numRef>
              <c:f>'4 COLMEIAS 10 ANOS MEL'!$W$29:$AA$29</c:f>
              <c:numCache>
                <c:formatCode>0.00</c:formatCode>
                <c:ptCount val="5"/>
                <c:pt idx="0">
                  <c:v>0.2757614732817566</c:v>
                </c:pt>
                <c:pt idx="1">
                  <c:v>0.62612237146386529</c:v>
                </c:pt>
                <c:pt idx="2">
                  <c:v>0.73996280263911363</c:v>
                </c:pt>
                <c:pt idx="3">
                  <c:v>0.79688301822673768</c:v>
                </c:pt>
                <c:pt idx="4">
                  <c:v>0.85380323381436185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2A0-46A5-A4BF-23E7843AC4B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79510048"/>
        <c:axId val="679510528"/>
      </c:barChart>
      <c:catAx>
        <c:axId val="679510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9510528"/>
        <c:crosses val="autoZero"/>
        <c:auto val="1"/>
        <c:lblAlgn val="ctr"/>
        <c:lblOffset val="100"/>
        <c:noMultiLvlLbl val="0"/>
      </c:catAx>
      <c:valAx>
        <c:axId val="679510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9510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pt-PT" sz="1400" b="0" i="0" u="none" strike="noStrike" kern="1200" spc="0" baseline="0" dirty="0">
                <a:solidFill>
                  <a:srgbClr val="000000">
                    <a:lumMod val="65000"/>
                    <a:lumOff val="35000"/>
                  </a:srgbClr>
                </a:solidFill>
              </a:rPr>
              <a:t>Relação Custo-Benefício</a:t>
            </a:r>
          </a:p>
        </c:rich>
      </c:tx>
      <c:layout>
        <c:manualLayout>
          <c:xMode val="edge"/>
          <c:yMode val="edge"/>
          <c:x val="0.26466929613930429"/>
          <c:y val="7.429646512629228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B2-4D0A-964F-FC25A70B99E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'Apenas Mel 5 anos'!$M$29:$Q$29</c:f>
              <c:strCache>
                <c:ptCount val="5"/>
                <c:pt idx="0">
                  <c:v>Ano 1</c:v>
                </c:pt>
                <c:pt idx="1">
                  <c:v>Ano 2</c:v>
                </c:pt>
                <c:pt idx="2">
                  <c:v>Ano 3</c:v>
                </c:pt>
                <c:pt idx="3">
                  <c:v>Ano 4</c:v>
                </c:pt>
                <c:pt idx="4">
                  <c:v>Ano 5</c:v>
                </c:pt>
              </c:strCache>
            </c:strRef>
          </c:cat>
          <c:val>
            <c:numRef>
              <c:f>'Apenas Mel 5 anos'!$M$30:$Q$30</c:f>
              <c:numCache>
                <c:formatCode>0.00</c:formatCode>
                <c:ptCount val="5"/>
                <c:pt idx="0">
                  <c:v>0.70271044201365185</c:v>
                </c:pt>
                <c:pt idx="1">
                  <c:v>1.5503262715469246</c:v>
                </c:pt>
                <c:pt idx="2">
                  <c:v>1.8087139834714119</c:v>
                </c:pt>
                <c:pt idx="3">
                  <c:v>2.0671016953958992</c:v>
                </c:pt>
                <c:pt idx="4">
                  <c:v>2.5838771192448742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B2-4D0A-964F-FC25A70B99E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55236064"/>
        <c:axId val="655236544"/>
      </c:barChart>
      <c:catAx>
        <c:axId val="655236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5236544"/>
        <c:crosses val="autoZero"/>
        <c:auto val="1"/>
        <c:lblAlgn val="ctr"/>
        <c:lblOffset val="100"/>
        <c:noMultiLvlLbl val="0"/>
      </c:catAx>
      <c:valAx>
        <c:axId val="6552365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5236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[Dados da Cadeia de Valor de Feijao.xlsx]Grafic1!PivotTable5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1200">
                <a:latin typeface="Centaur" panose="02030504050205020304" pitchFamily="18" charset="0"/>
              </a:rPr>
              <a:t>Faixa</a:t>
            </a:r>
            <a:r>
              <a:rPr lang="en-US" sz="1200" baseline="0">
                <a:latin typeface="Centaur" panose="02030504050205020304" pitchFamily="18" charset="0"/>
              </a:rPr>
              <a:t> Etária dos Beneficiários das 6 comunidades </a:t>
            </a:r>
            <a:endParaRPr lang="en-US" sz="1200">
              <a:latin typeface="Centaur" panose="02030504050205020304" pitchFamily="18" charset="0"/>
            </a:endParaRPr>
          </a:p>
        </c:rich>
      </c:tx>
      <c:layout>
        <c:manualLayout>
          <c:xMode val="edge"/>
          <c:yMode val="edge"/>
          <c:x val="0.2005220395244712"/>
          <c:y val="1.5391076115485564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ivotFmts>
      <c:pivotFmt>
        <c:idx val="0"/>
        <c:spPr>
          <a:gradFill>
            <a:gsLst>
              <a:gs pos="100000">
                <a:schemeClr val="accent2">
                  <a:lumMod val="60000"/>
                  <a:lumOff val="40000"/>
                </a:schemeClr>
              </a:gs>
              <a:gs pos="0">
                <a:schemeClr val="accent2"/>
              </a:gs>
            </a:gsLst>
            <a:lin ang="5400000" scaled="0"/>
          </a:gradFill>
          <a:ln w="50800">
            <a:solidFill>
              <a:schemeClr val="lt1"/>
            </a:solidFill>
          </a:ln>
          <a:effectLst/>
          <a:sp3d contourW="50800">
            <a:contourClr>
              <a:schemeClr val="lt1"/>
            </a:contourClr>
          </a:sp3d>
        </c:spPr>
        <c:marker>
          <c:symbol val="circle"/>
          <c:size val="6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1"/>
          <c:showVal val="1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gradFill>
            <a:gsLst>
              <a:gs pos="100000">
                <a:schemeClr val="accent2">
                  <a:lumMod val="60000"/>
                  <a:lumOff val="40000"/>
                </a:schemeClr>
              </a:gs>
              <a:gs pos="0">
                <a:schemeClr val="accent2"/>
              </a:gs>
            </a:gsLst>
            <a:lin ang="5400000" scaled="0"/>
          </a:gradFill>
          <a:ln w="50800">
            <a:solidFill>
              <a:schemeClr val="lt1"/>
            </a:solidFill>
          </a:ln>
          <a:effectLst/>
          <a:sp3d contourW="50800">
            <a:contourClr>
              <a:schemeClr val="lt1"/>
            </a:contourClr>
          </a:sp3d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12,0%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1"/>
          <c:showVal val="1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gradFill>
            <a:gsLst>
              <a:gs pos="100000">
                <a:schemeClr val="accent6">
                  <a:lumMod val="60000"/>
                  <a:lumOff val="40000"/>
                </a:schemeClr>
              </a:gs>
              <a:gs pos="0">
                <a:schemeClr val="accent6"/>
              </a:gs>
            </a:gsLst>
            <a:lin ang="5400000" scaled="0"/>
          </a:gradFill>
          <a:ln w="50800">
            <a:solidFill>
              <a:schemeClr val="lt1"/>
            </a:solidFill>
          </a:ln>
          <a:effectLst/>
          <a:sp3d contourW="50800">
            <a:contourClr>
              <a:schemeClr val="lt1"/>
            </a:contourClr>
          </a:sp3d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34,0%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1"/>
          <c:showVal val="1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gradFill>
            <a:gsLst>
              <a:gs pos="100000">
                <a:schemeClr val="accent4">
                  <a:lumMod val="60000"/>
                  <a:lumOff val="40000"/>
                </a:schemeClr>
              </a:gs>
              <a:gs pos="0">
                <a:schemeClr val="accent4"/>
              </a:gs>
            </a:gsLst>
            <a:lin ang="5400000" scaled="0"/>
          </a:gradFill>
          <a:ln w="50800">
            <a:solidFill>
              <a:schemeClr val="lt1"/>
            </a:solidFill>
          </a:ln>
          <a:effectLst/>
          <a:sp3d contourW="50800">
            <a:contourClr>
              <a:schemeClr val="lt1"/>
            </a:contourClr>
          </a:sp3d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54,0%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1"/>
          <c:showVal val="1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gradFill>
            <a:gsLst>
              <a:gs pos="100000">
                <a:schemeClr val="accent2">
                  <a:lumMod val="60000"/>
                  <a:lumOff val="40000"/>
                </a:schemeClr>
              </a:gs>
              <a:gs pos="0">
                <a:schemeClr val="accent2"/>
              </a:gs>
            </a:gsLst>
            <a:lin ang="5400000" scaled="0"/>
          </a:gradFill>
          <a:ln w="50800">
            <a:solidFill>
              <a:schemeClr val="lt1"/>
            </a:solidFill>
          </a:ln>
          <a:effectLst/>
          <a:sp3d contourW="508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1"/>
          <c:showVal val="1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gradFill>
            <a:gsLst>
              <a:gs pos="100000">
                <a:schemeClr val="accent2">
                  <a:lumMod val="60000"/>
                  <a:lumOff val="40000"/>
                </a:schemeClr>
              </a:gs>
              <a:gs pos="0">
                <a:schemeClr val="accent2"/>
              </a:gs>
            </a:gsLst>
            <a:lin ang="5400000" scaled="0"/>
          </a:gradFill>
          <a:ln w="50800">
            <a:solidFill>
              <a:schemeClr val="lt1"/>
            </a:solidFill>
          </a:ln>
          <a:effectLst/>
          <a:sp3d contourW="50800">
            <a:contourClr>
              <a:schemeClr val="lt1"/>
            </a:contourClr>
          </a:sp3d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12,0%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1"/>
          <c:showVal val="1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gradFill>
            <a:gsLst>
              <a:gs pos="100000">
                <a:schemeClr val="accent2">
                  <a:lumMod val="60000"/>
                  <a:lumOff val="40000"/>
                </a:schemeClr>
              </a:gs>
              <a:gs pos="0">
                <a:schemeClr val="accent2"/>
              </a:gs>
            </a:gsLst>
            <a:lin ang="5400000" scaled="0"/>
          </a:gradFill>
          <a:ln w="50800">
            <a:solidFill>
              <a:schemeClr val="lt1"/>
            </a:solidFill>
          </a:ln>
          <a:effectLst/>
          <a:sp3d contourW="50800">
            <a:contourClr>
              <a:schemeClr val="lt1"/>
            </a:contourClr>
          </a:sp3d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54,0%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1"/>
          <c:showVal val="1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gradFill>
            <a:gsLst>
              <a:gs pos="100000">
                <a:schemeClr val="accent2">
                  <a:lumMod val="60000"/>
                  <a:lumOff val="40000"/>
                </a:schemeClr>
              </a:gs>
              <a:gs pos="0">
                <a:schemeClr val="accent2"/>
              </a:gs>
            </a:gsLst>
            <a:lin ang="5400000" scaled="0"/>
          </a:gradFill>
          <a:ln w="50800">
            <a:solidFill>
              <a:schemeClr val="lt1"/>
            </a:solidFill>
          </a:ln>
          <a:effectLst/>
          <a:sp3d contourW="50800">
            <a:contourClr>
              <a:schemeClr val="lt1"/>
            </a:contourClr>
          </a:sp3d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34,0%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1"/>
          <c:showVal val="1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gradFill>
            <a:gsLst>
              <a:gs pos="100000">
                <a:schemeClr val="accent2">
                  <a:lumMod val="60000"/>
                  <a:lumOff val="40000"/>
                </a:schemeClr>
              </a:gs>
              <a:gs pos="0">
                <a:schemeClr val="accent2"/>
              </a:gs>
            </a:gsLst>
            <a:lin ang="5400000" scaled="0"/>
          </a:gradFill>
          <a:ln w="50800">
            <a:solidFill>
              <a:schemeClr val="lt1"/>
            </a:solidFill>
          </a:ln>
          <a:effectLst/>
          <a:sp3d contourW="50800">
            <a:contourClr>
              <a:schemeClr val="lt1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1"/>
          <c:showVal val="1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gradFill>
            <a:gsLst>
              <a:gs pos="100000">
                <a:schemeClr val="accent2">
                  <a:lumMod val="60000"/>
                  <a:lumOff val="40000"/>
                </a:schemeClr>
              </a:gs>
              <a:gs pos="0">
                <a:schemeClr val="accent2"/>
              </a:gs>
            </a:gsLst>
            <a:lin ang="5400000" scaled="0"/>
          </a:gradFill>
          <a:ln w="50800">
            <a:solidFill>
              <a:schemeClr val="lt1"/>
            </a:solidFill>
          </a:ln>
          <a:effectLst/>
          <a:sp3d contourW="50800">
            <a:contourClr>
              <a:schemeClr val="lt1"/>
            </a:contourClr>
          </a:sp3d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12,0%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1"/>
          <c:showVal val="1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gradFill>
            <a:gsLst>
              <a:gs pos="100000">
                <a:schemeClr val="accent2">
                  <a:lumMod val="60000"/>
                  <a:lumOff val="40000"/>
                </a:schemeClr>
              </a:gs>
              <a:gs pos="0">
                <a:schemeClr val="accent2"/>
              </a:gs>
            </a:gsLst>
            <a:lin ang="5400000" scaled="0"/>
          </a:gradFill>
          <a:ln w="50800">
            <a:solidFill>
              <a:schemeClr val="lt1"/>
            </a:solidFill>
          </a:ln>
          <a:effectLst/>
          <a:sp3d contourW="50800">
            <a:contourClr>
              <a:schemeClr val="lt1"/>
            </a:contourClr>
          </a:sp3d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54,0%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1"/>
          <c:showVal val="1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gradFill>
            <a:gsLst>
              <a:gs pos="100000">
                <a:schemeClr val="accent2">
                  <a:lumMod val="60000"/>
                  <a:lumOff val="40000"/>
                </a:schemeClr>
              </a:gs>
              <a:gs pos="0">
                <a:schemeClr val="accent2"/>
              </a:gs>
            </a:gsLst>
            <a:lin ang="5400000" scaled="0"/>
          </a:gradFill>
          <a:ln w="50800">
            <a:solidFill>
              <a:schemeClr val="lt1"/>
            </a:solidFill>
          </a:ln>
          <a:effectLst/>
          <a:sp3d contourW="50800">
            <a:contourClr>
              <a:schemeClr val="lt1"/>
            </a:contourClr>
          </a:sp3d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34,0%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1"/>
          <c:showVal val="1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555555555555555E-2"/>
          <c:y val="0.14249781277340332"/>
          <c:w val="0.96944444444444444"/>
          <c:h val="0.74451771653543319"/>
        </c:manualLayout>
      </c:layout>
      <c:pie3DChart>
        <c:varyColors val="1"/>
        <c:ser>
          <c:idx val="0"/>
          <c:order val="0"/>
          <c:tx>
            <c:strRef>
              <c:f>Grafic1!$B$3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B9B-4B3B-99CB-7AAFC23F7846}"/>
              </c:ext>
            </c:extLst>
          </c:dPt>
          <c:dPt>
            <c:idx val="1"/>
            <c:bubble3D val="0"/>
            <c:spPr>
              <a:solidFill>
                <a:srgbClr val="00FF00"/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B9B-4B3B-99CB-7AAFC23F7846}"/>
              </c:ext>
            </c:extLst>
          </c:dPt>
          <c:dPt>
            <c:idx val="2"/>
            <c:bubble3D val="0"/>
            <c:spPr>
              <a:solidFill>
                <a:srgbClr val="FF5050"/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B9B-4B3B-99CB-7AAFC23F784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12,0%</a:t>
                    </a:r>
                  </a:p>
                </c:rich>
              </c:tx>
              <c:dLblPos val="inEnd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9B-4B3B-99CB-7AAFC23F784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54,0%</a:t>
                    </a:r>
                  </a:p>
                </c:rich>
              </c:tx>
              <c:dLblPos val="inEnd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9B-4B3B-99CB-7AAFC23F784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34,0%</a:t>
                    </a:r>
                  </a:p>
                </c:rich>
              </c:tx>
              <c:dLblPos val="inEnd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9B-4B3B-99CB-7AAFC23F78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1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Grafic1!$A$4:$A$6</c:f>
              <c:strCache>
                <c:ptCount val="3"/>
                <c:pt idx="0">
                  <c:v>60 ou mais</c:v>
                </c:pt>
                <c:pt idx="1">
                  <c:v>Entre 15 e 35</c:v>
                </c:pt>
                <c:pt idx="2">
                  <c:v>Entre 36 e 59</c:v>
                </c:pt>
              </c:strCache>
            </c:strRef>
          </c:cat>
          <c:val>
            <c:numRef>
              <c:f>Grafic1!$B$4:$B$6</c:f>
              <c:numCache>
                <c:formatCode>General</c:formatCode>
                <c:ptCount val="3"/>
                <c:pt idx="0">
                  <c:v>6</c:v>
                </c:pt>
                <c:pt idx="1">
                  <c:v>27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B9B-4B3B-99CB-7AAFC23F784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50000"/>
          </a:schemeClr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>
          <a:outerShdw blurRad="50800" dist="114300" dir="5400000" algn="ctr" rotWithShape="0">
            <a:schemeClr val="accent2"/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PT" sz="105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entaur" panose="02030504050205020304" pitchFamily="18" charset="0"/>
              </a:rPr>
              <a:t>Descrição dos Beneficiários- Foco na inclusão das mulheres-Mabu.</a:t>
            </a:r>
          </a:p>
        </c:rich>
      </c:tx>
      <c:layout>
        <c:manualLayout>
          <c:xMode val="edge"/>
          <c:yMode val="edge"/>
          <c:x val="0.26643785339750126"/>
          <c:y val="1.5333493562534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1219703180147096E-2"/>
          <c:y val="0.1997955532839254"/>
          <c:w val="0.88822462817147851"/>
          <c:h val="0.5371672458652866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74CE-431F-8E65-955B763561D1}"/>
              </c:ext>
            </c:extLst>
          </c:dPt>
          <c:dLbls>
            <c:dLbl>
              <c:idx val="0"/>
              <c:layout>
                <c:manualLayout>
                  <c:x val="-1.6666666666666718E-2"/>
                  <c:y val="-6.481481481481481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rPr>
                      <a:t>73,67%</a:t>
                    </a:r>
                    <a:endParaRPr lang="en-US"/>
                  </a:p>
                </c:rich>
              </c:tx>
              <c:spPr>
                <a:solidFill>
                  <a:sysClr val="window" lastClr="FFFFFF"/>
                </a:solidFill>
                <a:ln w="19050" cap="flat" cmpd="sng" algn="ctr">
                  <a:solidFill>
                    <a:srgbClr val="156082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2-74CE-431F-8E65-955B763561D1}"/>
                </c:ext>
              </c:extLst>
            </c:dLbl>
            <c:dLbl>
              <c:idx val="1"/>
              <c:layout>
                <c:manualLayout>
                  <c:x val="1.6666666666666666E-2"/>
                  <c:y val="-5.092592592592597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26,33%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4CE-431F-8E65-955B763561D1}"/>
                </c:ext>
              </c:extLst>
            </c:dLbl>
            <c:spPr>
              <a:solidFill>
                <a:sysClr val="window" lastClr="FFFFFF"/>
              </a:solidFill>
              <a:ln w="19050" cap="flat" cmpd="sng" algn="ctr">
                <a:solidFill>
                  <a:srgbClr val="E97132"/>
                </a:solidFill>
                <a:prstDash val="solid"/>
                <a:miter lim="800000"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Sheet8!$A$9:$A$10</c:f>
              <c:strCache>
                <c:ptCount val="2"/>
                <c:pt idx="0">
                  <c:v>Masculino</c:v>
                </c:pt>
                <c:pt idx="1">
                  <c:v>Feminino</c:v>
                </c:pt>
              </c:strCache>
            </c:strRef>
          </c:cat>
          <c:val>
            <c:numRef>
              <c:f>Sheet8!$B$9:$B$10</c:f>
              <c:numCache>
                <c:formatCode>General</c:formatCode>
                <c:ptCount val="2"/>
                <c:pt idx="0">
                  <c:v>221</c:v>
                </c:pt>
                <c:pt idx="1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CE-431F-8E65-955B763561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1136311760"/>
        <c:axId val="1136312240"/>
        <c:axId val="0"/>
      </c:bar3DChart>
      <c:catAx>
        <c:axId val="113631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6312240"/>
        <c:crosses val="autoZero"/>
        <c:auto val="1"/>
        <c:lblAlgn val="ctr"/>
        <c:lblOffset val="100"/>
        <c:noMultiLvlLbl val="0"/>
      </c:catAx>
      <c:valAx>
        <c:axId val="1136312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63117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4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2D6_3B46A52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747776C-12DA-48F0-8780-BA11E84457B0}" authorId="{639F9AE5-1778-C127-D67F-98C42B8573F7}" created="2025-07-29T10:24:10.668">
    <pc:sldMkLst xmlns:pc="http://schemas.microsoft.com/office/powerpoint/2013/main/command">
      <pc:docMk/>
      <pc:sldMk cId="994485541" sldId="726"/>
    </pc:sldMkLst>
    <p188:txBody>
      <a:bodyPr/>
      <a:lstStyle/>
      <a:p>
        <a:r>
          <a:rPr lang="pt-PT"/>
          <a:t>Por favor, ajuste fonte do texto dos slides para Flama</a:t>
        </a:r>
      </a:p>
    </p188:txBody>
  </p188:cm>
</p188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0.64688</cdr:x>
      <cdr:y>0.12695</cdr:y>
    </cdr:from>
    <cdr:to>
      <cdr:x>0.94612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2E34A39-A494-2C42-578B-BAF7273B1D83}"/>
            </a:ext>
          </a:extLst>
        </cdr:cNvPr>
        <cdr:cNvSpPr txBox="1"/>
      </cdr:nvSpPr>
      <cdr:spPr>
        <a:xfrm xmlns:a="http://schemas.openxmlformats.org/drawingml/2006/main">
          <a:off x="3422395" y="327328"/>
          <a:ext cx="1583158" cy="2251080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rgbClr val="00FF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PT" sz="1100" b="1" kern="1200" dirty="0">
              <a:solidFill>
                <a:schemeClr val="tx1"/>
              </a:solidFill>
            </a:rPr>
            <a:t>Cadeias de Valor</a:t>
          </a:r>
        </a:p>
        <a:p xmlns:a="http://schemas.openxmlformats.org/drawingml/2006/main">
          <a:r>
            <a:rPr lang="pt-PT" sz="1100" kern="1200" dirty="0"/>
            <a:t>Milho</a:t>
          </a:r>
        </a:p>
        <a:p xmlns:a="http://schemas.openxmlformats.org/drawingml/2006/main">
          <a:r>
            <a:rPr lang="pt-PT" kern="1200" dirty="0"/>
            <a:t>Gergelim</a:t>
          </a:r>
        </a:p>
        <a:p xmlns:a="http://schemas.openxmlformats.org/drawingml/2006/main">
          <a:r>
            <a:rPr lang="pt-PT" sz="1100" kern="1200" dirty="0"/>
            <a:t>Feijões:</a:t>
          </a:r>
        </a:p>
        <a:p xmlns:a="http://schemas.openxmlformats.org/drawingml/2006/main">
          <a:r>
            <a:rPr lang="pt-PT" i="1" kern="1200" dirty="0"/>
            <a:t>   Catarina</a:t>
          </a:r>
        </a:p>
        <a:p xmlns:a="http://schemas.openxmlformats.org/drawingml/2006/main">
          <a:r>
            <a:rPr lang="pt-PT" i="1" kern="1200" dirty="0"/>
            <a:t>   </a:t>
          </a:r>
          <a:r>
            <a:rPr lang="pt-PT" i="1" kern="1200" dirty="0" err="1"/>
            <a:t>Boer</a:t>
          </a:r>
          <a:endParaRPr lang="pt-PT" i="1" kern="1200" dirty="0"/>
        </a:p>
        <a:p xmlns:a="http://schemas.openxmlformats.org/drawingml/2006/main">
          <a:r>
            <a:rPr lang="pt-PT" i="1" kern="1200" dirty="0"/>
            <a:t>   Vulgar</a:t>
          </a:r>
        </a:p>
        <a:p xmlns:a="http://schemas.openxmlformats.org/drawingml/2006/main">
          <a:r>
            <a:rPr lang="pt-PT" i="1" kern="1200" dirty="0"/>
            <a:t>   </a:t>
          </a:r>
          <a:r>
            <a:rPr lang="pt-PT" i="1" kern="1200" dirty="0" err="1"/>
            <a:t>Nhemba</a:t>
          </a:r>
          <a:endParaRPr lang="pt-PT" i="1" kern="1200" dirty="0"/>
        </a:p>
        <a:p xmlns:a="http://schemas.openxmlformats.org/drawingml/2006/main">
          <a:r>
            <a:rPr lang="pt-PT" kern="1200" dirty="0"/>
            <a:t>Castanha de Caju</a:t>
          </a:r>
        </a:p>
        <a:p xmlns:a="http://schemas.openxmlformats.org/drawingml/2006/main">
          <a:r>
            <a:rPr lang="pt-PT" sz="1100" kern="1200" dirty="0"/>
            <a:t>Ananás</a:t>
          </a:r>
        </a:p>
        <a:p xmlns:a="http://schemas.openxmlformats.org/drawingml/2006/main">
          <a:r>
            <a:rPr lang="pt-PT" kern="1200" dirty="0"/>
            <a:t>Mel </a:t>
          </a:r>
          <a:endParaRPr lang="pt-PT" b="1" i="1" kern="1200" dirty="0"/>
        </a:p>
        <a:p xmlns:a="http://schemas.openxmlformats.org/drawingml/2006/main">
          <a:r>
            <a:rPr lang="pt-PT" sz="1100" kern="1200" dirty="0"/>
            <a:t>Peixe </a:t>
          </a:r>
        </a:p>
        <a:p xmlns:a="http://schemas.openxmlformats.org/drawingml/2006/main">
          <a:r>
            <a:rPr lang="pt-PT" kern="1200" dirty="0"/>
            <a:t>Amendoim</a:t>
          </a:r>
          <a:r>
            <a:rPr lang="pt-PT" sz="1100" kern="1200" dirty="0"/>
            <a:t> </a:t>
          </a:r>
        </a:p>
        <a:p xmlns:a="http://schemas.openxmlformats.org/drawingml/2006/main">
          <a:r>
            <a:rPr lang="pt-PT" sz="1100" kern="1200" dirty="0"/>
            <a:t>  </a:t>
          </a:r>
        </a:p>
        <a:p xmlns:a="http://schemas.openxmlformats.org/drawingml/2006/main">
          <a:endParaRPr lang="pt-PT" sz="1100" kern="12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>
          <a:extLst>
            <a:ext uri="{FF2B5EF4-FFF2-40B4-BE49-F238E27FC236}">
              <a16:creationId xmlns:a16="http://schemas.microsoft.com/office/drawing/2014/main" id="{208119E6-B36F-467D-F654-6529872E4B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>
            <a:extLst>
              <a:ext uri="{FF2B5EF4-FFF2-40B4-BE49-F238E27FC236}">
                <a16:creationId xmlns:a16="http://schemas.microsoft.com/office/drawing/2014/main" id="{6F098696-2132-D063-04F2-556AB73BBDC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>
            <a:extLst>
              <a:ext uri="{FF2B5EF4-FFF2-40B4-BE49-F238E27FC236}">
                <a16:creationId xmlns:a16="http://schemas.microsoft.com/office/drawing/2014/main" id="{DA1F08B0-922F-E026-FC18-9C3ED1CC7A6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36827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>
          <a:extLst>
            <a:ext uri="{FF2B5EF4-FFF2-40B4-BE49-F238E27FC236}">
              <a16:creationId xmlns:a16="http://schemas.microsoft.com/office/drawing/2014/main" id="{EC3D6B4F-2DDC-7CE9-AD79-43EB1D50A0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>
            <a:extLst>
              <a:ext uri="{FF2B5EF4-FFF2-40B4-BE49-F238E27FC236}">
                <a16:creationId xmlns:a16="http://schemas.microsoft.com/office/drawing/2014/main" id="{9CA3C26D-6EDC-1B8B-F916-DAE10DFE55E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4:notes">
            <a:extLst>
              <a:ext uri="{FF2B5EF4-FFF2-40B4-BE49-F238E27FC236}">
                <a16:creationId xmlns:a16="http://schemas.microsoft.com/office/drawing/2014/main" id="{63ED149F-CCA3-7548-B4BF-64C116EBC3F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022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>
          <a:extLst>
            <a:ext uri="{FF2B5EF4-FFF2-40B4-BE49-F238E27FC236}">
              <a16:creationId xmlns:a16="http://schemas.microsoft.com/office/drawing/2014/main" id="{A7D19694-1AE9-156F-6732-656CAAE326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>
            <a:extLst>
              <a:ext uri="{FF2B5EF4-FFF2-40B4-BE49-F238E27FC236}">
                <a16:creationId xmlns:a16="http://schemas.microsoft.com/office/drawing/2014/main" id="{744CFDEC-8008-ECD7-80E8-0B3E21C6F8E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6" name="Google Shape;146;p4:notes">
            <a:extLst>
              <a:ext uri="{FF2B5EF4-FFF2-40B4-BE49-F238E27FC236}">
                <a16:creationId xmlns:a16="http://schemas.microsoft.com/office/drawing/2014/main" id="{52AFD115-CEFC-F38A-9ABF-1C004B08338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6714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>
          <a:extLst>
            <a:ext uri="{FF2B5EF4-FFF2-40B4-BE49-F238E27FC236}">
              <a16:creationId xmlns:a16="http://schemas.microsoft.com/office/drawing/2014/main" id="{42622A1C-2886-D0B0-F3C2-F45CAFEBD1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>
            <a:extLst>
              <a:ext uri="{FF2B5EF4-FFF2-40B4-BE49-F238E27FC236}">
                <a16:creationId xmlns:a16="http://schemas.microsoft.com/office/drawing/2014/main" id="{41117129-1A5B-BCFE-398D-0C8B20A7D2D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4:notes">
            <a:extLst>
              <a:ext uri="{FF2B5EF4-FFF2-40B4-BE49-F238E27FC236}">
                <a16:creationId xmlns:a16="http://schemas.microsoft.com/office/drawing/2014/main" id="{FD0EA796-FFE7-B541-8BB5-127362613FE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0572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>
          <a:extLst>
            <a:ext uri="{FF2B5EF4-FFF2-40B4-BE49-F238E27FC236}">
              <a16:creationId xmlns:a16="http://schemas.microsoft.com/office/drawing/2014/main" id="{A94F9FE1-6285-46AF-EB9A-9735D6C9C0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>
            <a:extLst>
              <a:ext uri="{FF2B5EF4-FFF2-40B4-BE49-F238E27FC236}">
                <a16:creationId xmlns:a16="http://schemas.microsoft.com/office/drawing/2014/main" id="{F4E9FC27-6CDC-F9F8-F878-35C4F72200B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4:notes">
            <a:extLst>
              <a:ext uri="{FF2B5EF4-FFF2-40B4-BE49-F238E27FC236}">
                <a16:creationId xmlns:a16="http://schemas.microsoft.com/office/drawing/2014/main" id="{9E9F3499-D54C-B78B-463B-D76473B7E14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8282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>
          <a:extLst>
            <a:ext uri="{FF2B5EF4-FFF2-40B4-BE49-F238E27FC236}">
              <a16:creationId xmlns:a16="http://schemas.microsoft.com/office/drawing/2014/main" id="{E397EF55-CB89-1B4E-7F10-08AE3C9411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>
            <a:extLst>
              <a:ext uri="{FF2B5EF4-FFF2-40B4-BE49-F238E27FC236}">
                <a16:creationId xmlns:a16="http://schemas.microsoft.com/office/drawing/2014/main" id="{96EAC8C5-5655-382D-49F3-ECDD2650E71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4:notes">
            <a:extLst>
              <a:ext uri="{FF2B5EF4-FFF2-40B4-BE49-F238E27FC236}">
                <a16:creationId xmlns:a16="http://schemas.microsoft.com/office/drawing/2014/main" id="{7A87B66C-B684-34E4-0BC0-870A72AFD00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9061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>
          <a:extLst>
            <a:ext uri="{FF2B5EF4-FFF2-40B4-BE49-F238E27FC236}">
              <a16:creationId xmlns:a16="http://schemas.microsoft.com/office/drawing/2014/main" id="{427FEC3C-AD7B-9CC3-DF81-0EA04E9047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>
            <a:extLst>
              <a:ext uri="{FF2B5EF4-FFF2-40B4-BE49-F238E27FC236}">
                <a16:creationId xmlns:a16="http://schemas.microsoft.com/office/drawing/2014/main" id="{898657DD-1ED5-4E18-F86F-D8E969536CE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4:notes">
            <a:extLst>
              <a:ext uri="{FF2B5EF4-FFF2-40B4-BE49-F238E27FC236}">
                <a16:creationId xmlns:a16="http://schemas.microsoft.com/office/drawing/2014/main" id="{B9A6F413-B179-0918-F11E-90AA8B00DDC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9827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>
          <a:extLst>
            <a:ext uri="{FF2B5EF4-FFF2-40B4-BE49-F238E27FC236}">
              <a16:creationId xmlns:a16="http://schemas.microsoft.com/office/drawing/2014/main" id="{B55FC46C-AAAA-358D-1253-E4AF07CD28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>
            <a:extLst>
              <a:ext uri="{FF2B5EF4-FFF2-40B4-BE49-F238E27FC236}">
                <a16:creationId xmlns:a16="http://schemas.microsoft.com/office/drawing/2014/main" id="{89782EDD-F73C-6E5E-AAD8-CD82FD6232B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4:notes">
            <a:extLst>
              <a:ext uri="{FF2B5EF4-FFF2-40B4-BE49-F238E27FC236}">
                <a16:creationId xmlns:a16="http://schemas.microsoft.com/office/drawing/2014/main" id="{8CB9FC4D-A69A-ACC5-97D6-0C981F38D13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7556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>
          <a:extLst>
            <a:ext uri="{FF2B5EF4-FFF2-40B4-BE49-F238E27FC236}">
              <a16:creationId xmlns:a16="http://schemas.microsoft.com/office/drawing/2014/main" id="{B831A97C-7083-883F-1C61-595DC0C049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>
            <a:extLst>
              <a:ext uri="{FF2B5EF4-FFF2-40B4-BE49-F238E27FC236}">
                <a16:creationId xmlns:a16="http://schemas.microsoft.com/office/drawing/2014/main" id="{FF0A2A6A-A11E-D754-2FB3-A05CE68B8D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4:notes">
            <a:extLst>
              <a:ext uri="{FF2B5EF4-FFF2-40B4-BE49-F238E27FC236}">
                <a16:creationId xmlns:a16="http://schemas.microsoft.com/office/drawing/2014/main" id="{B25F382D-3119-F2F0-D0CF-F9818A00FB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3749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>
          <a:extLst>
            <a:ext uri="{FF2B5EF4-FFF2-40B4-BE49-F238E27FC236}">
              <a16:creationId xmlns:a16="http://schemas.microsoft.com/office/drawing/2014/main" id="{23AD8A0D-3CC3-CD93-0656-3247C22646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>
            <a:extLst>
              <a:ext uri="{FF2B5EF4-FFF2-40B4-BE49-F238E27FC236}">
                <a16:creationId xmlns:a16="http://schemas.microsoft.com/office/drawing/2014/main" id="{BA4C14CA-801E-B0C8-0C80-2C80697C5A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4:notes">
            <a:extLst>
              <a:ext uri="{FF2B5EF4-FFF2-40B4-BE49-F238E27FC236}">
                <a16:creationId xmlns:a16="http://schemas.microsoft.com/office/drawing/2014/main" id="{C32E0E91-07C1-F28F-313E-32CA6089764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0725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>
          <a:extLst>
            <a:ext uri="{FF2B5EF4-FFF2-40B4-BE49-F238E27FC236}">
              <a16:creationId xmlns:a16="http://schemas.microsoft.com/office/drawing/2014/main" id="{11477382-B853-7DC1-0C31-C0E9C44F50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>
            <a:extLst>
              <a:ext uri="{FF2B5EF4-FFF2-40B4-BE49-F238E27FC236}">
                <a16:creationId xmlns:a16="http://schemas.microsoft.com/office/drawing/2014/main" id="{23A0126B-E436-A0CD-BFFD-505486DE967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4:notes">
            <a:extLst>
              <a:ext uri="{FF2B5EF4-FFF2-40B4-BE49-F238E27FC236}">
                <a16:creationId xmlns:a16="http://schemas.microsoft.com/office/drawing/2014/main" id="{84468271-2DC6-0444-0569-1181D78460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3755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8" Target="../media/image6.png" Type="http://schemas.openxmlformats.org/officeDocument/2006/relationships/image"/><Relationship Id="rId3" Target="../media/image1.jpg" Type="http://schemas.openxmlformats.org/officeDocument/2006/relationships/image"/><Relationship Id="rId7" Target="../media/image5.pn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.xml" Type="http://schemas.openxmlformats.org/officeDocument/2006/relationships/slideLayout"/><Relationship Id="rId6" Target="../media/image4.png" Type="http://schemas.openxmlformats.org/officeDocument/2006/relationships/image"/><Relationship Id="rId5" Target="../media/image3.jpeg" Type="http://schemas.openxmlformats.org/officeDocument/2006/relationships/image"/><Relationship Id="rId4" Target="../media/image2.png" Type="http://schemas.openxmlformats.org/officeDocument/2006/relationships/image"/><Relationship Id="rId9" Target="../comments/modernComment_2D6_3B46A525.xml" Type="http://schemas.microsoft.com/office/2018/10/relationships/comments"/></Relationships>
</file>

<file path=ppt/slides/_rels/slide10.xml.rels><?xml version="1.0" encoding="UTF-8" standalone="yes" ?><Relationships xmlns="http://schemas.openxmlformats.org/package/2006/relationships"><Relationship Id="rId8" Target="../media/image16.jpeg" Type="http://schemas.openxmlformats.org/officeDocument/2006/relationships/image"/><Relationship Id="rId3" Target="../media/image7.png" Type="http://schemas.openxmlformats.org/officeDocument/2006/relationships/image"/><Relationship Id="rId7" Target="../media/image15.jpeg" Type="http://schemas.openxmlformats.org/officeDocument/2006/relationships/image"/><Relationship Id="rId2" Target="../notesSlides/notesSlide10.xml" Type="http://schemas.openxmlformats.org/officeDocument/2006/relationships/notesSlide"/><Relationship Id="rId1" Target="../slideLayouts/slideLayout1.xml" Type="http://schemas.openxmlformats.org/officeDocument/2006/relationships/slideLayout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3" Target="../media/image7.png" Type="http://schemas.openxmlformats.org/officeDocument/2006/relationships/image"/><Relationship Id="rId2" Target="../notesSlides/notesSlide11.xml" Type="http://schemas.openxmlformats.org/officeDocument/2006/relationships/notesSlide"/><Relationship Id="rId1" Target="../slideLayouts/slideLayout1.xml" Type="http://schemas.openxmlformats.org/officeDocument/2006/relationships/slideLayout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3" Target="../media/image2.png" Type="http://schemas.openxmlformats.org/officeDocument/2006/relationships/image"/><Relationship Id="rId7" Target="../media/image6.png" Type="http://schemas.openxmlformats.org/officeDocument/2006/relationships/image"/><Relationship Id="rId2" Target="../media/image17.jp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2.xml.rels><?xml version="1.0" encoding="UTF-8" standalone="yes" ?><Relationships xmlns="http://schemas.openxmlformats.org/package/2006/relationships"><Relationship Id="rId8" Target="../media/image9.png" Type="http://schemas.openxmlformats.org/officeDocument/2006/relationships/image"/><Relationship Id="rId3" Target="../media/image7.png" Type="http://schemas.openxmlformats.org/officeDocument/2006/relationships/image"/><Relationship Id="rId7" Target="../media/image8.pn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1.xml" Type="http://schemas.openxmlformats.org/officeDocument/2006/relationships/slideLayout"/><Relationship Id="rId6" Target="../media/image5.png" Type="http://schemas.openxmlformats.org/officeDocument/2006/relationships/image"/><Relationship Id="rId11" Target="../charts/chart2.xml" Type="http://schemas.openxmlformats.org/officeDocument/2006/relationships/chart"/><Relationship Id="rId5" Target="../media/image4.png" Type="http://schemas.openxmlformats.org/officeDocument/2006/relationships/image"/><Relationship Id="rId10" Target="../charts/chart1.xml" Type="http://schemas.openxmlformats.org/officeDocument/2006/relationships/chart"/><Relationship Id="rId4" Target="../media/image3.jpeg" Type="http://schemas.openxmlformats.org/officeDocument/2006/relationships/image"/><Relationship Id="rId9" Target="../media/hdphoto1.wdp" Type="http://schemas.microsoft.com/office/2007/relationships/hdphoto"/></Relationships>
</file>

<file path=ppt/slides/_rels/slide3.xml.rels><?xml version="1.0" encoding="UTF-8" standalone="yes" ?><Relationships xmlns="http://schemas.openxmlformats.org/package/2006/relationships"><Relationship Id="rId8" Target="../media/image10.png" Type="http://schemas.openxmlformats.org/officeDocument/2006/relationships/image"/><Relationship Id="rId3" Target="../media/image7.png" Type="http://schemas.openxmlformats.org/officeDocument/2006/relationships/image"/><Relationship Id="rId7" Target="../charts/chart3.xml" Type="http://schemas.openxmlformats.org/officeDocument/2006/relationships/chart"/><Relationship Id="rId2" Target="../notesSlides/notesSlide3.xml" Type="http://schemas.openxmlformats.org/officeDocument/2006/relationships/notesSlide"/><Relationship Id="rId1" Target="../slideLayouts/slideLayout1.xml" Type="http://schemas.openxmlformats.org/officeDocument/2006/relationships/slideLayout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4.xml.rels><?xml version="1.0" encoding="UTF-8" standalone="yes" ?><Relationships xmlns="http://schemas.openxmlformats.org/package/2006/relationships"><Relationship Id="rId8" Target="../media/image12.png" Type="http://schemas.openxmlformats.org/officeDocument/2006/relationships/image"/><Relationship Id="rId3" Target="../media/image7.png" Type="http://schemas.openxmlformats.org/officeDocument/2006/relationships/image"/><Relationship Id="rId7" Target="../media/image11.png" Type="http://schemas.openxmlformats.org/officeDocument/2006/relationships/image"/><Relationship Id="rId2" Target="../notesSlides/notesSlide4.xml" Type="http://schemas.openxmlformats.org/officeDocument/2006/relationships/notesSlide"/><Relationship Id="rId1" Target="../slideLayouts/slideLayout1.xml" Type="http://schemas.openxmlformats.org/officeDocument/2006/relationships/slideLayout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10" Target="../media/image14.png" Type="http://schemas.openxmlformats.org/officeDocument/2006/relationships/image"/><Relationship Id="rId4" Target="../media/image3.jpeg" Type="http://schemas.openxmlformats.org/officeDocument/2006/relationships/image"/><Relationship Id="rId9" Target="../media/image13.pn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8" Target="../charts/chart5.xml" Type="http://schemas.openxmlformats.org/officeDocument/2006/relationships/chart"/><Relationship Id="rId3" Target="../media/image7.png" Type="http://schemas.openxmlformats.org/officeDocument/2006/relationships/image"/><Relationship Id="rId7" Target="../charts/chart4.xml" Type="http://schemas.openxmlformats.org/officeDocument/2006/relationships/chart"/><Relationship Id="rId2" Target="../notesSlides/notesSlide5.xml" Type="http://schemas.openxmlformats.org/officeDocument/2006/relationships/notesSlide"/><Relationship Id="rId1" Target="../slideLayouts/slideLayout1.xml" Type="http://schemas.openxmlformats.org/officeDocument/2006/relationships/slideLayout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3" Target="../media/image7.png" Type="http://schemas.openxmlformats.org/officeDocument/2006/relationships/image"/><Relationship Id="rId2" Target="../notesSlides/notesSlide6.xml" Type="http://schemas.openxmlformats.org/officeDocument/2006/relationships/notesSlide"/><Relationship Id="rId1" Target="../slideLayouts/slideLayout1.xml" Type="http://schemas.openxmlformats.org/officeDocument/2006/relationships/slideLayout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8" Target="../charts/chart7.xml" Type="http://schemas.openxmlformats.org/officeDocument/2006/relationships/chart"/><Relationship Id="rId3" Target="../media/image7.png" Type="http://schemas.openxmlformats.org/officeDocument/2006/relationships/image"/><Relationship Id="rId7" Target="../charts/chart6.xml" Type="http://schemas.openxmlformats.org/officeDocument/2006/relationships/chart"/><Relationship Id="rId2" Target="../notesSlides/notesSlide7.xml" Type="http://schemas.openxmlformats.org/officeDocument/2006/relationships/notesSlide"/><Relationship Id="rId1" Target="../slideLayouts/slideLayout1.xml" Type="http://schemas.openxmlformats.org/officeDocument/2006/relationships/slideLayout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jpeg" Type="http://schemas.openxmlformats.org/officeDocument/2006/relationships/image"/><Relationship Id="rId9" Target="../media/image15.pn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8" Target="../charts/chart9.xml" Type="http://schemas.openxmlformats.org/officeDocument/2006/relationships/chart"/><Relationship Id="rId3" Target="../media/image7.png" Type="http://schemas.openxmlformats.org/officeDocument/2006/relationships/image"/><Relationship Id="rId7" Target="../charts/chart8.xml" Type="http://schemas.openxmlformats.org/officeDocument/2006/relationships/chart"/><Relationship Id="rId2" Target="../notesSlides/notesSlide8.xml" Type="http://schemas.openxmlformats.org/officeDocument/2006/relationships/notesSlide"/><Relationship Id="rId1" Target="../slideLayouts/slideLayout1.xml" Type="http://schemas.openxmlformats.org/officeDocument/2006/relationships/slideLayout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9.xml.rels><?xml version="1.0" encoding="UTF-8" standalone="yes" ?><Relationships xmlns="http://schemas.openxmlformats.org/package/2006/relationships"><Relationship Id="rId8" Target="../media/image17.png" Type="http://schemas.openxmlformats.org/officeDocument/2006/relationships/image"/><Relationship Id="rId3" Target="../media/image7.png" Type="http://schemas.openxmlformats.org/officeDocument/2006/relationships/image"/><Relationship Id="rId7" Target="../media/image16.png" Type="http://schemas.openxmlformats.org/officeDocument/2006/relationships/image"/><Relationship Id="rId2" Target="../notesSlides/notesSlide9.xml" Type="http://schemas.openxmlformats.org/officeDocument/2006/relationships/notesSlide"/><Relationship Id="rId1" Target="../slideLayouts/slideLayout1.xml" Type="http://schemas.openxmlformats.org/officeDocument/2006/relationships/slideLayout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Shape 87">
          <a:extLst>
            <a:ext uri="{FF2B5EF4-FFF2-40B4-BE49-F238E27FC236}">
              <a16:creationId xmlns:a16="http://schemas.microsoft.com/office/drawing/2014/main" id="{AAE58136-5CAE-41FD-9077-94D6BE914C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erson in a purple head wrap&#10;&#10;AI-generated content may be incorrect." id="10" name="Picture 9">
            <a:extLst>
              <a:ext uri="{FF2B5EF4-FFF2-40B4-BE49-F238E27FC236}">
                <a16:creationId xmlns:a16="http://schemas.microsoft.com/office/drawing/2014/main" id="{40C40DA0-F385-9032-631A-5609A14E110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24"/>
          <a:stretch>
            <a:fillRect/>
          </a:stretch>
        </p:blipFill>
        <p:spPr>
          <a:xfrm>
            <a:off x="0" y="11569"/>
            <a:ext cx="12192000" cy="6844270"/>
          </a:xfrm>
          <a:prstGeom prst="rect">
            <a:avLst/>
          </a:prstGeom>
        </p:spPr>
      </p:pic>
      <p:sp>
        <p:nvSpPr>
          <p:cNvPr id="88" name="Google Shape;88;p13">
            <a:extLst>
              <a:ext uri="{FF2B5EF4-FFF2-40B4-BE49-F238E27FC236}">
                <a16:creationId xmlns:a16="http://schemas.microsoft.com/office/drawing/2014/main" id="{CA5DB17D-5937-F912-C837-CEF6F26C28AC}"/>
              </a:ext>
            </a:extLst>
          </p:cNvPr>
          <p:cNvSpPr txBox="1"/>
          <p:nvPr/>
        </p:nvSpPr>
        <p:spPr>
          <a:xfrm rot="-5400000">
            <a:off x="10733462" y="5490128"/>
            <a:ext cx="2277891" cy="230792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spcFirstLastPara="1" tIns="45700" wrap="square">
            <a:spAutoFit/>
          </a:bodyPr>
          <a:lstStyle/>
          <a:p>
            <a:pPr algn="l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rPr b="0" cap="none" dirty="0" i="0" lang="en-US" strike="noStrike" sz="9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©</a:t>
            </a:r>
            <a:r>
              <a:rPr dirty="0" lang="en-US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BIOFUND - PANG</a:t>
            </a:r>
            <a:endParaRPr dirty="0" sz="900"/>
          </a:p>
        </p:txBody>
      </p:sp>
      <p:sp>
        <p:nvSpPr>
          <p:cNvPr id="89" name="Google Shape;89;p13">
            <a:extLst>
              <a:ext uri="{FF2B5EF4-FFF2-40B4-BE49-F238E27FC236}">
                <a16:creationId xmlns:a16="http://schemas.microsoft.com/office/drawing/2014/main" id="{409F908B-A5AC-E1C7-7595-5EA022C07438}"/>
              </a:ext>
            </a:extLst>
          </p:cNvPr>
          <p:cNvSpPr/>
          <p:nvPr/>
        </p:nvSpPr>
        <p:spPr>
          <a:xfrm>
            <a:off x="132732" y="147484"/>
            <a:ext cx="11925918" cy="6557599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type="none" w="sm"/>
            <a:tailEnd len="sm" type="none" w="sm"/>
          </a:ln>
        </p:spPr>
        <p:txBody>
          <a:bodyPr anchor="ctr" anchorCtr="0" bIns="45700" lIns="91425" rIns="91425" spcFirstLastPara="1" tIns="45700" wrap="square">
            <a:noAutofit/>
          </a:bodyPr>
          <a:lstStyle/>
          <a:p>
            <a:pPr algn="ctr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0BE9D5-29F7-C2BD-123E-9C50A6618A52}"/>
              </a:ext>
            </a:extLst>
          </p:cNvPr>
          <p:cNvSpPr/>
          <p:nvPr/>
        </p:nvSpPr>
        <p:spPr>
          <a:xfrm>
            <a:off x="132732" y="3969624"/>
            <a:ext cx="11925918" cy="899832"/>
          </a:xfrm>
          <a:prstGeom prst="rect">
            <a:avLst/>
          </a:prstGeom>
          <a:solidFill>
            <a:srgbClr val="002060">
              <a:alpha val="77000"/>
            </a:srgb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b="0" baseline="0" dirty="0" i="0" lang="pt-BR" strike="noStrike" sz="2000" u="none">
                <a:solidFill>
                  <a:schemeClr val="bg1"/>
                </a:solidFill>
                <a:latin typeface="Flama"/>
              </a:rPr>
              <a:t> </a:t>
            </a:r>
            <a:r>
              <a:rPr b="1" baseline="0" dirty="0" i="0" lang="pt-BR" strike="noStrike" sz="2400" u="none">
                <a:solidFill>
                  <a:schemeClr val="bg1"/>
                </a:solidFill>
                <a:latin typeface="Apex San Book"/>
              </a:rPr>
              <a:t>4ª SESSÃO DO CNS DO PROMOVE BIODIVERSIDADE</a:t>
            </a:r>
          </a:p>
          <a:p>
            <a:r>
              <a:rPr b="1" dirty="0" lang="pt-BR" sz="1800">
                <a:solidFill>
                  <a:schemeClr val="bg1"/>
                </a:solidFill>
                <a:latin typeface="Apex San Book"/>
              </a:rPr>
              <a:t>09 </a:t>
            </a:r>
            <a:r>
              <a:rPr b="1" baseline="0" dirty="0" i="0" lang="pt-BR" strike="noStrike" sz="1800" u="none">
                <a:solidFill>
                  <a:schemeClr val="bg1"/>
                </a:solidFill>
                <a:latin typeface="Apex San Book"/>
              </a:rPr>
              <a:t> DE DEZEMBRO DE 2024</a:t>
            </a:r>
            <a:endParaRPr dirty="0" lang="pt-PT" sz="1800">
              <a:solidFill>
                <a:schemeClr val="bg1"/>
              </a:solidFill>
              <a:latin typeface="Apex San Book"/>
            </a:endParaRPr>
          </a:p>
        </p:txBody>
      </p:sp>
      <p:pic>
        <p:nvPicPr>
          <p:cNvPr id="91" name="Google Shape;91;p13">
            <a:extLst>
              <a:ext uri="{FF2B5EF4-FFF2-40B4-BE49-F238E27FC236}">
                <a16:creationId xmlns:a16="http://schemas.microsoft.com/office/drawing/2014/main" id="{0FC26F91-2367-50E9-8D7B-F57F4C1833F0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b="178" r="89" t="183"/>
          <a:stretch/>
        </p:blipFill>
        <p:spPr>
          <a:xfrm>
            <a:off x="9319" y="0"/>
            <a:ext cx="12217404" cy="685583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ue flag with yellow stars&#10;&#10;Description automatically generated" id="3" name="Picture 2">
            <a:extLst>
              <a:ext uri="{FF2B5EF4-FFF2-40B4-BE49-F238E27FC236}">
                <a16:creationId xmlns:a16="http://schemas.microsoft.com/office/drawing/2014/main" id="{644D0BD1-25DE-523B-B040-2C4CF09FF2A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4" r="481"/>
          <a:stretch/>
        </p:blipFill>
        <p:spPr>
          <a:xfrm>
            <a:off x="10783147" y="5793925"/>
            <a:ext cx="942391" cy="899832"/>
          </a:xfrm>
          <a:prstGeom prst="rect">
            <a:avLst/>
          </a:prstGeom>
        </p:spPr>
      </p:pic>
      <p:pic>
        <p:nvPicPr>
          <p:cNvPr descr="Logo, company name&#10;&#10;Description automatically generated" id="5" name="Picture 4">
            <a:extLst>
              <a:ext uri="{FF2B5EF4-FFF2-40B4-BE49-F238E27FC236}">
                <a16:creationId xmlns:a16="http://schemas.microsoft.com/office/drawing/2014/main" id="{87371968-82E5-6E99-22E8-82245B828B12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92824" y="5628277"/>
            <a:ext cx="2046361" cy="144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A39BC0F-4CAB-4008-591A-4DD86914BD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211" y="5593300"/>
            <a:ext cx="2148290" cy="151827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B294E39-8463-4572-347A-B604447CAD02}"/>
              </a:ext>
            </a:extLst>
          </p:cNvPr>
          <p:cNvSpPr/>
          <p:nvPr/>
        </p:nvSpPr>
        <p:spPr>
          <a:xfrm>
            <a:off x="132732" y="3969624"/>
            <a:ext cx="11925918" cy="8998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dirty="0" lang="pt-PT" sz="2000">
                <a:solidFill>
                  <a:schemeClr val="bg1"/>
                </a:solidFill>
                <a:latin charset="0" pitchFamily="50" typeface="Flama"/>
              </a:rPr>
              <a:t>CADEIAS DE VALOR DESENVOLVIDAS PARA E PELAS COMUNIDADES: QUAL É A SUA VIABILIDADE ECONÓMICO-FINANCEIRA E SUSTENTABILIDADE?</a:t>
            </a:r>
          </a:p>
          <a:p>
            <a:pPr algn="ctr"/>
            <a:r>
              <a:rPr b="1" dirty="0" lang="pt-PT" sz="2000">
                <a:solidFill>
                  <a:schemeClr val="bg1"/>
                </a:solidFill>
                <a:latin charset="0" pitchFamily="50" typeface="Flama"/>
              </a:rPr>
              <a:t>Caso de Reflexão: Mabu e PNAG</a:t>
            </a:r>
          </a:p>
        </p:txBody>
      </p:sp>
      <p:pic>
        <p:nvPicPr>
          <p:cNvPr descr="A logo of a military emblem&#10;&#10;AI-generated content may be incorrect." id="9" name="Picture 8">
            <a:extLst>
              <a:ext uri="{FF2B5EF4-FFF2-40B4-BE49-F238E27FC236}">
                <a16:creationId xmlns:a16="http://schemas.microsoft.com/office/drawing/2014/main" id="{FCF40826-D5FC-C022-30FE-C73899C3F9AC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b="85"/>
          <a:stretch>
            <a:fillRect/>
          </a:stretch>
        </p:blipFill>
        <p:spPr>
          <a:xfrm>
            <a:off x="342606" y="5685211"/>
            <a:ext cx="1169534" cy="988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85541"/>
      </p:ext>
    </p:extLst>
  </p:cSld>
  <p:clrMapOvr>
    <a:masterClrMapping/>
  </p:clrMapOvr>
  <p:extLst>
    <p:ext uri="{6950BFC3-D8DA-4A85-94F7-54DA5524770B}">
      <p188:commentRel xmlns:p188="http://schemas.microsoft.com/office/powerpoint/2018/8/main" xmlns="" r:id="rId9"/>
    </p:ext>
  </p:extLst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Shape 147">
          <a:extLst>
            <a:ext uri="{FF2B5EF4-FFF2-40B4-BE49-F238E27FC236}">
              <a16:creationId xmlns:a16="http://schemas.microsoft.com/office/drawing/2014/main" id="{1F32B608-E0F2-6EAA-E9F9-5324697FEB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6">
            <a:extLst>
              <a:ext uri="{FF2B5EF4-FFF2-40B4-BE49-F238E27FC236}">
                <a16:creationId xmlns:a16="http://schemas.microsoft.com/office/drawing/2014/main" id="{6CF8EA8C-EC74-9697-8C29-6E556B7630A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913"/>
          <a:stretch/>
        </p:blipFill>
        <p:spPr>
          <a:xfrm>
            <a:off x="110837" y="116633"/>
            <a:ext cx="11190694" cy="8309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ue flag with yellow stars&#10;&#10;Description automatically generated" id="7" name="Picture 6">
            <a:extLst>
              <a:ext uri="{FF2B5EF4-FFF2-40B4-BE49-F238E27FC236}">
                <a16:creationId xmlns:a16="http://schemas.microsoft.com/office/drawing/2014/main" id="{7AD77CC6-FDFE-6740-A161-6B85C030302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4" r="481"/>
          <a:stretch/>
        </p:blipFill>
        <p:spPr>
          <a:xfrm>
            <a:off x="11188437" y="6010538"/>
            <a:ext cx="833885" cy="796226"/>
          </a:xfrm>
          <a:prstGeom prst="rect">
            <a:avLst/>
          </a:prstGeom>
        </p:spPr>
      </p:pic>
      <p:pic>
        <p:nvPicPr>
          <p:cNvPr descr="Logo, company name&#10;&#10;Description automatically generated" id="8" name="Picture 7">
            <a:extLst>
              <a:ext uri="{FF2B5EF4-FFF2-40B4-BE49-F238E27FC236}">
                <a16:creationId xmlns:a16="http://schemas.microsoft.com/office/drawing/2014/main" id="{E4F60505-9B8A-6F81-910B-6045270477B6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5728" y="5711349"/>
            <a:ext cx="2046361" cy="144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0DB9B87-B45F-A32F-12F1-6848F1BB5F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812" y="5876166"/>
            <a:ext cx="1931107" cy="127616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BFA578C-00C4-9D39-E0D7-114521AACC00}"/>
              </a:ext>
            </a:extLst>
          </p:cNvPr>
          <p:cNvSpPr/>
          <p:nvPr/>
        </p:nvSpPr>
        <p:spPr>
          <a:xfrm>
            <a:off x="1163710" y="873412"/>
            <a:ext cx="9645001" cy="513712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b="0" baseline="0" cap="none" i="0" kern="0" kumimoji="0" lang="pt-PT" noProof="0" normalizeH="0" spc="0" strike="noStrike" sz="14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CFA59B-C336-9437-1CBB-C68DD2D7ED6C}"/>
              </a:ext>
            </a:extLst>
          </p:cNvPr>
          <p:cNvSpPr txBox="1"/>
          <p:nvPr/>
        </p:nvSpPr>
        <p:spPr>
          <a:xfrm>
            <a:off x="1571712" y="3962541"/>
            <a:ext cx="8780383" cy="203132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pt-PT" sz="1800">
                <a:latin charset="0" pitchFamily="50" typeface="Flama"/>
              </a:rPr>
              <a:t>Passos subsequentes:</a:t>
            </a:r>
          </a:p>
          <a:p>
            <a:pPr algn="just" indent="-285750" marL="285750">
              <a:buFont charset="0" panose="020B0604020202020204" pitchFamily="34" typeface="Arial"/>
              <a:buChar char="•"/>
            </a:pPr>
            <a:r>
              <a:rPr dirty="0" lang="pt-PT" sz="1800">
                <a:latin charset="0" pitchFamily="50" typeface="Flama"/>
              </a:rPr>
              <a:t>Amostragem e análise de novas e potenciais oportunidades de compra-venda a nível da província de Zambézia (sector privado); </a:t>
            </a:r>
          </a:p>
          <a:p>
            <a:pPr algn="just" indent="-285750" marL="285750">
              <a:buFont charset="0" panose="020B0604020202020204" pitchFamily="34" typeface="Arial"/>
              <a:buChar char="•"/>
            </a:pPr>
            <a:r>
              <a:rPr dirty="0" lang="pt-PT" sz="1800">
                <a:latin charset="0" pitchFamily="50" typeface="Flama"/>
              </a:rPr>
              <a:t>Definição de métodos de contabilização dos custos de produção na base da média dos membros por família que participam na produção;</a:t>
            </a:r>
          </a:p>
          <a:p>
            <a:pPr algn="just" indent="-285750" marL="285750">
              <a:buFont charset="0" panose="020B0604020202020204" pitchFamily="34" typeface="Arial"/>
              <a:buChar char="•"/>
            </a:pPr>
            <a:r>
              <a:rPr dirty="0" lang="pt-PT" sz="1800">
                <a:latin charset="0" pitchFamily="50" typeface="Flama"/>
              </a:rPr>
              <a:t>Incorporação dos custos de produção na análise dos benefícios tangíveis nas cadeias de valor;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2AFBA5-5765-3DF8-AC06-66C2153D056D}"/>
              </a:ext>
            </a:extLst>
          </p:cNvPr>
          <p:cNvPicPr>
            <a:picLocks noChangeAspect="1"/>
          </p:cNvPicPr>
          <p:nvPr/>
        </p:nvPicPr>
        <p:blipFill>
          <a:blip cstate="print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210" y="947629"/>
            <a:ext cx="3863964" cy="2967795"/>
          </a:xfrm>
          <a:prstGeom prst="rect">
            <a:avLst/>
          </a:prstGeom>
          <a:noFill/>
          <a:ln w="12700">
            <a:solidFill>
              <a:srgbClr val="EE0000"/>
            </a:solidFill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6012B4B-4B51-173F-1EF6-352A047A8604}"/>
              </a:ext>
            </a:extLst>
          </p:cNvPr>
          <p:cNvPicPr>
            <a:picLocks noChangeAspect="1"/>
          </p:cNvPicPr>
          <p:nvPr/>
        </p:nvPicPr>
        <p:blipFill>
          <a:blip cstate="print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130" y="957471"/>
            <a:ext cx="4365965" cy="2953913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AE3744-97CB-A193-F725-27C72F7C3559}"/>
              </a:ext>
            </a:extLst>
          </p:cNvPr>
          <p:cNvSpPr txBox="1"/>
          <p:nvPr/>
        </p:nvSpPr>
        <p:spPr>
          <a:xfrm>
            <a:off x="1319514" y="329338"/>
            <a:ext cx="87803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b="1" dirty="0" lang="pt-PT" sz="2400">
                <a:solidFill>
                  <a:srgbClr val="FFC000"/>
                </a:solidFill>
                <a:latin charset="0" pitchFamily="50" typeface="Flama"/>
              </a:rPr>
              <a:t>Cadeia de valor de feijão catarina  </a:t>
            </a:r>
          </a:p>
        </p:txBody>
      </p:sp>
    </p:spTree>
    <p:extLst>
      <p:ext uri="{BB962C8B-B14F-4D97-AF65-F5344CB8AC3E}">
        <p14:creationId xmlns:p14="http://schemas.microsoft.com/office/powerpoint/2010/main" val="3720692727"/>
      </p:ext>
    </p:extLst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Shape 147">
          <a:extLst>
            <a:ext uri="{FF2B5EF4-FFF2-40B4-BE49-F238E27FC236}">
              <a16:creationId xmlns:a16="http://schemas.microsoft.com/office/drawing/2014/main" id="{3131BCC3-1CBF-F395-2885-A7AB995A95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6">
            <a:extLst>
              <a:ext uri="{FF2B5EF4-FFF2-40B4-BE49-F238E27FC236}">
                <a16:creationId xmlns:a16="http://schemas.microsoft.com/office/drawing/2014/main" id="{EF03636D-390D-6C98-0FCC-534F48248B2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913"/>
          <a:stretch/>
        </p:blipFill>
        <p:spPr>
          <a:xfrm>
            <a:off x="110837" y="116633"/>
            <a:ext cx="11190694" cy="8309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ue flag with yellow stars&#10;&#10;Description automatically generated" id="7" name="Picture 6">
            <a:extLst>
              <a:ext uri="{FF2B5EF4-FFF2-40B4-BE49-F238E27FC236}">
                <a16:creationId xmlns:a16="http://schemas.microsoft.com/office/drawing/2014/main" id="{B343F07D-CF67-183D-9D36-50EE91A9AE7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4" r="481"/>
          <a:stretch/>
        </p:blipFill>
        <p:spPr>
          <a:xfrm>
            <a:off x="11188437" y="6010538"/>
            <a:ext cx="833885" cy="796226"/>
          </a:xfrm>
          <a:prstGeom prst="rect">
            <a:avLst/>
          </a:prstGeom>
        </p:spPr>
      </p:pic>
      <p:pic>
        <p:nvPicPr>
          <p:cNvPr descr="Logo, company name&#10;&#10;Description automatically generated" id="8" name="Picture 7">
            <a:extLst>
              <a:ext uri="{FF2B5EF4-FFF2-40B4-BE49-F238E27FC236}">
                <a16:creationId xmlns:a16="http://schemas.microsoft.com/office/drawing/2014/main" id="{2518FFA0-64E8-FDB1-0564-8458F9AE8F87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5728" y="5711349"/>
            <a:ext cx="2046361" cy="144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7C85E66-9ED9-4525-D6D5-289A8AC6A7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812" y="5876166"/>
            <a:ext cx="1931107" cy="127616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907828F-1D88-D6A6-410D-605CB8C30471}"/>
              </a:ext>
            </a:extLst>
          </p:cNvPr>
          <p:cNvSpPr/>
          <p:nvPr/>
        </p:nvSpPr>
        <p:spPr>
          <a:xfrm>
            <a:off x="1163710" y="873412"/>
            <a:ext cx="9645001" cy="513712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b="0" baseline="0" cap="none" i="0" kern="0" kumimoji="0" lang="pt-PT" noProof="0" normalizeH="0" spc="0" strike="noStrike" sz="14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7EA3B7-DDDB-05F7-73C6-C2A58CBF8C52}"/>
              </a:ext>
            </a:extLst>
          </p:cNvPr>
          <p:cNvSpPr txBox="1"/>
          <p:nvPr/>
        </p:nvSpPr>
        <p:spPr>
          <a:xfrm>
            <a:off x="1163710" y="1145424"/>
            <a:ext cx="943489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 marL="0">
              <a:buNone/>
            </a:pPr>
            <a:endParaRPr dirty="0" lang="pt-PT" sz="2400">
              <a:latin charset="0" pitchFamily="50" typeface="Flama"/>
            </a:endParaRPr>
          </a:p>
          <a:p>
            <a:pPr algn="r" indent="0" marL="0">
              <a:buNone/>
            </a:pPr>
            <a:r>
              <a:rPr dirty="0" lang="pt-PT" sz="2400">
                <a:latin charset="0" pitchFamily="50" typeface="Flama"/>
              </a:rPr>
              <a:t>Há ainda poucas comunidades que com base nos investimentos feitos geram rendimentos, mas onde a inserção do MCRN é efectiva, as comunidades têm rendimentos positivos resultantes das suas actividades, mesmo com o fim do(s) projecto(s)</a:t>
            </a:r>
          </a:p>
          <a:p>
            <a:pPr indent="0" marL="0">
              <a:buNone/>
            </a:pPr>
            <a:endParaRPr dirty="0" lang="pt-PT" sz="2400">
              <a:latin charset="0" pitchFamily="50" typeface="Flama"/>
            </a:endParaRPr>
          </a:p>
          <a:p>
            <a:pPr algn="r" indent="0" marL="0">
              <a:buNone/>
            </a:pPr>
            <a:endParaRPr b="1" dirty="0" i="1" lang="pt-PT" sz="2400">
              <a:latin charset="0" pitchFamily="50" typeface="Flama"/>
            </a:endParaRPr>
          </a:p>
          <a:p>
            <a:pPr algn="r" indent="0" marL="0">
              <a:buNone/>
            </a:pPr>
            <a:r>
              <a:rPr b="1" dirty="0" i="1" lang="pt-PT" sz="2400">
                <a:latin charset="0" pitchFamily="50" typeface="Flama"/>
              </a:rPr>
              <a:t>Bernard Guedes-</a:t>
            </a:r>
          </a:p>
          <a:p>
            <a:pPr algn="r" indent="0" marL="0">
              <a:buNone/>
            </a:pPr>
            <a:r>
              <a:rPr b="1" dirty="0" lang="pt-PT" sz="2400">
                <a:latin charset="0" pitchFamily="50" typeface="Flama"/>
              </a:rPr>
              <a:t>Avaliação dos modelos de maneio comunitário de recursos naturais em Moçambique </a:t>
            </a:r>
            <a:r>
              <a:rPr b="1" dirty="0" i="1" lang="pt-PT" sz="2400">
                <a:latin charset="0" pitchFamily="50" typeface="Flama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EBB99E-4BDA-5CC9-7E0E-AD71FEF9ED65}"/>
              </a:ext>
            </a:extLst>
          </p:cNvPr>
          <p:cNvSpPr txBox="1"/>
          <p:nvPr/>
        </p:nvSpPr>
        <p:spPr>
          <a:xfrm>
            <a:off x="2569580" y="312851"/>
            <a:ext cx="75582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b="1" dirty="0" lang="pt-PT" sz="2400">
                <a:solidFill>
                  <a:srgbClr val="FFC000"/>
                </a:solidFill>
                <a:latin charset="0" pitchFamily="50" typeface="Flama"/>
              </a:rPr>
              <a:t>Reflexão </a:t>
            </a:r>
            <a:endParaRPr dirty="0" lang="pt-PT" sz="2400"/>
          </a:p>
        </p:txBody>
      </p:sp>
    </p:spTree>
    <p:extLst>
      <p:ext uri="{BB962C8B-B14F-4D97-AF65-F5344CB8AC3E}">
        <p14:creationId xmlns:p14="http://schemas.microsoft.com/office/powerpoint/2010/main" val="3860271022"/>
      </p:ext>
    </p:extLst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25CF33B4-2E0B-8788-83C9-4AFB74CB2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group of birds flying over a field&#10;&#10;Description automatically generated" id="6" name="Picture 5">
            <a:extLst>
              <a:ext uri="{FF2B5EF4-FFF2-40B4-BE49-F238E27FC236}">
                <a16:creationId xmlns:a16="http://schemas.microsoft.com/office/drawing/2014/main" id="{B939ADEB-2655-075C-941E-66241208CA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"/>
          <a:stretch/>
        </p:blipFill>
        <p:spPr>
          <a:xfrm>
            <a:off x="0" y="0"/>
            <a:ext cx="12218901" cy="671826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74B3FAC-DEAF-DC7F-3BE1-01CAFE4B348A}"/>
              </a:ext>
            </a:extLst>
          </p:cNvPr>
          <p:cNvSpPr/>
          <p:nvPr/>
        </p:nvSpPr>
        <p:spPr>
          <a:xfrm>
            <a:off x="132732" y="147484"/>
            <a:ext cx="11925918" cy="65575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8E435A-D59F-F6CC-44F2-533B185BA3A5}"/>
              </a:ext>
            </a:extLst>
          </p:cNvPr>
          <p:cNvSpPr txBox="1"/>
          <p:nvPr/>
        </p:nvSpPr>
        <p:spPr bwMode="auto">
          <a:xfrm>
            <a:off x="-470423" y="4012336"/>
            <a:ext cx="4800601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b="1" dirty="0" lang="en-US" sz="4800">
                <a:solidFill>
                  <a:prstClr val="white"/>
                </a:solidFill>
                <a:latin panose="020F0502020204030204" typeface="Calibri"/>
                <a:sym typeface="Arial"/>
              </a:rPr>
              <a:t>OBRIGADO</a:t>
            </a:r>
            <a:endParaRPr b="1" dirty="0" lang="en-US" sz="4800">
              <a:solidFill>
                <a:prstClr val="white"/>
              </a:solidFill>
              <a:latin panose="020F0502020204030204" typeface="Calibri"/>
              <a:cs typeface="+mn-cs"/>
              <a:sym typeface="Arial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217D9-D8E5-4C7F-8645-92D532D74570}"/>
              </a:ext>
            </a:extLst>
          </p:cNvPr>
          <p:cNvCxnSpPr>
            <a:cxnSpLocks/>
          </p:cNvCxnSpPr>
          <p:nvPr/>
        </p:nvCxnSpPr>
        <p:spPr bwMode="auto">
          <a:xfrm>
            <a:off x="551703" y="4898186"/>
            <a:ext cx="3865563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Google Shape;91;p13">
            <a:extLst>
              <a:ext uri="{FF2B5EF4-FFF2-40B4-BE49-F238E27FC236}">
                <a16:creationId xmlns:a16="http://schemas.microsoft.com/office/drawing/2014/main" id="{828D330C-FD4B-79D8-A84E-52D9D0FFD5D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178" r="89" t="183"/>
          <a:stretch/>
        </p:blipFill>
        <p:spPr>
          <a:xfrm>
            <a:off x="-3" y="-45781"/>
            <a:ext cx="12192000" cy="685583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2A16E20-BC87-EE22-204C-5AFFD3987B71}"/>
              </a:ext>
            </a:extLst>
          </p:cNvPr>
          <p:cNvSpPr/>
          <p:nvPr/>
        </p:nvSpPr>
        <p:spPr>
          <a:xfrm>
            <a:off x="1" y="5214556"/>
            <a:ext cx="12218900" cy="16511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pt-PT"/>
          </a:p>
        </p:txBody>
      </p:sp>
      <p:pic>
        <p:nvPicPr>
          <p:cNvPr descr="A blue flag with yellow stars&#10;&#10;Description automatically generated" id="5" name="Picture 4">
            <a:extLst>
              <a:ext uri="{FF2B5EF4-FFF2-40B4-BE49-F238E27FC236}">
                <a16:creationId xmlns:a16="http://schemas.microsoft.com/office/drawing/2014/main" id="{D5ADFCD3-440F-ED3B-20CE-8FCE98F2320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4" r="481"/>
          <a:stretch/>
        </p:blipFill>
        <p:spPr>
          <a:xfrm>
            <a:off x="10787453" y="5444071"/>
            <a:ext cx="1308792" cy="1249686"/>
          </a:xfrm>
          <a:prstGeom prst="rect">
            <a:avLst/>
          </a:prstGeom>
        </p:spPr>
      </p:pic>
      <p:pic>
        <p:nvPicPr>
          <p:cNvPr descr="Logo, company name&#10;&#10;Description automatically generated" id="9" name="Picture 8">
            <a:extLst>
              <a:ext uri="{FF2B5EF4-FFF2-40B4-BE49-F238E27FC236}">
                <a16:creationId xmlns:a16="http://schemas.microsoft.com/office/drawing/2014/main" id="{EEC327C8-98AE-0010-8E6E-DF9DE1E75D70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62381" y="5214555"/>
            <a:ext cx="2630918" cy="1862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24EA0B-A38B-EB2A-D1E3-8EDF2B0708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851" y="5169490"/>
            <a:ext cx="2852872" cy="201622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logo of a military emblem&#10;&#10;AI-generated content may be incorrect." id="8" name="Picture 7">
            <a:extLst>
              <a:ext uri="{FF2B5EF4-FFF2-40B4-BE49-F238E27FC236}">
                <a16:creationId xmlns:a16="http://schemas.microsoft.com/office/drawing/2014/main" id="{4296FFC0-BD67-9CD5-346F-8DEB49449A6F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b="85"/>
          <a:stretch>
            <a:fillRect/>
          </a:stretch>
        </p:blipFill>
        <p:spPr>
          <a:xfrm>
            <a:off x="192131" y="5444071"/>
            <a:ext cx="1454960" cy="122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77309"/>
      </p:ext>
    </p:extLst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Shape 147">
          <a:extLst>
            <a:ext uri="{FF2B5EF4-FFF2-40B4-BE49-F238E27FC236}">
              <a16:creationId xmlns:a16="http://schemas.microsoft.com/office/drawing/2014/main" id="{DCC2CFC7-B330-0DF0-AE6C-711E75DE84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6">
            <a:extLst>
              <a:ext uri="{FF2B5EF4-FFF2-40B4-BE49-F238E27FC236}">
                <a16:creationId xmlns:a16="http://schemas.microsoft.com/office/drawing/2014/main" id="{2CCB6B4B-0864-760F-6070-2A7808379F9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913"/>
          <a:stretch/>
        </p:blipFill>
        <p:spPr>
          <a:xfrm>
            <a:off x="110837" y="234914"/>
            <a:ext cx="11190694" cy="8309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ue flag with yellow stars&#10;&#10;Description automatically generated" id="7" name="Picture 6">
            <a:extLst>
              <a:ext uri="{FF2B5EF4-FFF2-40B4-BE49-F238E27FC236}">
                <a16:creationId xmlns:a16="http://schemas.microsoft.com/office/drawing/2014/main" id="{C80187C6-65DF-2C5F-1610-3C97FB18D4F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4" r="481"/>
          <a:stretch/>
        </p:blipFill>
        <p:spPr>
          <a:xfrm>
            <a:off x="11188437" y="6010538"/>
            <a:ext cx="833885" cy="796226"/>
          </a:xfrm>
          <a:prstGeom prst="rect">
            <a:avLst/>
          </a:prstGeom>
        </p:spPr>
      </p:pic>
      <p:pic>
        <p:nvPicPr>
          <p:cNvPr descr="Logo, company name&#10;&#10;Description automatically generated" id="8" name="Picture 7">
            <a:extLst>
              <a:ext uri="{FF2B5EF4-FFF2-40B4-BE49-F238E27FC236}">
                <a16:creationId xmlns:a16="http://schemas.microsoft.com/office/drawing/2014/main" id="{6A6E6761-F427-CF33-11E2-EF9E96400E02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5728" y="5711349"/>
            <a:ext cx="2046361" cy="144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527A8AE-420E-1385-E631-258B97D365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812" y="5876166"/>
            <a:ext cx="1931107" cy="127616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49;p16">
            <a:extLst>
              <a:ext uri="{FF2B5EF4-FFF2-40B4-BE49-F238E27FC236}">
                <a16:creationId xmlns:a16="http://schemas.microsoft.com/office/drawing/2014/main" id="{134564C4-064F-D1AD-F3A4-E48C143C0323}"/>
              </a:ext>
            </a:extLst>
          </p:cNvPr>
          <p:cNvSpPr txBox="1"/>
          <p:nvPr/>
        </p:nvSpPr>
        <p:spPr>
          <a:xfrm>
            <a:off x="2211572" y="431640"/>
            <a:ext cx="9089959" cy="769401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spcFirstLastPara="1" tIns="45700" wrap="square">
            <a:spAutoFit/>
          </a:bodyPr>
          <a:lstStyle/>
          <a:p>
            <a:pPr algn="ctr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dirty="0" lang="pt-PT" sz="2400">
                <a:solidFill>
                  <a:srgbClr val="FFC000"/>
                </a:solidFill>
                <a:latin charset="0" pitchFamily="50" typeface="Flama"/>
                <a:ea typeface="Calibri"/>
                <a:cs typeface="Calibri"/>
                <a:sym typeface="Calibri"/>
              </a:rPr>
              <a:t>Descrição da metodologia e caracterização da amostra</a:t>
            </a:r>
            <a:endParaRPr dirty="0" lang="pt-PT" sz="2400">
              <a:latin charset="0" pitchFamily="50" typeface="Flama"/>
            </a:endParaRPr>
          </a:p>
          <a:p>
            <a:pPr algn="l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endParaRPr dirty="0" lang="pt-PT" sz="2000">
              <a:solidFill>
                <a:srgbClr val="FFC000"/>
              </a:solidFill>
              <a:latin charset="0" pitchFamily="50" typeface="Flama"/>
              <a:sym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57CC7E-E4AE-760D-F98C-5286BE631639}"/>
              </a:ext>
            </a:extLst>
          </p:cNvPr>
          <p:cNvSpPr/>
          <p:nvPr/>
        </p:nvSpPr>
        <p:spPr>
          <a:xfrm>
            <a:off x="228705" y="1178846"/>
            <a:ext cx="10959732" cy="483169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b="0" baseline="0" cap="none" i="0" kern="0" kumimoji="0" lang="pt-PT" noProof="0" normalizeH="0" spc="0" strike="noStrike" sz="14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B58F23AE-19E6-0A87-FF22-60FD3533277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60746980"/>
                  </p:ext>
                </p:extLst>
              </p:nvPr>
            </p:nvGraphicFramePr>
            <p:xfrm>
              <a:off x="336608" y="3730203"/>
              <a:ext cx="6673211" cy="2096856"/>
            </p:xfrm>
            <a:graphic>
              <a:graphicData uri="http://schemas.openxmlformats.org/drawingml/2006/table">
                <a:tbl>
                  <a:tblPr bandRow="1" firstRow="1">
                    <a:tableStyleId>{5C22544A-7EE6-4342-B048-85BDC9FD1C3A}</a:tableStyleId>
                  </a:tblPr>
                  <a:tblGrid>
                    <a:gridCol w="3409016">
                      <a:extLst>
                        <a:ext uri="{9D8B030D-6E8A-4147-A177-3AD203B41FA5}">
                          <a16:colId xmlns:a16="http://schemas.microsoft.com/office/drawing/2014/main" val="2759858109"/>
                        </a:ext>
                      </a:extLst>
                    </a:gridCol>
                    <a:gridCol w="3264195">
                      <a:extLst>
                        <a:ext uri="{9D8B030D-6E8A-4147-A177-3AD203B41FA5}">
                          <a16:colId xmlns:a16="http://schemas.microsoft.com/office/drawing/2014/main" val="2799591242"/>
                        </a:ext>
                      </a:extLst>
                    </a:gridCol>
                  </a:tblGrid>
                  <a:tr h="3373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b="1" dirty="0" lang="pt-PT" sz="1400">
                              <a:solidFill>
                                <a:schemeClr val="tx1"/>
                              </a:solidFill>
                              <a:latin charset="0" pitchFamily="50" typeface="Flama"/>
                            </a:rPr>
                            <a:t>Indicadores Considerados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dirty="0" lang="pt-PT" sz="1400">
                              <a:solidFill>
                                <a:schemeClr val="tx1"/>
                              </a:solidFill>
                              <a:latin charset="0" pitchFamily="50" typeface="Flama"/>
                            </a:rPr>
                            <a:t>Parâmetros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48112462"/>
                      </a:ext>
                    </a:extLst>
                  </a:tr>
                  <a:tr h="310546">
                    <a:tc>
                      <a:txBody>
                        <a:bodyPr/>
                        <a:lstStyle/>
                        <a:p>
                          <a:pPr algn="l" defTabSz="914400" eaLnBrk="1" fontAlgn="auto" hangingPunct="1" indent="0" latinLnBrk="0" lvl="0" marL="0" marR="0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dirty="0" i="1" lang="pt-PT" sz="1400">
                              <a:latin charset="0" pitchFamily="50" typeface="Flama"/>
                            </a:rPr>
                            <a:t>Valor Actual Líquido (VAL, NPV, VPL)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dirty="0" lang="pt-PT" sz="1400">
                              <a:latin charset="0" pitchFamily="50" typeface="Flama"/>
                            </a:rPr>
                            <a:t>(VAL=0), (VAL&lt;0), (VAL&gt;0)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08183196"/>
                      </a:ext>
                    </a:extLst>
                  </a:tr>
                  <a:tr h="376834">
                    <a:tc>
                      <a:txBody>
                        <a:bodyPr/>
                        <a:lstStyle/>
                        <a:p>
                          <a:pPr algn="l"/>
                          <a:r>
                            <a:rPr b="0" dirty="0" i="1" lang="en-GB" sz="1400">
                              <a:latin charset="0" pitchFamily="50" typeface="Flama"/>
                            </a:rPr>
                            <a:t>Taxa Interna</a:t>
                          </a:r>
                          <a:r>
                            <a:rPr b="0" baseline="0" dirty="0" i="1" lang="en-GB" sz="1400">
                              <a:latin charset="0" pitchFamily="50" typeface="Flama"/>
                            </a:rPr>
                            <a:t> de Retorno (</a:t>
                          </a:r>
                          <a14:m>
                            <m:oMath xmlns:m="http://schemas.openxmlformats.org/officeDocument/2006/math">
                              <m:r>
                                <a:rPr b="0" i="1" lang="en-GB" smtClean="0" sz="1400">
                                  <a:latin charset="0" panose="02040503050406030204" pitchFamily="18" typeface="Cambria Math"/>
                                </a:rPr>
                                <m:t>𝑇𝐼𝑅</m:t>
                              </m:r>
                              <m:r>
                                <a:rPr b="0" i="1" lang="en-GB" smtClean="0" sz="1400">
                                  <a:latin charset="0" panose="02040503050406030204" pitchFamily="18" typeface="Cambria Math"/>
                                </a:rPr>
                                <m:t>, </m:t>
                              </m:r>
                              <m:r>
                                <a:rPr b="0" i="1" lang="en-GB" smtClean="0" sz="1400">
                                  <a:latin charset="0" panose="02040503050406030204" pitchFamily="18" typeface="Cambria Math"/>
                                </a:rPr>
                                <m:t>𝐼𝑅𝑅</m:t>
                              </m:r>
                              <m:r>
                                <a:rPr b="0" i="1" lang="en-GB" smtClean="0" sz="1400">
                                  <a:latin charset="0" panose="02040503050406030204" pitchFamily="18" typeface="Cambria Math"/>
                                </a:rPr>
                                <m:t>)</m:t>
                              </m:r>
                            </m:oMath>
                          </a14:m>
                          <a:endParaRPr dirty="0" i="1" lang="pt-PT" sz="1400">
                            <a:latin charset="0" pitchFamily="50" typeface="Flama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dirty="0" lang="pt-PT" sz="1400">
                              <a:latin charset="0" pitchFamily="50" typeface="Flama"/>
                            </a:rPr>
                            <a:t>(IR=TMA), (IRR&lt;TMA), (IRR&gt;TMA)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8722620"/>
                      </a:ext>
                    </a:extLst>
                  </a:tr>
                  <a:tr h="418422">
                    <a:tc>
                      <a:txBody>
                        <a:bodyPr/>
                        <a:lstStyle/>
                        <a:p>
                          <a:pPr algn="l" defTabSz="914400" eaLnBrk="1" fontAlgn="auto" hangingPunct="1" indent="0" latinLnBrk="0" lvl="0" marL="0" marR="0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dirty="0" i="1" lang="pt-PT" sz="1400">
                              <a:latin charset="0" pitchFamily="50" typeface="Flama"/>
                            </a:rPr>
                            <a:t>Período de Retorno (PB)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dirty="0" lang="pt-PT" sz="1400">
                              <a:latin charset="0" pitchFamily="50" typeface="Flama"/>
                            </a:rPr>
                            <a:t>(PB=n), (PB&lt;n), (PB&gt;n)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2061121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l" defTabSz="914400" eaLnBrk="1" fontAlgn="auto" hangingPunct="1" indent="0" latinLnBrk="0" lvl="0" marL="0" marR="0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dirty="0" i="1" lang="pt-PT" sz="1400">
                              <a:latin charset="0" pitchFamily="50" typeface="Flama"/>
                            </a:rPr>
                            <a:t>Índice de Rendibilidade (IR)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dirty="0" lang="pt-PT" sz="1400">
                              <a:latin charset="0" pitchFamily="50" typeface="Flama"/>
                            </a:rPr>
                            <a:t>(IR=1), (IR&lt;1), (IR&gt;1)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57274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B58F23AE-19E6-0A87-FF22-60FD3533277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60746980"/>
                  </p:ext>
                </p:extLst>
              </p:nvPr>
            </p:nvGraphicFramePr>
            <p:xfrm>
              <a:off x="336608" y="3730203"/>
              <a:ext cx="6673211" cy="1747916"/>
            </p:xfrm>
            <a:graphic>
              <a:graphicData uri="http://schemas.openxmlformats.org/drawingml/2006/table">
                <a:tbl>
                  <a:tblPr bandRow="1" firstRow="1">
                    <a:tableStyleId>{5C22544A-7EE6-4342-B048-85BDC9FD1C3A}</a:tableStyleId>
                  </a:tblPr>
                  <a:tblGrid>
                    <a:gridCol w="3409016">
                      <a:extLst>
                        <a:ext uri="{9D8B030D-6E8A-4147-A177-3AD203B41FA5}">
                          <a16:colId xmlns:a16="http://schemas.microsoft.com/office/drawing/2014/main" val="2759858109"/>
                        </a:ext>
                      </a:extLst>
                    </a:gridCol>
                    <a:gridCol w="3264195">
                      <a:extLst>
                        <a:ext uri="{9D8B030D-6E8A-4147-A177-3AD203B41FA5}">
                          <a16:colId xmlns:a16="http://schemas.microsoft.com/office/drawing/2014/main" val="2799591242"/>
                        </a:ext>
                      </a:extLst>
                    </a:gridCol>
                  </a:tblGrid>
                  <a:tr h="3373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b="1" dirty="0" lang="pt-PT" sz="1400">
                              <a:solidFill>
                                <a:schemeClr val="tx1"/>
                              </a:solidFill>
                              <a:latin charset="0" pitchFamily="50" typeface="Flama"/>
                            </a:rPr>
                            <a:t>Indicadores Considerados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dirty="0" lang="pt-PT" sz="1400">
                              <a:solidFill>
                                <a:schemeClr val="tx1"/>
                              </a:solidFill>
                              <a:latin charset="0" pitchFamily="50" typeface="Flama"/>
                            </a:rPr>
                            <a:t>Parâmetros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48112462"/>
                      </a:ext>
                    </a:extLst>
                  </a:tr>
                  <a:tr h="310546">
                    <a:tc>
                      <a:txBody>
                        <a:bodyPr/>
                        <a:lstStyle/>
                        <a:p>
                          <a:pPr algn="l" defTabSz="914400" eaLnBrk="1" fontAlgn="auto" hangingPunct="1" indent="0" latinLnBrk="0" lvl="0" marL="0" marR="0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dirty="0" i="1" lang="pt-PT" sz="1400">
                              <a:latin charset="0" pitchFamily="50" typeface="Flama"/>
                            </a:rPr>
                            <a:t>Valor Actual Líquido (VAL, NPV, VPL)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dirty="0" lang="pt-PT" sz="1400">
                              <a:latin charset="0" pitchFamily="50" typeface="Flama"/>
                            </a:rPr>
                            <a:t>(VAL=0), (VAL&lt;0), (VAL&gt;0)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08183196"/>
                      </a:ext>
                    </a:extLst>
                  </a:tr>
                  <a:tr h="376834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blipFill>
                          <a:blip r:embed="rId7"/>
                          <a:stretch>
                            <a:fillRect b="-208065" l="-179" r="-96780" t="-1741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dirty="0" lang="pt-PT" sz="1400">
                              <a:latin charset="0" pitchFamily="50" typeface="Flama"/>
                            </a:rPr>
                            <a:t>(IR=TMA), (IRR&lt;TMA), (IRR&gt;TMA)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8722620"/>
                      </a:ext>
                    </a:extLst>
                  </a:tr>
                  <a:tr h="418422">
                    <a:tc>
                      <a:txBody>
                        <a:bodyPr/>
                        <a:lstStyle/>
                        <a:p>
                          <a:pPr algn="l" defTabSz="914400" eaLnBrk="1" fontAlgn="auto" hangingPunct="1" indent="0" latinLnBrk="0" lvl="0" marL="0" marR="0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dirty="0" i="1" lang="pt-PT" sz="1400">
                              <a:latin charset="0" pitchFamily="50" typeface="Flama"/>
                            </a:rPr>
                            <a:t>Período de Retorno (PB)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dirty="0" lang="pt-PT" sz="1400">
                              <a:latin charset="0" pitchFamily="50" typeface="Flama"/>
                            </a:rPr>
                            <a:t>(PB=n), (PB&lt;n), (PB&gt;n)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2061121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l" defTabSz="914400" eaLnBrk="1" fontAlgn="auto" hangingPunct="1" indent="0" latinLnBrk="0" lvl="0" marL="0" marR="0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dirty="0" i="1" lang="pt-PT" sz="1400">
                              <a:latin charset="0" pitchFamily="50" typeface="Flama"/>
                            </a:rPr>
                            <a:t>Índice de Rendibilidade (IR)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dirty="0" lang="pt-PT" sz="1400">
                              <a:latin charset="0" pitchFamily="50" typeface="Flama"/>
                            </a:rPr>
                            <a:t>(IR=1), (IR&lt;1), (IR&gt;1)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57274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CBF9135-C6DB-C80D-95BB-983B2E1077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907834"/>
              </p:ext>
            </p:extLst>
          </p:nvPr>
        </p:nvGraphicFramePr>
        <p:xfrm>
          <a:off x="336607" y="5561461"/>
          <a:ext cx="6673211" cy="370840"/>
        </p:xfrm>
        <a:graphic>
          <a:graphicData uri="http://schemas.openxmlformats.org/drawingml/2006/table">
            <a:tbl>
              <a:tblPr bandRow="1" firstRow="1">
                <a:tableStyleId>{7DF18680-E054-41AD-8BC1-D1AEF772440D}</a:tableStyleId>
              </a:tblPr>
              <a:tblGrid>
                <a:gridCol w="3416686">
                  <a:extLst>
                    <a:ext uri="{9D8B030D-6E8A-4147-A177-3AD203B41FA5}">
                      <a16:colId xmlns:a16="http://schemas.microsoft.com/office/drawing/2014/main" val="687539548"/>
                    </a:ext>
                  </a:extLst>
                </a:gridCol>
                <a:gridCol w="3256525">
                  <a:extLst>
                    <a:ext uri="{9D8B030D-6E8A-4147-A177-3AD203B41FA5}">
                      <a16:colId xmlns:a16="http://schemas.microsoft.com/office/drawing/2014/main" val="32092001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b="0" dirty="0" i="1" lang="pt-PT" sz="1400">
                          <a:solidFill>
                            <a:schemeClr val="tx1"/>
                          </a:solidFill>
                          <a:latin charset="0" pitchFamily="50" typeface="Flama"/>
                        </a:rPr>
                        <a:t>Rácio Custo-Benefício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b="0" dirty="0" lang="pt-PT" sz="1400">
                          <a:solidFill>
                            <a:schemeClr val="tx1"/>
                          </a:solidFill>
                          <a:latin charset="0" pitchFamily="50" typeface="Flama"/>
                        </a:rPr>
                        <a:t>(RCB=1), (RCB&lt;1), (RCB&gt;1)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220298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C9221B75-70C6-8114-9EBF-D87CC4177B9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17873" y="1519678"/>
            <a:ext cx="2448272" cy="1803130"/>
          </a:xfrm>
          <a:prstGeom prst="rect">
            <a:avLst/>
          </a:prstGeom>
          <a:ln>
            <a:solidFill>
              <a:srgbClr val="00B0F0"/>
            </a:solidFill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28A37F8-1AFE-433B-84EE-9CA2111D6A58}"/>
              </a:ext>
            </a:extLst>
          </p:cNvPr>
          <p:cNvSpPr txBox="1"/>
          <p:nvPr/>
        </p:nvSpPr>
        <p:spPr>
          <a:xfrm>
            <a:off x="2607207" y="2968973"/>
            <a:ext cx="2269604" cy="307777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rtlCol="0" wrap="square">
            <a:spAutoFit/>
          </a:bodyPr>
          <a:lstStyle/>
          <a:p>
            <a:r>
              <a:rPr dirty="0" lang="pt-PT">
                <a:latin charset="0" pitchFamily="50" typeface="Flama"/>
              </a:rPr>
              <a:t>Económico-Financeira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FEBC95-3A78-4A41-39FD-9099F6CF9EA9}"/>
              </a:ext>
            </a:extLst>
          </p:cNvPr>
          <p:cNvSpPr txBox="1"/>
          <p:nvPr/>
        </p:nvSpPr>
        <p:spPr>
          <a:xfrm>
            <a:off x="1148611" y="1224622"/>
            <a:ext cx="1838853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pt-PT">
                <a:latin charset="0" pitchFamily="50" typeface="Flama"/>
              </a:rPr>
              <a:t>Sustentabilidade</a:t>
            </a:r>
            <a:r>
              <a:rPr dirty="0" lang="pt-PT">
                <a:latin charset="0" pitchFamily="50" typeface="Flama"/>
              </a:rPr>
              <a:t>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BB08B4-7ABB-2837-5838-EFA4CC75FEFA}"/>
              </a:ext>
            </a:extLst>
          </p:cNvPr>
          <p:cNvSpPr txBox="1"/>
          <p:nvPr/>
        </p:nvSpPr>
        <p:spPr>
          <a:xfrm>
            <a:off x="4833840" y="1178845"/>
            <a:ext cx="1838853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pt-PT">
                <a:latin charset="0" pitchFamily="50" typeface="Flama"/>
              </a:rPr>
              <a:t>Viabilidade</a:t>
            </a:r>
            <a:r>
              <a:rPr b="1" dirty="0" lang="pt-PT"/>
              <a:t> </a:t>
            </a:r>
            <a:r>
              <a:rPr dirty="0" lang="pt-PT"/>
              <a:t>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828F0FF-F0B5-23D0-0392-0637124AE4D9}"/>
              </a:ext>
            </a:extLst>
          </p:cNvPr>
          <p:cNvSpPr txBox="1"/>
          <p:nvPr/>
        </p:nvSpPr>
        <p:spPr>
          <a:xfrm>
            <a:off x="3255637" y="3399345"/>
            <a:ext cx="1480220" cy="33855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pt-PT"/>
              <a:t>  </a:t>
            </a: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80546D98-2C81-B43E-642A-27A3081E8631}"/>
              </a:ext>
            </a:extLst>
          </p:cNvPr>
          <p:cNvSpPr/>
          <p:nvPr/>
        </p:nvSpPr>
        <p:spPr>
          <a:xfrm>
            <a:off x="3588152" y="3361055"/>
            <a:ext cx="329609" cy="33855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pt-PT"/>
          </a:p>
        </p:txBody>
      </p:sp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EE835B46-ED00-23F9-0331-F912E27F9F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7074406"/>
              </p:ext>
            </p:extLst>
          </p:nvPr>
        </p:nvGraphicFramePr>
        <p:xfrm>
          <a:off x="7175278" y="1228951"/>
          <a:ext cx="3868111" cy="23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7604E504-E23A-FCA7-98E2-9D2CFD80B5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2913587"/>
              </p:ext>
            </p:extLst>
          </p:nvPr>
        </p:nvGraphicFramePr>
        <p:xfrm>
          <a:off x="7165071" y="3661646"/>
          <a:ext cx="3868111" cy="2270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C13E531-EC4D-D386-A0F2-5E7D1FC513BA}"/>
              </a:ext>
            </a:extLst>
          </p:cNvPr>
          <p:cNvSpPr txBox="1"/>
          <p:nvPr/>
        </p:nvSpPr>
        <p:spPr>
          <a:xfrm>
            <a:off x="3377029" y="1575103"/>
            <a:ext cx="1073888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pt-PT">
                <a:latin charset="0" pitchFamily="50" typeface="Flama"/>
              </a:rPr>
              <a:t>Social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8569F5-BB3F-85AA-4F3F-AC08D5310D75}"/>
              </a:ext>
            </a:extLst>
          </p:cNvPr>
          <p:cNvSpPr txBox="1"/>
          <p:nvPr/>
        </p:nvSpPr>
        <p:spPr>
          <a:xfrm>
            <a:off x="3935688" y="2246082"/>
            <a:ext cx="1073888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pt-PT">
                <a:latin charset="0" pitchFamily="50" typeface="Flama"/>
              </a:rPr>
              <a:t>Técnica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AED593-3774-A6C3-AA1F-37D23271B817}"/>
              </a:ext>
            </a:extLst>
          </p:cNvPr>
          <p:cNvSpPr txBox="1"/>
          <p:nvPr/>
        </p:nvSpPr>
        <p:spPr>
          <a:xfrm>
            <a:off x="2660369" y="2290690"/>
            <a:ext cx="1073888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pt-PT">
                <a:latin charset="0" pitchFamily="50" typeface="Flama"/>
              </a:rPr>
              <a:t>Ambiental</a:t>
            </a:r>
          </a:p>
        </p:txBody>
      </p:sp>
    </p:spTree>
    <p:extLst>
      <p:ext uri="{BB962C8B-B14F-4D97-AF65-F5344CB8AC3E}">
        <p14:creationId xmlns:p14="http://schemas.microsoft.com/office/powerpoint/2010/main" val="150736649"/>
      </p:ext>
    </p:extLst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Shape 147">
          <a:extLst>
            <a:ext uri="{FF2B5EF4-FFF2-40B4-BE49-F238E27FC236}">
              <a16:creationId xmlns:a16="http://schemas.microsoft.com/office/drawing/2014/main" id="{1A7A4BC5-EFAD-69B3-24F4-91D91E062C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6">
            <a:extLst>
              <a:ext uri="{FF2B5EF4-FFF2-40B4-BE49-F238E27FC236}">
                <a16:creationId xmlns:a16="http://schemas.microsoft.com/office/drawing/2014/main" id="{02E83050-B058-87B5-FE58-1BA8BDA4637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913"/>
          <a:stretch/>
        </p:blipFill>
        <p:spPr>
          <a:xfrm>
            <a:off x="49230" y="286665"/>
            <a:ext cx="11190694" cy="8309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ue flag with yellow stars&#10;&#10;Description automatically generated" id="7" name="Picture 6">
            <a:extLst>
              <a:ext uri="{FF2B5EF4-FFF2-40B4-BE49-F238E27FC236}">
                <a16:creationId xmlns:a16="http://schemas.microsoft.com/office/drawing/2014/main" id="{AD57EC18-B21E-DC63-3143-A99D773D26C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4" r="481"/>
          <a:stretch/>
        </p:blipFill>
        <p:spPr>
          <a:xfrm>
            <a:off x="11188437" y="6010538"/>
            <a:ext cx="833885" cy="796226"/>
          </a:xfrm>
          <a:prstGeom prst="rect">
            <a:avLst/>
          </a:prstGeom>
        </p:spPr>
      </p:pic>
      <p:pic>
        <p:nvPicPr>
          <p:cNvPr descr="Logo, company name&#10;&#10;Description automatically generated" id="8" name="Picture 7">
            <a:extLst>
              <a:ext uri="{FF2B5EF4-FFF2-40B4-BE49-F238E27FC236}">
                <a16:creationId xmlns:a16="http://schemas.microsoft.com/office/drawing/2014/main" id="{0D8ED091-7AF8-EEC7-39D1-3A25CEBF3930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5728" y="5711349"/>
            <a:ext cx="2046361" cy="144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864AE61-03EC-0046-89D7-0A4817B196E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812" y="5876166"/>
            <a:ext cx="1931107" cy="127616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49;p16">
            <a:extLst>
              <a:ext uri="{FF2B5EF4-FFF2-40B4-BE49-F238E27FC236}">
                <a16:creationId xmlns:a16="http://schemas.microsoft.com/office/drawing/2014/main" id="{E4CFF606-906D-2CE6-CC42-B3C862344AFE}"/>
              </a:ext>
            </a:extLst>
          </p:cNvPr>
          <p:cNvSpPr txBox="1"/>
          <p:nvPr/>
        </p:nvSpPr>
        <p:spPr>
          <a:xfrm>
            <a:off x="2595134" y="175863"/>
            <a:ext cx="9752724" cy="1200288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spcFirstLastPara="1" tIns="45700" wrap="square">
            <a:spAutoFit/>
          </a:bodyPr>
          <a:lstStyle/>
          <a:p>
            <a:pPr algn="l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dirty="0" lang="pt-PT" sz="2400">
                <a:solidFill>
                  <a:srgbClr val="FFC000"/>
                </a:solidFill>
                <a:latin charset="0" pitchFamily="50" typeface="Flama"/>
                <a:ea typeface="Calibri"/>
                <a:cs typeface="Calibri"/>
                <a:sym typeface="Calibri"/>
              </a:rPr>
              <a:t>Benefícios ambientais e sociais da apicultura </a:t>
            </a:r>
          </a:p>
          <a:p>
            <a:pPr algn="l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dirty="0" lang="pt-PT" sz="2400">
                <a:solidFill>
                  <a:srgbClr val="FFC000"/>
                </a:solidFill>
                <a:latin charset="0" pitchFamily="50" typeface="Flama"/>
                <a:ea typeface="Calibri"/>
                <a:cs typeface="Calibri"/>
                <a:sym typeface="Calibri"/>
              </a:rPr>
              <a:t>(cadeia de valor do mel)</a:t>
            </a:r>
            <a:endParaRPr dirty="0" lang="pt-PT" sz="2400">
              <a:latin charset="0" pitchFamily="50" typeface="Flama"/>
            </a:endParaRPr>
          </a:p>
          <a:p>
            <a:pPr algn="l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endParaRPr dirty="0" lang="pt-PT" sz="2400">
              <a:solidFill>
                <a:srgbClr val="FFC000"/>
              </a:solidFill>
              <a:latin charset="0" pitchFamily="50" typeface="Flama"/>
              <a:sym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42A89B-BC0B-3EBB-2BF8-A491C4B7B8FB}"/>
              </a:ext>
            </a:extLst>
          </p:cNvPr>
          <p:cNvSpPr/>
          <p:nvPr/>
        </p:nvSpPr>
        <p:spPr>
          <a:xfrm>
            <a:off x="492232" y="1527163"/>
            <a:ext cx="11013069" cy="455483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b="0" baseline="0" cap="none" i="0" kern="0" kumimoji="0" lang="pt-PT" noProof="0" normalizeH="0" spc="0" strike="noStrike" sz="14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7C5C84-EA51-55E1-7B70-2647179BE69C}"/>
              </a:ext>
            </a:extLst>
          </p:cNvPr>
          <p:cNvSpPr txBox="1"/>
          <p:nvPr/>
        </p:nvSpPr>
        <p:spPr>
          <a:xfrm>
            <a:off x="576292" y="1556791"/>
            <a:ext cx="1001110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 eaLnBrk="1" fontAlgn="auto" hangingPunct="1" latinLnBrk="0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dirty="0" lang="pt-PT" sz="2400">
                <a:solidFill>
                  <a:schemeClr val="accent1">
                    <a:lumMod val="75000"/>
                  </a:schemeClr>
                </a:solidFill>
                <a:latin typeface="Flama"/>
              </a:rPr>
              <a:t> </a:t>
            </a:r>
          </a:p>
          <a:p>
            <a:pPr algn="just" defTabSz="914400" eaLnBrk="1" fontAlgn="auto" hangingPunct="1" latinLnBrk="0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dirty="0" lang="pt-PT" sz="2400">
              <a:solidFill>
                <a:schemeClr val="accent1">
                  <a:lumMod val="75000"/>
                </a:schemeClr>
              </a:solidFill>
              <a:latin typeface="Flama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5258FE88-8032-8FFD-2191-85F7949D86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0468462"/>
              </p:ext>
            </p:extLst>
          </p:nvPr>
        </p:nvGraphicFramePr>
        <p:xfrm>
          <a:off x="576292" y="1623357"/>
          <a:ext cx="4822762" cy="2578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CA7487C7-6150-2CBE-68D0-6E50CA0AC6A9}"/>
              </a:ext>
            </a:extLst>
          </p:cNvPr>
          <p:cNvSpPr/>
          <p:nvPr/>
        </p:nvSpPr>
        <p:spPr>
          <a:xfrm>
            <a:off x="522949" y="1112572"/>
            <a:ext cx="4822762" cy="33471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r>
              <a:rPr b="1" dirty="0" lang="pt-PT">
                <a:solidFill>
                  <a:schemeClr val="accent1"/>
                </a:solidFill>
                <a:latin charset="0" pitchFamily="50" typeface="Flama"/>
              </a:rPr>
              <a:t>CONTEXTO GERAL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90271BC-A182-08E7-BD9A-7129A10AD243}"/>
              </a:ext>
            </a:extLst>
          </p:cNvPr>
          <p:cNvPicPr>
            <a:picLocks noChangeAspect="1"/>
          </p:cNvPicPr>
          <p:nvPr/>
        </p:nvPicPr>
        <p:blipFill>
          <a:blip cstate="print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072" y="1623357"/>
            <a:ext cx="5850889" cy="2578408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8151D98-432E-C653-63CD-7F18269AF96B}"/>
              </a:ext>
            </a:extLst>
          </p:cNvPr>
          <p:cNvCxnSpPr>
            <a:cxnSpLocks/>
          </p:cNvCxnSpPr>
          <p:nvPr/>
        </p:nvCxnSpPr>
        <p:spPr bwMode="auto">
          <a:xfrm>
            <a:off x="10209868" y="2911993"/>
            <a:ext cx="0" cy="432397"/>
          </a:xfrm>
          <a:prstGeom prst="straightConnector1">
            <a:avLst/>
          </a:prstGeom>
          <a:solidFill>
            <a:schemeClr val="accent1"/>
          </a:solidFill>
          <a:ln algn="ctr" cap="flat" cmpd="sng" w="9525">
            <a:solidFill>
              <a:schemeClr val="tx1"/>
            </a:solidFill>
            <a:prstDash val="solid"/>
            <a:round/>
            <a:headEnd len="med" type="none" w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45B3996-BC63-BA62-12B5-4CE950C6215D}"/>
              </a:ext>
            </a:extLst>
          </p:cNvPr>
          <p:cNvSpPr txBox="1"/>
          <p:nvPr/>
        </p:nvSpPr>
        <p:spPr>
          <a:xfrm>
            <a:off x="10057640" y="3362923"/>
            <a:ext cx="1394317" cy="3077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rtlCol="0" wrap="square">
            <a:spAutoFit/>
          </a:bodyPr>
          <a:lstStyle/>
          <a:p>
            <a:pPr algn="ctr"/>
            <a:r>
              <a:rPr dirty="0" lang="pt-PT"/>
              <a:t> </a:t>
            </a:r>
            <a:r>
              <a:rPr dirty="0" lang="pt-PT" sz="1000">
                <a:latin charset="0" panose="02030504050205020304" pitchFamily="18" typeface="Centaur"/>
              </a:rPr>
              <a:t>Técnica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9B7AA9E-F616-1C1A-4FED-3DA2936148CC}"/>
              </a:ext>
            </a:extLst>
          </p:cNvPr>
          <p:cNvCxnSpPr>
            <a:cxnSpLocks/>
          </p:cNvCxnSpPr>
          <p:nvPr/>
        </p:nvCxnSpPr>
        <p:spPr bwMode="auto">
          <a:xfrm>
            <a:off x="11281041" y="2911993"/>
            <a:ext cx="0" cy="412329"/>
          </a:xfrm>
          <a:prstGeom prst="straightConnector1">
            <a:avLst/>
          </a:prstGeom>
          <a:solidFill>
            <a:schemeClr val="accent1"/>
          </a:solidFill>
          <a:ln algn="ctr" cap="flat" cmpd="sng" w="9525">
            <a:solidFill>
              <a:schemeClr val="tx1"/>
            </a:solidFill>
            <a:prstDash val="solid"/>
            <a:round/>
            <a:headEnd len="med" type="none" w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9E3FFEF-0C97-1B1A-EDBC-554FBA0E7E52}"/>
              </a:ext>
            </a:extLst>
          </p:cNvPr>
          <p:cNvCxnSpPr>
            <a:cxnSpLocks/>
          </p:cNvCxnSpPr>
          <p:nvPr/>
        </p:nvCxnSpPr>
        <p:spPr bwMode="auto">
          <a:xfrm>
            <a:off x="9202046" y="2911993"/>
            <a:ext cx="0" cy="432397"/>
          </a:xfrm>
          <a:prstGeom prst="straightConnector1">
            <a:avLst/>
          </a:prstGeom>
          <a:solidFill>
            <a:schemeClr val="accent1"/>
          </a:solidFill>
          <a:ln algn="ctr" cap="flat" cmpd="sng" w="9525">
            <a:solidFill>
              <a:schemeClr val="tx1"/>
            </a:solidFill>
            <a:prstDash val="solid"/>
            <a:round/>
            <a:headEnd len="med" type="none" w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C293FB8-755C-715D-C14A-25AB61562983}"/>
              </a:ext>
            </a:extLst>
          </p:cNvPr>
          <p:cNvCxnSpPr>
            <a:cxnSpLocks/>
          </p:cNvCxnSpPr>
          <p:nvPr/>
        </p:nvCxnSpPr>
        <p:spPr bwMode="auto">
          <a:xfrm>
            <a:off x="8049918" y="2911993"/>
            <a:ext cx="0" cy="450930"/>
          </a:xfrm>
          <a:prstGeom prst="straightConnector1">
            <a:avLst/>
          </a:prstGeom>
          <a:solidFill>
            <a:schemeClr val="accent1"/>
          </a:solidFill>
          <a:ln algn="ctr" cap="flat" cmpd="sng" w="9525">
            <a:solidFill>
              <a:schemeClr val="tx1"/>
            </a:solidFill>
            <a:prstDash val="solid"/>
            <a:round/>
            <a:headEnd len="med" type="none" w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847B10F-6307-F884-27CA-24F4B01A917F}"/>
              </a:ext>
            </a:extLst>
          </p:cNvPr>
          <p:cNvSpPr txBox="1"/>
          <p:nvPr/>
        </p:nvSpPr>
        <p:spPr>
          <a:xfrm>
            <a:off x="7815226" y="3364677"/>
            <a:ext cx="2197575" cy="43088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 rtlCol="0" wrap="square">
            <a:spAutoFit/>
          </a:bodyPr>
          <a:lstStyle/>
          <a:p>
            <a:r>
              <a:rPr b="1" dirty="0" lang="pt-PT" sz="1100">
                <a:latin charset="0" panose="02030504050205020304" pitchFamily="18" typeface="Centaur"/>
              </a:rPr>
              <a:t>PNAG</a:t>
            </a:r>
            <a:r>
              <a:rPr dirty="0" lang="pt-PT" sz="1100">
                <a:latin charset="0" panose="02030504050205020304" pitchFamily="18" typeface="Centaur"/>
              </a:rPr>
              <a:t>: 9/25 de mulheres</a:t>
            </a:r>
          </a:p>
          <a:p>
            <a:r>
              <a:rPr b="1" dirty="0" lang="pt-PT" sz="1100">
                <a:latin charset="0" panose="02030504050205020304" pitchFamily="18" typeface="Centaur"/>
              </a:rPr>
              <a:t>MABU</a:t>
            </a:r>
            <a:r>
              <a:rPr dirty="0" lang="pt-PT" sz="1100">
                <a:latin charset="0" panose="02030504050205020304" pitchFamily="18" typeface="Centaur"/>
              </a:rPr>
              <a:t>: 11/74 de mulheres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F51775-521F-DD58-278E-45136EB60283}"/>
              </a:ext>
            </a:extLst>
          </p:cNvPr>
          <p:cNvSpPr/>
          <p:nvPr/>
        </p:nvSpPr>
        <p:spPr>
          <a:xfrm>
            <a:off x="5547728" y="1108365"/>
            <a:ext cx="5904229" cy="3347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r>
              <a:rPr b="1" dirty="0" lang="pt-PT">
                <a:solidFill>
                  <a:schemeClr val="accent1"/>
                </a:solidFill>
                <a:latin charset="0" pitchFamily="50" typeface="Flama"/>
              </a:rPr>
              <a:t>CONTEXTO DA APICULTURA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D1CFAB1-FA96-CED4-11C2-ACD6B425EF54}"/>
              </a:ext>
            </a:extLst>
          </p:cNvPr>
          <p:cNvSpPr txBox="1"/>
          <p:nvPr/>
        </p:nvSpPr>
        <p:spPr>
          <a:xfrm>
            <a:off x="686699" y="4300387"/>
            <a:ext cx="10501730" cy="23083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pt-PT" sz="1600">
                <a:latin charset="0" pitchFamily="50" typeface="Flama"/>
              </a:rPr>
              <a:t>De entre vários benefícios, a Cadeia de valor de mel é vista como:</a:t>
            </a:r>
          </a:p>
          <a:p>
            <a:pPr algn="just" indent="-285750" lvl="1" marL="742950">
              <a:buFont charset="2" panose="05000000000000000000" pitchFamily="2" typeface="Wingdings"/>
              <a:buChar char="q"/>
            </a:pPr>
            <a:r>
              <a:rPr dirty="0" lang="pt-PT" sz="1600">
                <a:latin charset="0" pitchFamily="50" typeface="Flama"/>
              </a:rPr>
              <a:t>Actividade de Baixo impacto ambiental e favorável à conservação;</a:t>
            </a:r>
          </a:p>
          <a:p>
            <a:pPr algn="just" indent="-285750" lvl="1" marL="742950">
              <a:buFont charset="2" panose="05000000000000000000" pitchFamily="2" typeface="Wingdings"/>
              <a:buChar char="q"/>
            </a:pPr>
            <a:r>
              <a:rPr dirty="0" lang="pt-PT" sz="1600">
                <a:latin charset="0" pitchFamily="50" typeface="Flama"/>
              </a:rPr>
              <a:t>Contributo (parcial) na minimização do conflito Homem-animal (PNAG)</a:t>
            </a:r>
          </a:p>
          <a:p>
            <a:pPr algn="just" indent="-285750" lvl="1" marL="742950">
              <a:buFont charset="2" panose="05000000000000000000" pitchFamily="2" typeface="Wingdings"/>
              <a:buChar char="q"/>
            </a:pPr>
            <a:r>
              <a:rPr dirty="0" lang="pt-PT" sz="1600">
                <a:latin charset="0" pitchFamily="50" typeface="Flama"/>
              </a:rPr>
              <a:t>Cadeia de valor como alavanca ao controlo das queimadas descontroladas </a:t>
            </a:r>
          </a:p>
          <a:p>
            <a:pPr algn="just" indent="-285750" lvl="1" marL="742950">
              <a:buFont charset="2" panose="05000000000000000000" pitchFamily="2" typeface="Wingdings"/>
              <a:buChar char="q"/>
            </a:pPr>
            <a:r>
              <a:rPr dirty="0" lang="pt-PT" sz="1600">
                <a:latin charset="0" pitchFamily="50" typeface="Flama"/>
              </a:rPr>
              <a:t>Cadeia compatível e favorável à produtividade agrícola (Complementaridade)</a:t>
            </a:r>
          </a:p>
          <a:p>
            <a:pPr algn="just" indent="-285750" lvl="1" marL="742950">
              <a:buFont charset="2" panose="05000000000000000000" pitchFamily="2" typeface="Wingdings"/>
              <a:buChar char="q"/>
            </a:pPr>
            <a:r>
              <a:rPr dirty="0" lang="pt-PT" sz="1600">
                <a:latin charset="0" pitchFamily="50" typeface="Flama"/>
              </a:rPr>
              <a:t>Cadeia de valor como base de disseminação da consciência ambiental entre os apicultores, produtores e residentes </a:t>
            </a:r>
          </a:p>
          <a:p>
            <a:endParaRPr dirty="0" lang="pt-PT" sz="1600">
              <a:latin charset="0" pitchFamily="50" typeface="Flama"/>
            </a:endParaRPr>
          </a:p>
          <a:p>
            <a:endParaRPr dirty="0" lang="pt-PT" sz="1600">
              <a:latin charset="0" pitchFamily="50" typeface="Flama"/>
            </a:endParaRPr>
          </a:p>
        </p:txBody>
      </p:sp>
    </p:spTree>
    <p:extLst>
      <p:ext uri="{BB962C8B-B14F-4D97-AF65-F5344CB8AC3E}">
        <p14:creationId xmlns:p14="http://schemas.microsoft.com/office/powerpoint/2010/main" val="2331074455"/>
      </p:ext>
    </p:extLst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Shape 147">
          <a:extLst>
            <a:ext uri="{FF2B5EF4-FFF2-40B4-BE49-F238E27FC236}">
              <a16:creationId xmlns:a16="http://schemas.microsoft.com/office/drawing/2014/main" id="{C127A535-F694-F42F-E5AD-9A2B8DC229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6">
            <a:extLst>
              <a:ext uri="{FF2B5EF4-FFF2-40B4-BE49-F238E27FC236}">
                <a16:creationId xmlns:a16="http://schemas.microsoft.com/office/drawing/2014/main" id="{192F1E9E-25D1-48CD-3448-FEBF8345295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913"/>
          <a:stretch/>
        </p:blipFill>
        <p:spPr>
          <a:xfrm>
            <a:off x="110837" y="116633"/>
            <a:ext cx="11190694" cy="8309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ue flag with yellow stars&#10;&#10;Description automatically generated" id="7" name="Picture 6">
            <a:extLst>
              <a:ext uri="{FF2B5EF4-FFF2-40B4-BE49-F238E27FC236}">
                <a16:creationId xmlns:a16="http://schemas.microsoft.com/office/drawing/2014/main" id="{D22ADF9F-C8CC-199F-33A5-95088419281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4" r="481"/>
          <a:stretch/>
        </p:blipFill>
        <p:spPr>
          <a:xfrm>
            <a:off x="11188437" y="6010538"/>
            <a:ext cx="833885" cy="796226"/>
          </a:xfrm>
          <a:prstGeom prst="rect">
            <a:avLst/>
          </a:prstGeom>
        </p:spPr>
      </p:pic>
      <p:pic>
        <p:nvPicPr>
          <p:cNvPr descr="Logo, company name&#10;&#10;Description automatically generated" id="8" name="Picture 7">
            <a:extLst>
              <a:ext uri="{FF2B5EF4-FFF2-40B4-BE49-F238E27FC236}">
                <a16:creationId xmlns:a16="http://schemas.microsoft.com/office/drawing/2014/main" id="{D7E5882B-4FED-60D4-5C42-75DB1139E666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5728" y="5711349"/>
            <a:ext cx="2046361" cy="144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8F447F-32AD-5E58-B87D-8BB53AAA09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812" y="5876166"/>
            <a:ext cx="1931107" cy="127616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49;p16">
            <a:extLst>
              <a:ext uri="{FF2B5EF4-FFF2-40B4-BE49-F238E27FC236}">
                <a16:creationId xmlns:a16="http://schemas.microsoft.com/office/drawing/2014/main" id="{7E684E2F-696B-6C77-7033-0853B5DDBA3F}"/>
              </a:ext>
            </a:extLst>
          </p:cNvPr>
          <p:cNvSpPr txBox="1"/>
          <p:nvPr/>
        </p:nvSpPr>
        <p:spPr>
          <a:xfrm>
            <a:off x="3355872" y="300849"/>
            <a:ext cx="7255018" cy="461624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spcFirstLastPara="1" tIns="45700" wrap="square">
            <a:spAutoFit/>
          </a:bodyPr>
          <a:lstStyle/>
          <a:p>
            <a:pPr lvl="0"/>
            <a:r>
              <a:rPr b="1" dirty="0" lang="pt-PT" sz="2400">
                <a:solidFill>
                  <a:srgbClr val="FFC000"/>
                </a:solidFill>
                <a:latin charset="0" pitchFamily="50" typeface="Flama"/>
              </a:rPr>
              <a:t>Mapeamento das cadeias de valor </a:t>
            </a:r>
            <a:endParaRPr b="1" dirty="0" lang="pt-PT" sz="2400">
              <a:solidFill>
                <a:srgbClr val="FFC000"/>
              </a:solidFill>
              <a:latin charset="0" pitchFamily="50" typeface="Flama"/>
              <a:sym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F9F183-A737-E636-B881-C3617A9D7F92}"/>
              </a:ext>
            </a:extLst>
          </p:cNvPr>
          <p:cNvSpPr/>
          <p:nvPr/>
        </p:nvSpPr>
        <p:spPr>
          <a:xfrm>
            <a:off x="1052623" y="868572"/>
            <a:ext cx="9824484" cy="520821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b="0" baseline="0" cap="none" i="0" kern="0" kumimoji="0" lang="pt-PT" noProof="0" normalizeH="0" spc="0" strike="noStrike" sz="14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6243C1-09E4-A9A6-5316-E63EAC4CDB6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67938" y="1122198"/>
            <a:ext cx="2377646" cy="37798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56093F4-8625-4B15-4C41-B1FB187C199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78089" y="1094327"/>
            <a:ext cx="1749704" cy="38408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B182D64-A2B8-EB07-FC92-5CFAD61607A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02406" y="4152964"/>
            <a:ext cx="7056784" cy="185757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87AFAA3-56D0-FD2A-2557-8708C52A79C5}"/>
              </a:ext>
            </a:extLst>
          </p:cNvPr>
          <p:cNvSpPr txBox="1"/>
          <p:nvPr/>
        </p:nvSpPr>
        <p:spPr>
          <a:xfrm rot="16200000">
            <a:off x="1207583" y="2055934"/>
            <a:ext cx="2372543" cy="338554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rtlCol="0" wrap="square">
            <a:spAutoFit/>
          </a:bodyPr>
          <a:lstStyle/>
          <a:p>
            <a:r>
              <a:rPr dirty="0" lang="pt-PT"/>
              <a:t>Cadeia de Valor de Mel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3456F1-5F0E-060B-922A-C76B70BAF92C}"/>
              </a:ext>
            </a:extLst>
          </p:cNvPr>
          <p:cNvSpPr txBox="1"/>
          <p:nvPr/>
        </p:nvSpPr>
        <p:spPr>
          <a:xfrm rot="16200000">
            <a:off x="1268365" y="4524294"/>
            <a:ext cx="2250980" cy="338554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rtlCol="0" wrap="square">
            <a:spAutoFit/>
          </a:bodyPr>
          <a:lstStyle/>
          <a:p>
            <a:r>
              <a:rPr dirty="0" lang="pt-PT"/>
              <a:t>C.V. Feijão Catarino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4CB76950-3959-7688-CC91-70B628005516}"/>
              </a:ext>
            </a:extLst>
          </p:cNvPr>
          <p:cNvSpPr/>
          <p:nvPr/>
        </p:nvSpPr>
        <p:spPr bwMode="auto">
          <a:xfrm>
            <a:off x="2873290" y="2225211"/>
            <a:ext cx="144016" cy="394183"/>
          </a:xfrm>
          <a:prstGeom prst="rightArrow">
            <a:avLst/>
          </a:prstGeom>
          <a:solidFill>
            <a:schemeClr val="accent1"/>
          </a:solidFill>
          <a:ln algn="ctr" cap="flat" cmpd="sng" w="9525">
            <a:solidFill>
              <a:schemeClr val="tx1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</a:bodyPr>
          <a:lstStyle/>
          <a:p>
            <a:pPr algn="ctr" defTabSz="914400" eaLnBrk="1" fontAlgn="base" hangingPunct="1" indent="0" latinLnBrk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b="0" baseline="0" cap="none" i="0" kumimoji="0" lang="pt-PT" normalizeH="0" strike="noStrike" sz="1600" u="none">
              <a:ln>
                <a:noFill/>
              </a:ln>
              <a:solidFill>
                <a:schemeClr val="tx1"/>
              </a:solidFill>
              <a:effectLst/>
              <a:latin charset="0" pitchFamily="66" typeface="Comic Sans MS"/>
            </a:endParaRP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DDE817BE-70C5-1B73-F2E1-7C56D51E65DA}"/>
              </a:ext>
            </a:extLst>
          </p:cNvPr>
          <p:cNvSpPr/>
          <p:nvPr/>
        </p:nvSpPr>
        <p:spPr bwMode="auto">
          <a:xfrm>
            <a:off x="2668622" y="3955872"/>
            <a:ext cx="144016" cy="394183"/>
          </a:xfrm>
          <a:prstGeom prst="rightArrow">
            <a:avLst/>
          </a:prstGeom>
          <a:solidFill>
            <a:schemeClr val="accent1"/>
          </a:solidFill>
          <a:ln algn="ctr" cap="flat" cmpd="sng" w="9525">
            <a:solidFill>
              <a:schemeClr val="tx1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</a:bodyPr>
          <a:lstStyle/>
          <a:p>
            <a:pPr algn="ctr" defTabSz="914400" eaLnBrk="1" fontAlgn="base" hangingPunct="1" indent="0" latinLnBrk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b="0" baseline="0" cap="none" i="0" kumimoji="0" lang="pt-PT" normalizeH="0" strike="noStrike" sz="1600" u="none">
              <a:ln>
                <a:noFill/>
              </a:ln>
              <a:solidFill>
                <a:schemeClr val="tx1"/>
              </a:solidFill>
              <a:effectLst/>
              <a:latin charset="0" pitchFamily="66" typeface="Comic Sans MS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B54402E-F305-BBB3-6499-BB38559262E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66886" y="989850"/>
            <a:ext cx="6692304" cy="3163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94044"/>
      </p:ext>
    </p:extLst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Shape 147">
          <a:extLst>
            <a:ext uri="{FF2B5EF4-FFF2-40B4-BE49-F238E27FC236}">
              <a16:creationId xmlns:a16="http://schemas.microsoft.com/office/drawing/2014/main" id="{1E142AB9-9AA7-66A3-9723-2CC91BF4B7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6">
            <a:extLst>
              <a:ext uri="{FF2B5EF4-FFF2-40B4-BE49-F238E27FC236}">
                <a16:creationId xmlns:a16="http://schemas.microsoft.com/office/drawing/2014/main" id="{33252451-2AD9-C3CE-AD92-3AA2B13DAFC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913"/>
          <a:stretch/>
        </p:blipFill>
        <p:spPr>
          <a:xfrm>
            <a:off x="110837" y="116633"/>
            <a:ext cx="11190694" cy="8309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ue flag with yellow stars&#10;&#10;Description automatically generated" id="7" name="Picture 6">
            <a:extLst>
              <a:ext uri="{FF2B5EF4-FFF2-40B4-BE49-F238E27FC236}">
                <a16:creationId xmlns:a16="http://schemas.microsoft.com/office/drawing/2014/main" id="{49F1F4E0-9640-E577-F6A9-F345BA02D36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4" r="481"/>
          <a:stretch/>
        </p:blipFill>
        <p:spPr>
          <a:xfrm>
            <a:off x="11188437" y="6010538"/>
            <a:ext cx="833885" cy="796226"/>
          </a:xfrm>
          <a:prstGeom prst="rect">
            <a:avLst/>
          </a:prstGeom>
        </p:spPr>
      </p:pic>
      <p:pic>
        <p:nvPicPr>
          <p:cNvPr descr="Logo, company name&#10;&#10;Description automatically generated" id="8" name="Picture 7">
            <a:extLst>
              <a:ext uri="{FF2B5EF4-FFF2-40B4-BE49-F238E27FC236}">
                <a16:creationId xmlns:a16="http://schemas.microsoft.com/office/drawing/2014/main" id="{5F36BB23-2B7A-6B78-144F-8771175D9D8D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5728" y="5711349"/>
            <a:ext cx="2046361" cy="144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803C51-2F5D-4E57-0138-F4735C21484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812" y="5876166"/>
            <a:ext cx="1931107" cy="127616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49;p16">
            <a:extLst>
              <a:ext uri="{FF2B5EF4-FFF2-40B4-BE49-F238E27FC236}">
                <a16:creationId xmlns:a16="http://schemas.microsoft.com/office/drawing/2014/main" id="{246BFB07-8BBF-64C5-4901-6B12547D0432}"/>
              </a:ext>
            </a:extLst>
          </p:cNvPr>
          <p:cNvSpPr txBox="1"/>
          <p:nvPr/>
        </p:nvSpPr>
        <p:spPr>
          <a:xfrm>
            <a:off x="2595683" y="253360"/>
            <a:ext cx="7778583" cy="461624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spcFirstLastPara="1" tIns="45700" wrap="square">
            <a:spAutoFit/>
          </a:bodyPr>
          <a:lstStyle/>
          <a:p>
            <a:pPr lvl="0"/>
            <a:r>
              <a:rPr b="1" dirty="0" lang="pt-PT" sz="2400">
                <a:solidFill>
                  <a:srgbClr val="FFC000"/>
                </a:solidFill>
                <a:latin charset="0" pitchFamily="50" typeface="Flama"/>
              </a:rPr>
              <a:t>Pressupostos e receitas brutas</a:t>
            </a:r>
            <a:endParaRPr b="1" dirty="0" lang="pt-PT" sz="2400">
              <a:solidFill>
                <a:srgbClr val="FFC000"/>
              </a:solidFill>
              <a:latin charset="0" pitchFamily="50" typeface="Flama"/>
              <a:sym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55BBB5-044E-DBB6-6632-E28992F31456}"/>
              </a:ext>
            </a:extLst>
          </p:cNvPr>
          <p:cNvSpPr/>
          <p:nvPr/>
        </p:nvSpPr>
        <p:spPr>
          <a:xfrm>
            <a:off x="919161" y="947630"/>
            <a:ext cx="9645001" cy="506290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b="0" baseline="0" cap="none" i="0" kern="0" kumimoji="0" lang="pt-PT" noProof="0" normalizeH="0" spc="0" strike="noStrike" sz="14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2A7A81-AF02-FC9C-F511-3865DB878F02}"/>
              </a:ext>
            </a:extLst>
          </p:cNvPr>
          <p:cNvSpPr txBox="1"/>
          <p:nvPr/>
        </p:nvSpPr>
        <p:spPr>
          <a:xfrm>
            <a:off x="312764" y="1551586"/>
            <a:ext cx="1001110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 eaLnBrk="1" fontAlgn="auto" hangingPunct="1" latinLnBrk="0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dirty="0" lang="pt-PT" sz="2400">
                <a:solidFill>
                  <a:schemeClr val="accent1">
                    <a:lumMod val="75000"/>
                  </a:schemeClr>
                </a:solidFill>
                <a:latin typeface="Flama"/>
              </a:rPr>
              <a:t> </a:t>
            </a:r>
          </a:p>
          <a:p>
            <a:pPr algn="just" defTabSz="914400" eaLnBrk="1" fontAlgn="auto" hangingPunct="1" latinLnBrk="0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dirty="0" lang="pt-PT" sz="2400">
              <a:solidFill>
                <a:schemeClr val="accent1">
                  <a:lumMod val="75000"/>
                </a:schemeClr>
              </a:solidFill>
              <a:latin typeface="Flama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2A73BA1-6778-44F1-986E-B554C70C7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959820"/>
              </p:ext>
            </p:extLst>
          </p:nvPr>
        </p:nvGraphicFramePr>
        <p:xfrm>
          <a:off x="2595683" y="977867"/>
          <a:ext cx="7000633" cy="2519349"/>
        </p:xfrm>
        <a:graphic>
          <a:graphicData uri="http://schemas.openxmlformats.org/drawingml/2006/table">
            <a:tbl>
              <a:tblPr bandRow="1" firstCol="1" firstRow="1">
                <a:tableStyleId>{1E171933-4619-4E11-9A3F-F7608DF75F80}</a:tableStyleId>
              </a:tblPr>
              <a:tblGrid>
                <a:gridCol w="3528393">
                  <a:extLst>
                    <a:ext uri="{9D8B030D-6E8A-4147-A177-3AD203B41FA5}">
                      <a16:colId xmlns:a16="http://schemas.microsoft.com/office/drawing/2014/main" val="4151581353"/>
                    </a:ext>
                  </a:extLst>
                </a:gridCol>
                <a:gridCol w="3472240">
                  <a:extLst>
                    <a:ext uri="{9D8B030D-6E8A-4147-A177-3AD203B41FA5}">
                      <a16:colId xmlns:a16="http://schemas.microsoft.com/office/drawing/2014/main" val="1487514731"/>
                    </a:ext>
                  </a:extLst>
                </a:gridCol>
              </a:tblGrid>
              <a:tr h="43343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b="0" dirty="0" lang="pt-PT" sz="1400">
                          <a:effectLst/>
                          <a:latin charset="0" pitchFamily="50" typeface="Flama"/>
                          <a:ea charset="0" panose="020B0004020202020204" pitchFamily="34" typeface="Aptos"/>
                          <a:cs charset="0" panose="020B0604020202020204" pitchFamily="34" typeface="Arial"/>
                        </a:rPr>
                        <a:t>PRESSUPOSTOS DE CÁLCULOS (Beneficiários do Programa ROMOVE Biodiversidade): </a:t>
                      </a:r>
                    </a:p>
                  </a:txBody>
                  <a:tcPr marB="0" marL="60823" marR="60823" marT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441063"/>
                  </a:ext>
                </a:extLst>
              </a:tr>
              <a:tr h="1950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b="1" dirty="0" lang="pt-PT" sz="1400" u="sng">
                          <a:effectLst/>
                          <a:latin charset="0" pitchFamily="50" typeface="Flama"/>
                        </a:rPr>
                        <a:t>MONTE MABU</a:t>
                      </a:r>
                    </a:p>
                    <a:p>
                      <a:pPr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Quantidade Produzida (10-20kg/colmeia)</a:t>
                      </a:r>
                    </a:p>
                    <a:p>
                      <a:pPr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Preço Aplicado (120.00/kg)</a:t>
                      </a:r>
                    </a:p>
                    <a:p>
                      <a:pPr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Período de Projecção: 5 anos</a:t>
                      </a:r>
                    </a:p>
                    <a:p>
                      <a:pPr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10Colmeias/Apicultor (Actual)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b="1" dirty="0" lang="pt-PT" sz="1400" u="sng">
                        <a:effectLst/>
                        <a:latin charset="0" pitchFamily="50" typeface="Flama"/>
                      </a:endParaRPr>
                    </a:p>
                  </a:txBody>
                  <a:tcPr marB="0" marL="60823" marR="60823" marT="0"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b="1" dirty="0" lang="pt-PT" sz="1400" u="sng">
                          <a:effectLst/>
                          <a:latin charset="0" pitchFamily="50" typeface="Flama"/>
                        </a:rPr>
                        <a:t>PARQUE NACIONAL DE GILÉ</a:t>
                      </a:r>
                    </a:p>
                    <a:p>
                      <a:pPr algn="just"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Quantidade Produzida (9-15kg/colmeia)</a:t>
                      </a:r>
                    </a:p>
                    <a:p>
                      <a:pPr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Preço Aplicado (150.00/kg)</a:t>
                      </a:r>
                    </a:p>
                    <a:p>
                      <a:pPr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Período de Projecção: 5 anos</a:t>
                      </a:r>
                    </a:p>
                    <a:p>
                      <a:pPr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4 Colmeias/Apicultor (Actual)</a:t>
                      </a:r>
                    </a:p>
                  </a:txBody>
                  <a:tcPr marB="0" marL="60823" marR="60823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0223773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A88EB28D-E442-5E38-08A0-ABBF0FC3090F}"/>
              </a:ext>
            </a:extLst>
          </p:cNvPr>
          <p:cNvSpPr txBox="1"/>
          <p:nvPr/>
        </p:nvSpPr>
        <p:spPr>
          <a:xfrm rot="16200000">
            <a:off x="1253638" y="2019859"/>
            <a:ext cx="2136592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wrap="square">
            <a:spAutoFit/>
          </a:bodyPr>
          <a:lstStyle/>
          <a:p>
            <a:pPr algn="just"/>
            <a:r>
              <a:rPr b="1" dirty="0" lang="pt-PT">
                <a:latin charset="0" panose="02030504050205020304" pitchFamily="18" typeface="Centaur"/>
              </a:rPr>
              <a:t>DADOS PRIMÁRIOS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C949CE55-F809-6ABF-DC9A-6C0820A80E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616597"/>
              </p:ext>
            </p:extLst>
          </p:nvPr>
        </p:nvGraphicFramePr>
        <p:xfrm>
          <a:off x="1403497" y="3527453"/>
          <a:ext cx="4253024" cy="2383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B1D42957-0E4F-C33A-4DA2-F3E52F2AE7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8123243"/>
              </p:ext>
            </p:extLst>
          </p:nvPr>
        </p:nvGraphicFramePr>
        <p:xfrm>
          <a:off x="5718523" y="3527453"/>
          <a:ext cx="4355738" cy="2383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405519825"/>
      </p:ext>
    </p:extLst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Shape 147">
          <a:extLst>
            <a:ext uri="{FF2B5EF4-FFF2-40B4-BE49-F238E27FC236}">
              <a16:creationId xmlns:a16="http://schemas.microsoft.com/office/drawing/2014/main" id="{FCAD8E96-A3E8-1228-611E-DA3DDAC0D5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6">
            <a:extLst>
              <a:ext uri="{FF2B5EF4-FFF2-40B4-BE49-F238E27FC236}">
                <a16:creationId xmlns:a16="http://schemas.microsoft.com/office/drawing/2014/main" id="{487A2B04-C0DD-D6F1-1241-384A07F81D6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913"/>
          <a:stretch/>
        </p:blipFill>
        <p:spPr>
          <a:xfrm>
            <a:off x="110837" y="116633"/>
            <a:ext cx="11190694" cy="8309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ue flag with yellow stars&#10;&#10;Description automatically generated" id="7" name="Picture 6">
            <a:extLst>
              <a:ext uri="{FF2B5EF4-FFF2-40B4-BE49-F238E27FC236}">
                <a16:creationId xmlns:a16="http://schemas.microsoft.com/office/drawing/2014/main" id="{D5F01B25-1928-684A-16AD-91CA8D48BAF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4" r="481"/>
          <a:stretch/>
        </p:blipFill>
        <p:spPr>
          <a:xfrm>
            <a:off x="11188437" y="6010538"/>
            <a:ext cx="833885" cy="796226"/>
          </a:xfrm>
          <a:prstGeom prst="rect">
            <a:avLst/>
          </a:prstGeom>
        </p:spPr>
      </p:pic>
      <p:pic>
        <p:nvPicPr>
          <p:cNvPr descr="Logo, company name&#10;&#10;Description automatically generated" id="8" name="Picture 7">
            <a:extLst>
              <a:ext uri="{FF2B5EF4-FFF2-40B4-BE49-F238E27FC236}">
                <a16:creationId xmlns:a16="http://schemas.microsoft.com/office/drawing/2014/main" id="{72CA190C-855B-FBE7-3EAD-AA2CE55D37C0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5728" y="5711349"/>
            <a:ext cx="2046361" cy="144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6A61F71-717C-3912-E62C-62DB966071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812" y="5876166"/>
            <a:ext cx="1931107" cy="127616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49;p16">
            <a:extLst>
              <a:ext uri="{FF2B5EF4-FFF2-40B4-BE49-F238E27FC236}">
                <a16:creationId xmlns:a16="http://schemas.microsoft.com/office/drawing/2014/main" id="{B7BA77E2-9495-3304-4F60-4237B8AA7E65}"/>
              </a:ext>
            </a:extLst>
          </p:cNvPr>
          <p:cNvSpPr txBox="1"/>
          <p:nvPr/>
        </p:nvSpPr>
        <p:spPr>
          <a:xfrm>
            <a:off x="3118992" y="241957"/>
            <a:ext cx="8885788" cy="461624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spcFirstLastPara="1" tIns="45700" wrap="square">
            <a:spAutoFit/>
          </a:bodyPr>
          <a:lstStyle/>
          <a:p>
            <a:pPr lvl="0"/>
            <a:r>
              <a:rPr b="1" dirty="0" lang="pt-PT" sz="2400">
                <a:solidFill>
                  <a:srgbClr val="FFC000"/>
                </a:solidFill>
                <a:latin charset="0" pitchFamily="50" typeface="Flama"/>
              </a:rPr>
              <a:t>Estrutura de custos na cadeia de valor</a:t>
            </a:r>
            <a:endParaRPr b="1" dirty="0" lang="pt-PT" sz="2400">
              <a:solidFill>
                <a:srgbClr val="FFC000"/>
              </a:solidFill>
              <a:latin charset="0" pitchFamily="50" typeface="Flama"/>
              <a:sym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767172-1EF2-B9EB-52C2-8BCE8647C739}"/>
              </a:ext>
            </a:extLst>
          </p:cNvPr>
          <p:cNvSpPr/>
          <p:nvPr/>
        </p:nvSpPr>
        <p:spPr>
          <a:xfrm>
            <a:off x="971271" y="829273"/>
            <a:ext cx="9645001" cy="521177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b="0" baseline="0" cap="none" i="0" kern="0" kumimoji="0" lang="pt-PT" noProof="0" normalizeH="0" spc="0" strike="noStrike" sz="14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71754B-CFD0-A96B-C6DC-A2EDA0D54089}"/>
              </a:ext>
            </a:extLst>
          </p:cNvPr>
          <p:cNvSpPr txBox="1"/>
          <p:nvPr/>
        </p:nvSpPr>
        <p:spPr>
          <a:xfrm>
            <a:off x="312764" y="1551586"/>
            <a:ext cx="1001110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 eaLnBrk="1" fontAlgn="auto" hangingPunct="1" latinLnBrk="0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dirty="0" lang="pt-PT" sz="2400">
                <a:solidFill>
                  <a:schemeClr val="accent1">
                    <a:lumMod val="75000"/>
                  </a:schemeClr>
                </a:solidFill>
                <a:latin typeface="Flama"/>
              </a:rPr>
              <a:t> </a:t>
            </a:r>
          </a:p>
          <a:p>
            <a:pPr algn="just" defTabSz="914400" eaLnBrk="1" fontAlgn="auto" hangingPunct="1" latinLnBrk="0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dirty="0" lang="pt-PT" sz="2400">
              <a:solidFill>
                <a:schemeClr val="accent1">
                  <a:lumMod val="75000"/>
                </a:schemeClr>
              </a:solidFill>
              <a:latin typeface="Flama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D0A5C93-B320-2F73-9F1E-4B98D5122BBA}"/>
              </a:ext>
            </a:extLst>
          </p:cNvPr>
          <p:cNvCxnSpPr>
            <a:cxnSpLocks/>
          </p:cNvCxnSpPr>
          <p:nvPr/>
        </p:nvCxnSpPr>
        <p:spPr bwMode="auto">
          <a:xfrm>
            <a:off x="3412323" y="887202"/>
            <a:ext cx="0" cy="4796137"/>
          </a:xfrm>
          <a:prstGeom prst="line">
            <a:avLst/>
          </a:prstGeom>
          <a:solidFill>
            <a:schemeClr val="accent1"/>
          </a:solidFill>
          <a:ln algn="ctr" cap="flat" cmpd="sng" w="9525">
            <a:solidFill>
              <a:schemeClr val="tx1"/>
            </a:solidFill>
            <a:prstDash val="solid"/>
            <a:round/>
            <a:headEnd len="med" type="none" w="med"/>
            <a:tailEnd len="med" type="none" w="med"/>
          </a:ln>
          <a:effectLst/>
        </p:spPr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C664074-96C2-6DC5-71C3-C3B08B6477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947785"/>
              </p:ext>
            </p:extLst>
          </p:nvPr>
        </p:nvGraphicFramePr>
        <p:xfrm>
          <a:off x="3556340" y="887202"/>
          <a:ext cx="6183710" cy="5125835"/>
        </p:xfrm>
        <a:graphic>
          <a:graphicData uri="http://schemas.openxmlformats.org/drawingml/2006/table">
            <a:tbl>
              <a:tblPr bandRow="1" firstCol="1" firstRow="1">
                <a:tableStyleId>{1E171933-4619-4E11-9A3F-F7608DF75F80}</a:tableStyleId>
              </a:tblPr>
              <a:tblGrid>
                <a:gridCol w="6183710">
                  <a:extLst>
                    <a:ext uri="{9D8B030D-6E8A-4147-A177-3AD203B41FA5}">
                      <a16:colId xmlns:a16="http://schemas.microsoft.com/office/drawing/2014/main" val="4151581353"/>
                    </a:ext>
                  </a:extLst>
                </a:gridCol>
              </a:tblGrid>
              <a:tr h="4634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b="0" dirty="0" lang="pt-PT" sz="1400">
                          <a:effectLst/>
                          <a:latin charset="0" pitchFamily="50" typeface="Flama"/>
                        </a:rPr>
                        <a:t>ESTRUTURA DE CUSTOS DE PRODUÇÃO: CADEIA DE VALOR DE MEL</a:t>
                      </a:r>
                      <a:endParaRPr b="0" dirty="0" lang="pt-PT" sz="1400">
                        <a:effectLst/>
                        <a:latin charset="0" pitchFamily="50" typeface="Flama"/>
                        <a:ea charset="0" panose="020B0004020202020204" pitchFamily="34" typeface="Aptos"/>
                        <a:cs charset="0" panose="020B0604020202020204" pitchFamily="34" typeface="Arial"/>
                      </a:endParaRPr>
                    </a:p>
                  </a:txBody>
                  <a:tcPr marB="0" marL="60823" marR="60823" marT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441063"/>
                  </a:ext>
                </a:extLst>
              </a:tr>
              <a:tr h="12724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b="1" dirty="0" lang="pt-PT" sz="1400">
                          <a:effectLst/>
                          <a:latin charset="0" pitchFamily="50" typeface="Flama"/>
                        </a:rPr>
                        <a:t>A: </a:t>
                      </a:r>
                      <a:r>
                        <a:rPr b="1" dirty="0" lang="pt-PT" sz="1400" u="sng">
                          <a:effectLst/>
                          <a:latin charset="0" pitchFamily="50" typeface="Flama"/>
                        </a:rPr>
                        <a:t>Custos com Materiais e Equipamentos:</a:t>
                      </a:r>
                    </a:p>
                    <a:p>
                      <a:pPr indent="-342900" lvl="0" marL="342900">
                        <a:lnSpc>
                          <a:spcPct val="107000"/>
                        </a:lnSpc>
                        <a:buFont charset="2" panose="05050102010706020507" pitchFamily="18" typeface="Symbol"/>
                        <a:buChar char=""/>
                      </a:pPr>
                      <a:r>
                        <a:rPr b="0" dirty="0" lang="pt-PT" sz="1400">
                          <a:effectLst/>
                          <a:latin charset="0" pitchFamily="50" typeface="Flama"/>
                        </a:rPr>
                        <a:t>Custo de Aquisição de materiais (Colmeias, fumigadores e Caixas de Captura)</a:t>
                      </a:r>
                    </a:p>
                    <a:p>
                      <a:pPr indent="-342900" lvl="0" marL="342900">
                        <a:lnSpc>
                          <a:spcPct val="107000"/>
                        </a:lnSpc>
                        <a:buFont charset="2" panose="05050102010706020507" pitchFamily="18" typeface="Symbol"/>
                        <a:buChar char=""/>
                      </a:pPr>
                      <a:r>
                        <a:rPr b="0" dirty="0" lang="pt-PT" sz="1400">
                          <a:effectLst/>
                          <a:latin charset="0" pitchFamily="50" typeface="Flama"/>
                        </a:rPr>
                        <a:t>Custo de Aquisição de </a:t>
                      </a:r>
                      <a:r>
                        <a:rPr b="0" dirty="0" err="1" lang="pt-PT" sz="1400">
                          <a:effectLst/>
                          <a:latin charset="0" pitchFamily="50" typeface="Flama"/>
                        </a:rPr>
                        <a:t>EPIs</a:t>
                      </a:r>
                      <a:endParaRPr b="0" dirty="0" lang="pt-PT" sz="1400">
                        <a:effectLst/>
                        <a:latin charset="0" pitchFamily="50" typeface="Flama"/>
                      </a:endParaRPr>
                    </a:p>
                    <a:p>
                      <a:pPr indent="-342900" lvl="0" marL="342900">
                        <a:lnSpc>
                          <a:spcPct val="107000"/>
                        </a:lnSpc>
                        <a:buFont charset="2" panose="05050102010706020507" pitchFamily="18" typeface="Symbol"/>
                        <a:buChar char=""/>
                      </a:pPr>
                      <a:r>
                        <a:rPr b="0" dirty="0" lang="pt-PT" sz="1400">
                          <a:effectLst/>
                          <a:latin charset="0" pitchFamily="50" typeface="Flama"/>
                        </a:rPr>
                        <a:t>Custo com Treinamento dos apicultores</a:t>
                      </a:r>
                    </a:p>
                    <a:p>
                      <a:pPr indent="-342900" lvl="0" marL="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2" panose="05050102010706020507" pitchFamily="18" typeface="Symbol"/>
                        <a:buChar char=""/>
                      </a:pPr>
                      <a:r>
                        <a:rPr b="0" dirty="0" lang="pt-PT" sz="1400">
                          <a:effectLst/>
                          <a:latin charset="0" pitchFamily="50" typeface="Flama"/>
                        </a:rPr>
                        <a:t>Outros Custos (Transportes e Fornecimento de Equipamento)</a:t>
                      </a:r>
                      <a:endParaRPr b="0" dirty="0" lang="pt-PT" sz="1400">
                        <a:effectLst/>
                        <a:latin charset="0" pitchFamily="50" typeface="Flama"/>
                        <a:ea charset="0" panose="020B0004020202020204" pitchFamily="34" typeface="Aptos"/>
                        <a:cs charset="0" panose="020B0604020202020204" pitchFamily="34" typeface="Arial"/>
                      </a:endParaRPr>
                    </a:p>
                  </a:txBody>
                  <a:tcPr marB="0" marL="60823" marR="60823" marT="0"/>
                </a:tc>
                <a:extLst>
                  <a:ext uri="{0D108BD9-81ED-4DB2-BD59-A6C34878D82A}">
                    <a16:rowId xmlns:a16="http://schemas.microsoft.com/office/drawing/2014/main" val="3802237733"/>
                  </a:ext>
                </a:extLst>
              </a:tr>
              <a:tr h="1037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b="1" dirty="0" lang="pt-PT" sz="1400">
                          <a:effectLst/>
                          <a:latin charset="0" pitchFamily="50" typeface="Flama"/>
                        </a:rPr>
                        <a:t>B: </a:t>
                      </a:r>
                      <a:r>
                        <a:rPr b="1" dirty="0" lang="pt-PT" sz="1400" u="sng">
                          <a:effectLst/>
                          <a:latin charset="0" pitchFamily="50" typeface="Flama"/>
                        </a:rPr>
                        <a:t>Custos Fixos (Directos)</a:t>
                      </a:r>
                    </a:p>
                    <a:p>
                      <a:pPr indent="-342900" lvl="0" marL="342900">
                        <a:lnSpc>
                          <a:spcPct val="107000"/>
                        </a:lnSpc>
                        <a:buFont charset="2" panose="05050102010706020507" pitchFamily="18" typeface="Symbol"/>
                        <a:buChar char=""/>
                      </a:pPr>
                      <a:r>
                        <a:rPr b="0" dirty="0" lang="pt-PT" sz="1400">
                          <a:effectLst/>
                          <a:latin charset="0" pitchFamily="50" typeface="Flama"/>
                        </a:rPr>
                        <a:t>Custos com Serviços de Assistência Técnica</a:t>
                      </a:r>
                    </a:p>
                    <a:p>
                      <a:pPr indent="-342900" lvl="0" marL="342900">
                        <a:lnSpc>
                          <a:spcPct val="107000"/>
                        </a:lnSpc>
                        <a:buFont charset="2" panose="05050102010706020507" pitchFamily="18" typeface="Symbol"/>
                        <a:buChar char=""/>
                      </a:pPr>
                      <a:r>
                        <a:rPr b="0" dirty="0" lang="pt-PT" sz="1400">
                          <a:effectLst/>
                          <a:latin charset="0" pitchFamily="50" typeface="Flama"/>
                        </a:rPr>
                        <a:t>Custos com Salário do Apicultor:</a:t>
                      </a:r>
                    </a:p>
                    <a:p>
                      <a:pPr indent="-285750" lvl="1" marL="7429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70309020205020404" pitchFamily="49" typeface="Courier New"/>
                        <a:buChar char="o"/>
                      </a:pPr>
                      <a:r>
                        <a:rPr b="0" dirty="0" lang="pt-PT" sz="1400">
                          <a:effectLst/>
                          <a:latin charset="0" pitchFamily="50" typeface="Flama"/>
                        </a:rPr>
                        <a:t>Mão-de-obra (2 jornas/mês)</a:t>
                      </a:r>
                      <a:endParaRPr b="0" dirty="0" lang="pt-PT" sz="1400">
                        <a:effectLst/>
                        <a:latin charset="0" pitchFamily="50" typeface="Flama"/>
                        <a:ea charset="0" panose="020B0004020202020204" pitchFamily="34" typeface="Aptos"/>
                        <a:cs charset="0" panose="020B0604020202020204" pitchFamily="34" typeface="Arial"/>
                      </a:endParaRPr>
                    </a:p>
                  </a:txBody>
                  <a:tcPr marB="0" marL="60823" marR="60823" marT="0"/>
                </a:tc>
                <a:extLst>
                  <a:ext uri="{0D108BD9-81ED-4DB2-BD59-A6C34878D82A}">
                    <a16:rowId xmlns:a16="http://schemas.microsoft.com/office/drawing/2014/main" val="525206995"/>
                  </a:ext>
                </a:extLst>
              </a:tr>
              <a:tr h="8027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b="1" dirty="0" lang="pt-PT" sz="1400">
                          <a:effectLst/>
                          <a:latin charset="0" pitchFamily="50" typeface="Flama"/>
                        </a:rPr>
                        <a:t>C: </a:t>
                      </a:r>
                      <a:r>
                        <a:rPr b="1" dirty="0" lang="pt-PT" sz="1400" u="sng">
                          <a:effectLst/>
                          <a:latin charset="0" pitchFamily="50" typeface="Flama"/>
                        </a:rPr>
                        <a:t>Custos Variáveis (Directos)</a:t>
                      </a:r>
                    </a:p>
                    <a:p>
                      <a:pPr indent="-342900" lvl="0" marL="342900">
                        <a:lnSpc>
                          <a:spcPct val="107000"/>
                        </a:lnSpc>
                        <a:buFont charset="2" panose="05050102010706020507" pitchFamily="18" typeface="Symbol"/>
                        <a:buChar char=""/>
                      </a:pPr>
                      <a:r>
                        <a:rPr b="0" dirty="0" lang="pt-PT" sz="1400">
                          <a:effectLst/>
                          <a:latin charset="0" pitchFamily="50" typeface="Flama"/>
                        </a:rPr>
                        <a:t>Custos com cera (para projecções do mel)</a:t>
                      </a:r>
                    </a:p>
                    <a:p>
                      <a:pPr indent="-342900" lvl="0" marL="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2" panose="05050102010706020507" pitchFamily="18" typeface="Symbol"/>
                        <a:buChar char=""/>
                      </a:pPr>
                      <a:r>
                        <a:rPr b="0" dirty="0" lang="pt-PT" sz="1400">
                          <a:effectLst/>
                          <a:latin charset="0" pitchFamily="50" typeface="Flama"/>
                        </a:rPr>
                        <a:t>Custos com outros suplementos de exploração (massa </a:t>
                      </a:r>
                      <a:r>
                        <a:rPr b="0" dirty="0" err="1" lang="pt-PT" sz="1400">
                          <a:effectLst/>
                          <a:latin charset="0" pitchFamily="50" typeface="Flama"/>
                        </a:rPr>
                        <a:t>grisse</a:t>
                      </a:r>
                      <a:r>
                        <a:rPr b="0" dirty="0" lang="pt-PT" sz="1400">
                          <a:effectLst/>
                          <a:latin charset="0" pitchFamily="50" typeface="Flama"/>
                        </a:rPr>
                        <a:t>)</a:t>
                      </a:r>
                      <a:endParaRPr b="0" dirty="0" lang="pt-PT" sz="1400">
                        <a:effectLst/>
                        <a:latin charset="0" pitchFamily="50" typeface="Flama"/>
                        <a:ea charset="0" panose="020B0004020202020204" pitchFamily="34" typeface="Aptos"/>
                        <a:cs charset="0" panose="020B0604020202020204" pitchFamily="34" typeface="Arial"/>
                      </a:endParaRPr>
                    </a:p>
                  </a:txBody>
                  <a:tcPr marB="0" marL="60823" marR="60823" marT="0"/>
                </a:tc>
                <a:extLst>
                  <a:ext uri="{0D108BD9-81ED-4DB2-BD59-A6C34878D82A}">
                    <a16:rowId xmlns:a16="http://schemas.microsoft.com/office/drawing/2014/main" val="683634248"/>
                  </a:ext>
                </a:extLst>
              </a:tr>
              <a:tr h="8027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b="1" dirty="0" lang="pt-PT" sz="1400">
                          <a:effectLst/>
                          <a:latin charset="0" pitchFamily="50" typeface="Flama"/>
                        </a:rPr>
                        <a:t>D: </a:t>
                      </a:r>
                      <a:r>
                        <a:rPr b="1" dirty="0" lang="pt-PT" sz="1400" u="sng">
                          <a:effectLst/>
                          <a:latin charset="0" pitchFamily="50" typeface="Flama"/>
                        </a:rPr>
                        <a:t>Outros Custos</a:t>
                      </a:r>
                    </a:p>
                    <a:p>
                      <a:pPr algn="just" indent="-342900" lvl="0" marL="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2" panose="05050102010706020507" pitchFamily="18" typeface="Symbol"/>
                        <a:buChar char=""/>
                      </a:pPr>
                      <a:r>
                        <a:rPr b="0" dirty="0" lang="pt-PT" sz="1400">
                          <a:effectLst/>
                          <a:latin charset="0" pitchFamily="50" typeface="Flama"/>
                        </a:rPr>
                        <a:t>Depreciações dos activos de exploração (Caixas de captura, Colmeias e Fumigadores)</a:t>
                      </a:r>
                      <a:r>
                        <a:rPr b="0" dirty="0" lang="pt-PT" sz="1400">
                          <a:effectLst/>
                          <a:latin charset="0" pitchFamily="50" typeface="Flama"/>
                          <a:cs charset="0" panose="020B0604020202020204" pitchFamily="34" typeface="Arial"/>
                        </a:rPr>
                        <a:t>; Taxa Mínima de Desconto.</a:t>
                      </a:r>
                      <a:endParaRPr b="0" dirty="0" lang="pt-PT" sz="1400">
                        <a:effectLst/>
                        <a:latin charset="0" pitchFamily="50" typeface="Flama"/>
                      </a:endParaRPr>
                    </a:p>
                  </a:txBody>
                  <a:tcPr marB="0" marL="60823" marR="60823" marT="0"/>
                </a:tc>
                <a:extLst>
                  <a:ext uri="{0D108BD9-81ED-4DB2-BD59-A6C34878D82A}">
                    <a16:rowId xmlns:a16="http://schemas.microsoft.com/office/drawing/2014/main" val="809919587"/>
                  </a:ext>
                </a:extLst>
              </a:tr>
              <a:tr h="5679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b="0" dirty="0" lang="pt-PT" sz="1400">
                          <a:effectLst/>
                          <a:latin charset="0" pitchFamily="50" typeface="Flama"/>
                        </a:rPr>
                        <a:t>E: </a:t>
                      </a:r>
                      <a:r>
                        <a:rPr b="1" dirty="0" lang="pt-PT" sz="1400" u="sng">
                          <a:effectLst/>
                          <a:latin charset="0" pitchFamily="50" typeface="Flama"/>
                        </a:rPr>
                        <a:t>Custos Totais             </a:t>
                      </a:r>
                      <a:r>
                        <a:rPr b="0" dirty="0" lang="pt-PT" sz="1400">
                          <a:effectLst/>
                          <a:latin charset="0" pitchFamily="50" typeface="Flama"/>
                        </a:rPr>
                        <a:t>B+C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b="0" dirty="0" lang="pt-PT" sz="1400">
                          <a:effectLst/>
                          <a:latin charset="0" pitchFamily="50" typeface="Flama"/>
                        </a:rPr>
                        <a:t>F: INVESTIMENTOS=A (inicialmente feitos pelo projecto)</a:t>
                      </a:r>
                      <a:endParaRPr b="0" dirty="0" lang="pt-PT" sz="1400">
                        <a:effectLst/>
                        <a:latin charset="0" pitchFamily="50" typeface="Flama"/>
                        <a:ea charset="0" panose="020B0004020202020204" pitchFamily="34" typeface="Aptos"/>
                        <a:cs charset="0" panose="020B0604020202020204" pitchFamily="34" typeface="Arial"/>
                      </a:endParaRPr>
                    </a:p>
                  </a:txBody>
                  <a:tcPr marB="0" marL="60823" marR="60823" marT="0"/>
                </a:tc>
                <a:extLst>
                  <a:ext uri="{0D108BD9-81ED-4DB2-BD59-A6C34878D82A}">
                    <a16:rowId xmlns:a16="http://schemas.microsoft.com/office/drawing/2014/main" val="230045209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4AF9B9B-A5AB-913B-ED27-126B19BF3C25}"/>
              </a:ext>
            </a:extLst>
          </p:cNvPr>
          <p:cNvSpPr txBox="1"/>
          <p:nvPr/>
        </p:nvSpPr>
        <p:spPr>
          <a:xfrm>
            <a:off x="1547109" y="2736534"/>
            <a:ext cx="2041583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wrap="square">
            <a:spAutoFit/>
          </a:bodyPr>
          <a:lstStyle/>
          <a:p>
            <a:pPr algn="just"/>
            <a:r>
              <a:rPr b="1" dirty="0" lang="pt-PT">
                <a:latin charset="0" pitchFamily="50" typeface="Flama"/>
              </a:rPr>
              <a:t>PRESSUPOSTOS DE CÁLCULOS: Estrutura de Custos</a:t>
            </a:r>
          </a:p>
        </p:txBody>
      </p:sp>
    </p:spTree>
    <p:extLst>
      <p:ext uri="{BB962C8B-B14F-4D97-AF65-F5344CB8AC3E}">
        <p14:creationId xmlns:p14="http://schemas.microsoft.com/office/powerpoint/2010/main" val="770648368"/>
      </p:ext>
    </p:extLst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Shape 147">
          <a:extLst>
            <a:ext uri="{FF2B5EF4-FFF2-40B4-BE49-F238E27FC236}">
              <a16:creationId xmlns:a16="http://schemas.microsoft.com/office/drawing/2014/main" id="{A903186A-054B-DEBE-A043-5F361593E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6">
            <a:extLst>
              <a:ext uri="{FF2B5EF4-FFF2-40B4-BE49-F238E27FC236}">
                <a16:creationId xmlns:a16="http://schemas.microsoft.com/office/drawing/2014/main" id="{783D70F6-ABD1-851A-5368-F796351B7DC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913"/>
          <a:stretch/>
        </p:blipFill>
        <p:spPr>
          <a:xfrm>
            <a:off x="110837" y="116633"/>
            <a:ext cx="11190694" cy="8309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ue flag with yellow stars&#10;&#10;Description automatically generated" id="7" name="Picture 6">
            <a:extLst>
              <a:ext uri="{FF2B5EF4-FFF2-40B4-BE49-F238E27FC236}">
                <a16:creationId xmlns:a16="http://schemas.microsoft.com/office/drawing/2014/main" id="{1049C97A-30E0-455F-0DFF-46B596C2C61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4" r="481"/>
          <a:stretch/>
        </p:blipFill>
        <p:spPr>
          <a:xfrm>
            <a:off x="11188437" y="6010538"/>
            <a:ext cx="833885" cy="796226"/>
          </a:xfrm>
          <a:prstGeom prst="rect">
            <a:avLst/>
          </a:prstGeom>
        </p:spPr>
      </p:pic>
      <p:pic>
        <p:nvPicPr>
          <p:cNvPr descr="Logo, company name&#10;&#10;Description automatically generated" id="8" name="Picture 7">
            <a:extLst>
              <a:ext uri="{FF2B5EF4-FFF2-40B4-BE49-F238E27FC236}">
                <a16:creationId xmlns:a16="http://schemas.microsoft.com/office/drawing/2014/main" id="{093F1E30-E3E3-2D00-921D-18318DF03884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5728" y="5711349"/>
            <a:ext cx="2046361" cy="144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C25326C-6FD6-041D-FEF0-4E16F2F9B31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812" y="5876166"/>
            <a:ext cx="1931107" cy="127616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4C1AEFB-4975-A21A-E7BE-9D6D801A1DCA}"/>
              </a:ext>
            </a:extLst>
          </p:cNvPr>
          <p:cNvSpPr/>
          <p:nvPr/>
        </p:nvSpPr>
        <p:spPr>
          <a:xfrm>
            <a:off x="1163710" y="873413"/>
            <a:ext cx="9645001" cy="510624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b="0" baseline="0" cap="none" i="0" kern="0" kumimoji="0" lang="pt-PT" noProof="0" normalizeH="0" spc="0" strike="noStrike" sz="14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F5DB0D-92EC-9CE1-AE1F-1347525290B8}"/>
              </a:ext>
            </a:extLst>
          </p:cNvPr>
          <p:cNvSpPr txBox="1"/>
          <p:nvPr/>
        </p:nvSpPr>
        <p:spPr>
          <a:xfrm>
            <a:off x="312764" y="1551586"/>
            <a:ext cx="1001110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 eaLnBrk="1" fontAlgn="auto" hangingPunct="1" latinLnBrk="0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dirty="0" lang="pt-PT" sz="2400">
                <a:solidFill>
                  <a:schemeClr val="accent1">
                    <a:lumMod val="75000"/>
                  </a:schemeClr>
                </a:solidFill>
                <a:latin typeface="Flama"/>
              </a:rPr>
              <a:t> </a:t>
            </a:r>
          </a:p>
          <a:p>
            <a:pPr algn="just" defTabSz="914400" eaLnBrk="1" fontAlgn="auto" hangingPunct="1" latinLnBrk="0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dirty="0" lang="pt-PT" sz="2400">
              <a:solidFill>
                <a:schemeClr val="accent1">
                  <a:lumMod val="75000"/>
                </a:schemeClr>
              </a:solidFill>
              <a:latin typeface="Flama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9044EFB-693E-1E0A-CB63-7A28552D2D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7630404"/>
              </p:ext>
            </p:extLst>
          </p:nvPr>
        </p:nvGraphicFramePr>
        <p:xfrm>
          <a:off x="6233955" y="1167266"/>
          <a:ext cx="4018410" cy="1466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C3FBBA9F-328F-B8F8-FB45-6E14A6EB0D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1002359"/>
              </p:ext>
            </p:extLst>
          </p:nvPr>
        </p:nvGraphicFramePr>
        <p:xfrm>
          <a:off x="2112678" y="1176645"/>
          <a:ext cx="3992182" cy="1456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068D289-A64E-C139-FE74-E943F6D75165}"/>
              </a:ext>
            </a:extLst>
          </p:cNvPr>
          <p:cNvSpPr/>
          <p:nvPr/>
        </p:nvSpPr>
        <p:spPr bwMode="auto">
          <a:xfrm>
            <a:off x="2760750" y="905668"/>
            <a:ext cx="2592288" cy="256622"/>
          </a:xfrm>
          <a:prstGeom prst="roundRect">
            <a:avLst/>
          </a:prstGeom>
          <a:noFill/>
          <a:ln algn="ctr" cap="flat" cmpd="sng" w="9525">
            <a:solidFill>
              <a:srgbClr val="00B0F0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</a:bodyPr>
          <a:lstStyle/>
          <a:p>
            <a:pPr algn="ctr" defTabSz="914400" eaLnBrk="1" fontAlgn="base" hangingPunct="1" indent="0" latinLnBrk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b="1" baseline="0" cap="none" dirty="0" i="0" kumimoji="0" lang="pt-PT" normalizeH="0" strike="noStrike" sz="1600" u="none">
                <a:ln>
                  <a:noFill/>
                </a:ln>
                <a:solidFill>
                  <a:schemeClr val="tx1"/>
                </a:solidFill>
                <a:effectLst/>
                <a:latin charset="0" pitchFamily="50" typeface="Flama"/>
              </a:rPr>
              <a:t>MABU: 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B2B475A-A70F-303F-8CE8-EB176220D075}"/>
              </a:ext>
            </a:extLst>
          </p:cNvPr>
          <p:cNvSpPr/>
          <p:nvPr/>
        </p:nvSpPr>
        <p:spPr bwMode="auto">
          <a:xfrm>
            <a:off x="6468046" y="873413"/>
            <a:ext cx="2592288" cy="256622"/>
          </a:xfrm>
          <a:prstGeom prst="roundRect">
            <a:avLst/>
          </a:prstGeom>
          <a:noFill/>
          <a:ln algn="ctr" cap="flat" cmpd="sng" w="9525">
            <a:solidFill>
              <a:srgbClr val="00B0F0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</a:bodyPr>
          <a:lstStyle/>
          <a:p>
            <a:pPr algn="ctr" defTabSz="914400" eaLnBrk="1" fontAlgn="base" hangingPunct="1" indent="0" latinLnBrk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b="1" baseline="0" cap="none" dirty="0" i="0" kumimoji="0" lang="pt-PT" normalizeH="0" strike="noStrike" sz="1600" u="none">
                <a:ln>
                  <a:noFill/>
                </a:ln>
                <a:solidFill>
                  <a:schemeClr val="tx1"/>
                </a:solidFill>
                <a:effectLst/>
                <a:latin charset="0" pitchFamily="50" typeface="Flama"/>
              </a:rPr>
              <a:t>PNAG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00C984D5-B898-EC24-F27B-E5E43244AAA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5001215"/>
                  </p:ext>
                </p:extLst>
              </p:nvPr>
            </p:nvGraphicFramePr>
            <p:xfrm>
              <a:off x="2714514" y="2719755"/>
              <a:ext cx="7000633" cy="2266532"/>
            </p:xfrm>
            <a:graphic>
              <a:graphicData uri="http://schemas.openxmlformats.org/drawingml/2006/table">
                <a:tbl>
                  <a:tblPr bandRow="1" firstCol="1" firstRow="1">
                    <a:tableStyleId>{1E171933-4619-4E11-9A3F-F7608DF75F80}</a:tableStyleId>
                  </a:tblPr>
                  <a:tblGrid>
                    <a:gridCol w="3286596">
                      <a:extLst>
                        <a:ext uri="{9D8B030D-6E8A-4147-A177-3AD203B41FA5}">
                          <a16:colId xmlns:a16="http://schemas.microsoft.com/office/drawing/2014/main" val="4151581353"/>
                        </a:ext>
                      </a:extLst>
                    </a:gridCol>
                    <a:gridCol w="3714037">
                      <a:extLst>
                        <a:ext uri="{9D8B030D-6E8A-4147-A177-3AD203B41FA5}">
                          <a16:colId xmlns:a16="http://schemas.microsoft.com/office/drawing/2014/main" val="1487514731"/>
                        </a:ext>
                      </a:extLst>
                    </a:gridCol>
                  </a:tblGrid>
                  <a:tr h="463449"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b="0" dirty="0" lang="pt-PT" sz="1600">
                              <a:solidFill>
                                <a:schemeClr val="tx1"/>
                              </a:solidFill>
                              <a:effectLst/>
                              <a:latin charset="0" pitchFamily="50" typeface="Flama"/>
                              <a:ea charset="0" panose="020B0004020202020204" pitchFamily="34" typeface="Aptos"/>
                              <a:cs charset="0" panose="020B0604020202020204" pitchFamily="34" typeface="Arial"/>
                            </a:rPr>
                            <a:t>Resultados Económicos e Financeiros da Exploração</a:t>
                          </a:r>
                          <a:r>
                            <a:rPr b="0" dirty="0" lang="pt-PT" sz="1400">
                              <a:effectLst/>
                              <a:latin charset="0" pitchFamily="50" typeface="Flama"/>
                              <a:ea charset="0" panose="020B0004020202020204" pitchFamily="34" typeface="Aptos"/>
                              <a:cs charset="0" panose="020B0604020202020204" pitchFamily="34" typeface="Arial"/>
                            </a:rPr>
                            <a:t> </a:t>
                          </a:r>
                        </a:p>
                      </a:txBody>
                      <a:tcPr marB="0" marL="60823" marR="60823" marT="0"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26441063"/>
                      </a:ext>
                    </a:extLst>
                  </a:tr>
                  <a:tr h="99337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b="1" dirty="0" lang="pt-PT" sz="1400" u="sng">
                              <a:effectLst/>
                              <a:latin charset="0" pitchFamily="50" typeface="Flama"/>
                            </a:rPr>
                            <a:t>MONTE MABU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b="1" i="1" lang="pt-PT" smtClean="0" sz="1400" u="sng">
                                      <a:effectLst/>
                                      <a:latin charset="0" panose="02040503050406030204" pitchFamily="18"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b="1" i="1" lang="en-GB" smtClean="0" sz="1400" u="sng">
                                      <a:effectLst/>
                                      <a:latin charset="0" panose="02040503050406030204" pitchFamily="18"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b="1" i="1" lang="en-GB" smtClean="0" sz="1400" u="sng">
                                      <a:effectLst/>
                                      <a:latin charset="0" panose="02040503050406030204" pitchFamily="18" typeface="Cambria Math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=</m:t>
                              </m:r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𝟏𝟏𝟖</m:t>
                              </m:r>
                            </m:oMath>
                          </a14:m>
                          <a:r>
                            <a:rPr b="1" dirty="0" lang="pt-PT" sz="1400" u="sng">
                              <a:effectLst/>
                              <a:latin charset="0" pitchFamily="50" typeface="Flama"/>
                            </a:rPr>
                            <a:t>,426.84)</a:t>
                          </a:r>
                        </a:p>
                        <a:p>
                          <a:pPr indent="-285750" marL="28575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  <a:buFont charset="0" panose="020B0604020202020204" pitchFamily="34" typeface="Arial"/>
                            <a:buChar char="•"/>
                          </a:pPr>
                          <a:r>
                            <a:rPr b="0" dirty="0" lang="pt-PT" sz="1400" u="none">
                              <a:effectLst/>
                              <a:latin charset="0" panose="02030504050205020304" pitchFamily="18" typeface="Centaur"/>
                            </a:rPr>
                            <a:t>VAL: -MZM49,010.52 (58.62% de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b="1" i="1" lang="pt-PT" smtClean="0" sz="1400" u="none">
                                      <a:effectLst/>
                                      <a:latin charset="0" panose="02040503050406030204" pitchFamily="18"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b="1" i="1" lang="en-GB" smtClean="0" sz="1400" u="none">
                                      <a:effectLst/>
                                      <a:latin charset="0" panose="02040503050406030204" pitchFamily="18"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b="1" i="1" lang="en-GB" smtClean="0" sz="1400" u="none">
                                      <a:effectLst/>
                                      <a:latin charset="0" panose="02040503050406030204" pitchFamily="18" typeface="Cambria Math"/>
                                    </a:rPr>
                                    <m:t>𝟎</m:t>
                                  </m:r>
                                </m:sub>
                              </m:sSub>
                            </m:oMath>
                          </a14:m>
                          <a:r>
                            <a:rPr b="0" dirty="0" lang="pt-PT" sz="1400" u="none">
                              <a:effectLst/>
                              <a:latin charset="0" panose="02030504050205020304" pitchFamily="18" typeface="Centaur"/>
                            </a:rPr>
                            <a:t>)</a:t>
                          </a:r>
                        </a:p>
                        <a:p>
                          <a:pPr indent="-285750" marL="28575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  <a:buFont charset="0" panose="020B0604020202020204" pitchFamily="34" typeface="Arial"/>
                            <a:buChar char="•"/>
                          </a:pPr>
                          <a:r>
                            <a:rPr b="0" dirty="0" lang="pt-PT" sz="1400" u="none">
                              <a:effectLst/>
                              <a:latin charset="0" panose="02030504050205020304" pitchFamily="18" typeface="Centaur"/>
                            </a:rPr>
                            <a:t>IR:-0.4138/unidade investida</a:t>
                          </a:r>
                        </a:p>
                      </a:txBody>
                      <a:tcPr marB="0" marL="60823" marR="60823" marT="0">
                        <a:lnR algn="ctr" cap="flat" cmpd="sng" w="12700">
                          <a:solidFill>
                            <a:schemeClr val="tx1"/>
                          </a:solidFill>
                          <a:prstDash val="solid"/>
                          <a:round/>
                          <a:headEnd len="med" type="none" w="med"/>
                          <a:tailEnd len="med" type="none" w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b="1" dirty="0" lang="pt-PT" sz="1400" u="sng">
                              <a:effectLst/>
                              <a:latin charset="0" pitchFamily="50" typeface="Flama"/>
                            </a:rPr>
                            <a:t>PNAG</a:t>
                          </a:r>
                          <a:r>
                            <a:rPr b="1" baseline="0" dirty="0" lang="pt-PT" sz="1400" u="sng">
                              <a:effectLst/>
                              <a:latin charset="0" pitchFamily="50" typeface="Flama"/>
                            </a:rPr>
                            <a:t> </a:t>
                          </a:r>
                          <a:r>
                            <a:rPr b="1" dirty="0" lang="pt-PT" sz="1400" u="sng">
                              <a:effectLst/>
                              <a:latin charset="0" pitchFamily="50" typeface="Flama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b="1" i="1" lang="pt-PT" smtClean="0" sz="1400" u="sng">
                                      <a:effectLst/>
                                      <a:latin charset="0" panose="02040503050406030204" pitchFamily="18"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b="1" i="1" lang="en-GB" smtClean="0" sz="1400" u="sng">
                                      <a:effectLst/>
                                      <a:latin charset="0" panose="02040503050406030204" pitchFamily="18"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b="1" i="1" lang="en-GB" smtClean="0" sz="1400" u="sng">
                                      <a:effectLst/>
                                      <a:latin charset="0" panose="02040503050406030204" pitchFamily="18" typeface="Cambria Math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=</m:t>
                              </m:r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𝟑𝟔</m:t>
                              </m:r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,</m:t>
                              </m:r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𝟖𝟎𝟖</m:t>
                              </m:r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.</m:t>
                              </m:r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𝟖𝟖</m:t>
                              </m:r>
                            </m:oMath>
                          </a14:m>
                          <a:r>
                            <a:rPr b="1" dirty="0" lang="pt-PT" sz="1400" u="sng">
                              <a:effectLst/>
                              <a:latin charset="0" pitchFamily="50" typeface="Flama"/>
                            </a:rPr>
                            <a:t>)</a:t>
                          </a:r>
                        </a:p>
                        <a:p>
                          <a:pPr algn="just" indent="-285750" marL="28575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  <a:buFont charset="0" panose="020B0604020202020204" pitchFamily="34" typeface="Arial"/>
                            <a:buChar char="•"/>
                          </a:pPr>
                          <a:r>
                            <a:rPr b="0" dirty="0" lang="pt-PT" sz="1400" u="none">
                              <a:effectLst/>
                              <a:latin charset="0" panose="02030504050205020304" pitchFamily="18" typeface="Centaur"/>
                            </a:rPr>
                            <a:t>VAL= -MZM44,692.58, IR:-1.2142/</a:t>
                          </a:r>
                          <a:r>
                            <a:rPr b="0" dirty="0" err="1" lang="pt-PT" sz="1400" u="none">
                              <a:effectLst/>
                              <a:latin charset="0" panose="02030504050205020304" pitchFamily="18" typeface="Centaur"/>
                            </a:rPr>
                            <a:t>u.n</a:t>
                          </a:r>
                          <a:r>
                            <a:rPr b="0" dirty="0" lang="pt-PT" sz="1400" u="none">
                              <a:effectLst/>
                              <a:latin charset="0" panose="02030504050205020304" pitchFamily="18" typeface="Centaur"/>
                            </a:rPr>
                            <a:t>.</a:t>
                          </a:r>
                        </a:p>
                        <a:p>
                          <a:pPr algn="just" defTabSz="914400" eaLnBrk="1" fontAlgn="auto" hangingPunct="1" indent="0" latinLnBrk="0" lvl="0" marL="0" marR="0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 charset="0" panose="020B0604020202020204" pitchFamily="34" typeface="Arial"/>
                            <a:buNone/>
                            <a:tabLst/>
                            <a:defRPr/>
                          </a:pPr>
                          <a:r>
                            <a:rPr b="1" dirty="0" lang="pt-PT" sz="1400" u="sng">
                              <a:effectLst/>
                            </a:rPr>
                            <a:t>PNAG</a:t>
                          </a:r>
                          <a:r>
                            <a:rPr b="1" baseline="0" dirty="0" lang="pt-PT" sz="1400" u="sng">
                              <a:effectLst/>
                            </a:rPr>
                            <a:t> </a:t>
                          </a:r>
                          <a:r>
                            <a:rPr b="1" dirty="0" lang="pt-PT" sz="1400" u="sng">
                              <a:effectLst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b="1" i="1" lang="pt-PT" smtClean="0" sz="1400" u="sng">
                                      <a:effectLst/>
                                      <a:latin charset="0" panose="02040503050406030204" pitchFamily="18"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b="1" lang="en-GB" smtClean="0" sz="1400" u="sng">
                                      <a:effectLst/>
                                      <a:latin charset="0" panose="02040503050406030204" pitchFamily="18"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b="1" lang="en-GB" smtClean="0" sz="1400" u="sng">
                                      <a:effectLst/>
                                      <a:latin charset="0" panose="02040503050406030204" pitchFamily="18" typeface="Cambria Math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b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=</m:t>
                              </m:r>
                              <m:r>
                                <a:rPr b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𝟓𝟏</m:t>
                              </m:r>
                              <m:r>
                                <a:rPr b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,</m:t>
                              </m:r>
                              <m:r>
                                <a:rPr b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𝟖𝟎𝟖</m:t>
                              </m:r>
                              <m:r>
                                <a:rPr b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.</m:t>
                              </m:r>
                              <m:r>
                                <a:rPr b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𝟖𝟖</m:t>
                              </m:r>
                            </m:oMath>
                          </a14:m>
                          <a:r>
                            <a:rPr b="1" dirty="0" lang="pt-PT" sz="1400" u="sng">
                              <a:effectLst/>
                            </a:rPr>
                            <a:t>-10 colmeias)</a:t>
                          </a:r>
                          <a:endParaRPr b="0" dirty="0" lang="pt-PT" sz="1400" u="none">
                            <a:effectLst/>
                            <a:latin charset="0" panose="02030504050205020304" pitchFamily="18" typeface="Centaur"/>
                          </a:endParaRPr>
                        </a:p>
                        <a:p>
                          <a:pPr algn="just" indent="-285750" marL="28575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  <a:buFont charset="0" panose="020B0604020202020204" pitchFamily="34" typeface="Arial"/>
                            <a:buChar char="•"/>
                          </a:pPr>
                          <a:r>
                            <a:rPr b="0" dirty="0" lang="pt-PT" sz="1400" u="none">
                              <a:effectLst/>
                              <a:latin charset="0" panose="02030504050205020304" pitchFamily="18" typeface="Centaur"/>
                            </a:rPr>
                            <a:t>VAL= MZM29,307.42 IR: 0.5657/</a:t>
                          </a:r>
                          <a:r>
                            <a:rPr b="0" dirty="0" err="1" lang="pt-PT" sz="1400" u="none">
                              <a:effectLst/>
                              <a:latin charset="0" panose="02030504050205020304" pitchFamily="18" typeface="Centaur"/>
                            </a:rPr>
                            <a:t>u.n</a:t>
                          </a:r>
                          <a:r>
                            <a:rPr b="0" dirty="0" lang="pt-PT" sz="1400" u="none">
                              <a:effectLst/>
                              <a:latin charset="0" panose="02030504050205020304" pitchFamily="18" typeface="Centaur"/>
                            </a:rPr>
                            <a:t>.</a:t>
                          </a:r>
                        </a:p>
                        <a:p>
                          <a:pPr algn="just" indent="-285750" marL="28575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  <a:buFont charset="0" panose="020B0604020202020204" pitchFamily="34" typeface="Arial"/>
                            <a:buChar char="•"/>
                          </a:pPr>
                          <a:endParaRPr b="0" dirty="0" lang="pt-PT" sz="1400" u="none">
                            <a:effectLst/>
                            <a:latin charset="0" panose="02030504050205020304" pitchFamily="18" typeface="Centaur"/>
                          </a:endParaRPr>
                        </a:p>
                        <a:p>
                          <a:pPr indent="-285750" marL="28575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  <a:buFont charset="0" panose="020B0604020202020204" pitchFamily="34" typeface="Arial"/>
                            <a:buChar char="•"/>
                          </a:pPr>
                          <a:endParaRPr b="0" dirty="0" lang="pt-PT" sz="1400" u="none">
                            <a:effectLst/>
                            <a:latin charset="0" panose="02030504050205020304" pitchFamily="18" typeface="Centaur"/>
                          </a:endParaRPr>
                        </a:p>
                      </a:txBody>
                      <a:tcPr marB="0" marL="60823" marR="60823" marT="0">
                        <a:lnL algn="ctr" cap="flat" cmpd="sng" w="12700">
                          <a:solidFill>
                            <a:schemeClr val="tx1"/>
                          </a:solidFill>
                          <a:prstDash val="solid"/>
                          <a:round/>
                          <a:headEnd len="med" type="none" w="med"/>
                          <a:tailEnd len="med" type="none" w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8022377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00C984D5-B898-EC24-F27B-E5E43244AAA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5001215"/>
                  </p:ext>
                </p:extLst>
              </p:nvPr>
            </p:nvGraphicFramePr>
            <p:xfrm>
              <a:off x="2714514" y="2719755"/>
              <a:ext cx="7000633" cy="2266532"/>
            </p:xfrm>
            <a:graphic>
              <a:graphicData uri="http://schemas.openxmlformats.org/drawingml/2006/table">
                <a:tbl>
                  <a:tblPr bandRow="1" firstCol="1" firstRow="1">
                    <a:tableStyleId>{1E171933-4619-4E11-9A3F-F7608DF75F80}</a:tableStyleId>
                  </a:tblPr>
                  <a:tblGrid>
                    <a:gridCol w="3286596">
                      <a:extLst>
                        <a:ext uri="{9D8B030D-6E8A-4147-A177-3AD203B41FA5}">
                          <a16:colId xmlns:a16="http://schemas.microsoft.com/office/drawing/2014/main" val="4151581353"/>
                        </a:ext>
                      </a:extLst>
                    </a:gridCol>
                    <a:gridCol w="3714037">
                      <a:extLst>
                        <a:ext uri="{9D8B030D-6E8A-4147-A177-3AD203B41FA5}">
                          <a16:colId xmlns:a16="http://schemas.microsoft.com/office/drawing/2014/main" val="1487514731"/>
                        </a:ext>
                      </a:extLst>
                    </a:gridCol>
                  </a:tblGrid>
                  <a:tr h="463449"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b="0" dirty="0" lang="pt-PT" sz="1600">
                              <a:solidFill>
                                <a:schemeClr val="tx1"/>
                              </a:solidFill>
                              <a:effectLst/>
                              <a:latin charset="0" pitchFamily="50" typeface="Flama"/>
                              <a:ea charset="0" panose="020B0004020202020204" pitchFamily="34" typeface="Aptos"/>
                              <a:cs charset="0" panose="020B0604020202020204" pitchFamily="34" typeface="Arial"/>
                            </a:rPr>
                            <a:t>Resultados Económicos e Financeiros da Exploração</a:t>
                          </a:r>
                          <a:r>
                            <a:rPr b="0" dirty="0" lang="pt-PT" sz="1400">
                              <a:effectLst/>
                              <a:latin charset="0" pitchFamily="50" typeface="Flama"/>
                              <a:ea charset="0" panose="020B0004020202020204" pitchFamily="34" typeface="Aptos"/>
                              <a:cs charset="0" panose="020B0604020202020204" pitchFamily="34" typeface="Arial"/>
                            </a:rPr>
                            <a:t> </a:t>
                          </a:r>
                        </a:p>
                      </a:txBody>
                      <a:tcPr marB="0" marL="60823" marR="60823" marT="0"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26441063"/>
                      </a:ext>
                    </a:extLst>
                  </a:tr>
                  <a:tr h="1803083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B="0" marL="60823" marR="60823" marT="0">
                        <a:lnR algn="ctr" cap="flat" cmpd="sng" w="12700">
                          <a:solidFill>
                            <a:schemeClr val="tx1"/>
                          </a:solidFill>
                          <a:prstDash val="solid"/>
                          <a:round/>
                          <a:headEnd len="med" type="none" w="med"/>
                          <a:tailEnd len="med" type="none" w="med"/>
                        </a:lnR>
                        <a:blipFill>
                          <a:blip r:embed="rId9"/>
                          <a:stretch>
                            <a:fillRect b="-1014" l="-186" r="-113544" t="-293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B="0" marL="60823" marR="60823" marT="0">
                        <a:lnL algn="ctr" cap="flat" cmpd="sng" w="12700">
                          <a:solidFill>
                            <a:schemeClr val="tx1"/>
                          </a:solidFill>
                          <a:prstDash val="solid"/>
                          <a:round/>
                          <a:headEnd len="med" type="none" w="med"/>
                          <a:tailEnd len="med" type="none" w="med"/>
                        </a:lnL>
                        <a:blipFill>
                          <a:blip r:embed="rId9"/>
                          <a:stretch>
                            <a:fillRect b="-1014" l="-88525" r="-328" t="-293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0223773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08A5B0D7-1318-4A72-AC7C-790500E27B36}"/>
              </a:ext>
            </a:extLst>
          </p:cNvPr>
          <p:cNvSpPr txBox="1"/>
          <p:nvPr/>
        </p:nvSpPr>
        <p:spPr>
          <a:xfrm rot="16200000">
            <a:off x="1345308" y="4153074"/>
            <a:ext cx="2266532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wrap="square">
            <a:spAutoFit/>
          </a:bodyPr>
          <a:lstStyle/>
          <a:p>
            <a:pPr algn="ctr"/>
            <a:r>
              <a:rPr b="1" dirty="0" lang="pt-PT">
                <a:latin charset="0" pitchFamily="50" typeface="Flama"/>
              </a:rPr>
              <a:t>ANÁLISE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118B0573-7E2B-7328-E491-BFED84A09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202038"/>
              </p:ext>
            </p:extLst>
          </p:nvPr>
        </p:nvGraphicFramePr>
        <p:xfrm>
          <a:off x="6022483" y="4600213"/>
          <a:ext cx="3670440" cy="370840"/>
        </p:xfrm>
        <a:graphic>
          <a:graphicData uri="http://schemas.openxmlformats.org/drawingml/2006/table">
            <a:tbl>
              <a:tblPr bandRow="1" firstRow="1">
                <a:tableStyleId>{22838BEF-8BB2-4498-84A7-C5851F593DF1}</a:tableStyleId>
              </a:tblPr>
              <a:tblGrid>
                <a:gridCol w="734088">
                  <a:extLst>
                    <a:ext uri="{9D8B030D-6E8A-4147-A177-3AD203B41FA5}">
                      <a16:colId xmlns:a16="http://schemas.microsoft.com/office/drawing/2014/main" val="68135822"/>
                    </a:ext>
                  </a:extLst>
                </a:gridCol>
                <a:gridCol w="734088">
                  <a:extLst>
                    <a:ext uri="{9D8B030D-6E8A-4147-A177-3AD203B41FA5}">
                      <a16:colId xmlns:a16="http://schemas.microsoft.com/office/drawing/2014/main" val="2525830255"/>
                    </a:ext>
                  </a:extLst>
                </a:gridCol>
                <a:gridCol w="734088">
                  <a:extLst>
                    <a:ext uri="{9D8B030D-6E8A-4147-A177-3AD203B41FA5}">
                      <a16:colId xmlns:a16="http://schemas.microsoft.com/office/drawing/2014/main" val="3515414675"/>
                    </a:ext>
                  </a:extLst>
                </a:gridCol>
                <a:gridCol w="734088">
                  <a:extLst>
                    <a:ext uri="{9D8B030D-6E8A-4147-A177-3AD203B41FA5}">
                      <a16:colId xmlns:a16="http://schemas.microsoft.com/office/drawing/2014/main" val="1780865286"/>
                    </a:ext>
                  </a:extLst>
                </a:gridCol>
                <a:gridCol w="734088">
                  <a:extLst>
                    <a:ext uri="{9D8B030D-6E8A-4147-A177-3AD203B41FA5}">
                      <a16:colId xmlns:a16="http://schemas.microsoft.com/office/drawing/2014/main" val="18940710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dirty="0" lang="pt-PT" sz="1400">
                          <a:solidFill>
                            <a:srgbClr val="FF0000"/>
                          </a:solidFill>
                        </a:rPr>
                        <a:t>0.79</a:t>
                      </a:r>
                      <a:endParaRPr dirty="0" lang="pt-PT" sz="1400">
                        <a:solidFill>
                          <a:srgbClr val="FF0000"/>
                        </a:solidFill>
                        <a:latin charset="0" panose="02030504050205020304" pitchFamily="18" typeface="Centau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 lang="pt-PT" sz="1400">
                          <a:solidFill>
                            <a:schemeClr val="tx1"/>
                          </a:solidFill>
                        </a:rPr>
                        <a:t>1.77</a:t>
                      </a:r>
                      <a:endParaRPr dirty="0" lang="pt-PT" sz="1400">
                        <a:solidFill>
                          <a:schemeClr val="tx1"/>
                        </a:solidFill>
                        <a:latin charset="0" panose="02030504050205020304" pitchFamily="18" typeface="Centau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 lang="pt-PT" sz="1400">
                          <a:solidFill>
                            <a:schemeClr val="tx1"/>
                          </a:solidFill>
                        </a:rPr>
                        <a:t>2.10</a:t>
                      </a:r>
                      <a:endParaRPr dirty="0" lang="pt-PT" sz="1400">
                        <a:solidFill>
                          <a:schemeClr val="tx1"/>
                        </a:solidFill>
                        <a:latin charset="0" panose="02030504050205020304" pitchFamily="18" typeface="Centau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 lang="pt-PT" sz="1400">
                          <a:solidFill>
                            <a:schemeClr val="tx1"/>
                          </a:solidFill>
                        </a:rPr>
                        <a:t>2.26</a:t>
                      </a:r>
                      <a:endParaRPr dirty="0" lang="pt-PT" sz="1400">
                        <a:solidFill>
                          <a:schemeClr val="tx1"/>
                        </a:solidFill>
                        <a:latin charset="0" panose="02030504050205020304" pitchFamily="18" typeface="Centau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dirty="0" lang="pt-PT" sz="1400">
                          <a:solidFill>
                            <a:schemeClr val="tx1"/>
                          </a:solidFill>
                        </a:rPr>
                        <a:t>2.42</a:t>
                      </a:r>
                      <a:endParaRPr dirty="0" lang="pt-PT" sz="1400">
                        <a:solidFill>
                          <a:schemeClr val="tx1"/>
                        </a:solidFill>
                        <a:latin charset="0" panose="02030504050205020304" pitchFamily="18" typeface="Centau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623774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740C9F32-F7DC-88A0-C292-85534E6C41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04926"/>
              </p:ext>
            </p:extLst>
          </p:nvPr>
        </p:nvGraphicFramePr>
        <p:xfrm>
          <a:off x="2714514" y="4986287"/>
          <a:ext cx="7000633" cy="993374"/>
        </p:xfrm>
        <a:graphic>
          <a:graphicData uri="http://schemas.openxmlformats.org/drawingml/2006/table">
            <a:tbl>
              <a:tblPr bandRow="1" firstCol="1" firstRow="1">
                <a:tableStyleId>{69CF1AB2-1976-4502-BF36-3FF5EA218861}</a:tableStyleId>
              </a:tblPr>
              <a:tblGrid>
                <a:gridCol w="3286597">
                  <a:extLst>
                    <a:ext uri="{9D8B030D-6E8A-4147-A177-3AD203B41FA5}">
                      <a16:colId xmlns:a16="http://schemas.microsoft.com/office/drawing/2014/main" val="1281773008"/>
                    </a:ext>
                  </a:extLst>
                </a:gridCol>
                <a:gridCol w="3714036">
                  <a:extLst>
                    <a:ext uri="{9D8B030D-6E8A-4147-A177-3AD203B41FA5}">
                      <a16:colId xmlns:a16="http://schemas.microsoft.com/office/drawing/2014/main" val="2029325147"/>
                    </a:ext>
                  </a:extLst>
                </a:gridCol>
              </a:tblGrid>
              <a:tr h="993374">
                <a:tc>
                  <a:txBody>
                    <a:bodyPr/>
                    <a:lstStyle/>
                    <a:p>
                      <a:pPr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endParaRPr b="0" baseline="0" dirty="0" lang="pt-PT" sz="1400" u="none">
                        <a:effectLst/>
                        <a:latin charset="0" panose="02030504050205020304" pitchFamily="18" typeface="Centaur"/>
                      </a:endParaRPr>
                    </a:p>
                    <a:p>
                      <a:pPr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baseline="0" dirty="0" lang="pt-PT" sz="1400" u="none">
                          <a:effectLst/>
                          <a:latin charset="0" panose="02030504050205020304" pitchFamily="18" typeface="Centaur"/>
                        </a:rPr>
                        <a:t>VAL: MZM253,889.98</a:t>
                      </a:r>
                    </a:p>
                    <a:p>
                      <a:pPr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baseline="0" dirty="0" lang="pt-PT" sz="1400" u="none">
                          <a:effectLst/>
                          <a:latin charset="0" panose="02030504050205020304" pitchFamily="18" typeface="Centaur"/>
                        </a:rPr>
                        <a:t>IR: 2.14/unidade investida. RCBM=8.58</a:t>
                      </a:r>
                    </a:p>
                  </a:txBody>
                  <a:tcPr marB="0" marL="60823" marR="60823" marT="0"/>
                </a:tc>
                <a:tc>
                  <a:txBody>
                    <a:bodyPr/>
                    <a:lstStyle/>
                    <a:p>
                      <a:pPr algn="just" indent="0" marL="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None/>
                      </a:pPr>
                      <a:endParaRPr b="0" baseline="0" dirty="0" lang="pt-PT" sz="1400" u="none">
                        <a:effectLst/>
                        <a:latin charset="0" panose="02030504050205020304" pitchFamily="18" typeface="Centaur"/>
                      </a:endParaRPr>
                    </a:p>
                    <a:p>
                      <a:pPr algn="just"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baseline="0" dirty="0" lang="pt-PT" sz="1400" u="none">
                          <a:effectLst/>
                          <a:latin charset="0" panose="02030504050205020304" pitchFamily="18" typeface="Centaur"/>
                        </a:rPr>
                        <a:t>VAL= MZM422,807.42</a:t>
                      </a:r>
                    </a:p>
                    <a:p>
                      <a:pPr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baseline="0" dirty="0" lang="pt-PT" sz="1400" u="none">
                          <a:effectLst/>
                          <a:latin charset="0" panose="02030504050205020304" pitchFamily="18" typeface="Centaur"/>
                        </a:rPr>
                        <a:t>IR:8.16/unidade investida.  RCBM= 7.56</a:t>
                      </a:r>
                    </a:p>
                  </a:txBody>
                  <a:tcPr marB="0" marL="60823" marR="60823" marT="0"/>
                </a:tc>
                <a:extLst>
                  <a:ext uri="{0D108BD9-81ED-4DB2-BD59-A6C34878D82A}">
                    <a16:rowId xmlns:a16="http://schemas.microsoft.com/office/drawing/2014/main" val="4207021618"/>
                  </a:ext>
                </a:extLst>
              </a:tr>
            </a:tbl>
          </a:graphicData>
        </a:graphic>
      </p:graphicFrame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79E6C20-718C-C9FB-02AF-B03F7505C854}"/>
              </a:ext>
            </a:extLst>
          </p:cNvPr>
          <p:cNvCxnSpPr/>
          <p:nvPr/>
        </p:nvCxnSpPr>
        <p:spPr bwMode="auto">
          <a:xfrm>
            <a:off x="6001110" y="3785988"/>
            <a:ext cx="3691813" cy="0"/>
          </a:xfrm>
          <a:prstGeom prst="line">
            <a:avLst/>
          </a:prstGeom>
          <a:solidFill>
            <a:schemeClr val="accent1"/>
          </a:solidFill>
          <a:ln algn="ctr" cap="flat" cmpd="sng" w="9525">
            <a:solidFill>
              <a:schemeClr val="tx1"/>
            </a:solidFill>
            <a:prstDash val="solid"/>
            <a:round/>
            <a:headEnd len="med" type="none" w="med"/>
            <a:tailEnd len="med" type="none" w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E9DA268-F48E-63F6-FF95-A5623D4E2157}"/>
              </a:ext>
            </a:extLst>
          </p:cNvPr>
          <p:cNvSpPr txBox="1"/>
          <p:nvPr/>
        </p:nvSpPr>
        <p:spPr>
          <a:xfrm>
            <a:off x="7110199" y="4368647"/>
            <a:ext cx="1728191" cy="2539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pt-PT" sz="1050">
                <a:highlight>
                  <a:srgbClr val="FFFF00"/>
                </a:highlight>
              </a:rPr>
              <a:t>PB: 3 anos e 7 meses </a:t>
            </a:r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D725EE0F-071E-FCC7-6C99-7A8CAAB1A8D4}"/>
              </a:ext>
            </a:extLst>
          </p:cNvPr>
          <p:cNvSpPr/>
          <p:nvPr/>
        </p:nvSpPr>
        <p:spPr bwMode="auto">
          <a:xfrm>
            <a:off x="3984886" y="4157125"/>
            <a:ext cx="255677" cy="423043"/>
          </a:xfrm>
          <a:prstGeom prst="downArrow">
            <a:avLst/>
          </a:prstGeom>
          <a:solidFill>
            <a:schemeClr val="accent1"/>
          </a:solidFill>
          <a:ln algn="ctr" cap="flat" cmpd="sng" w="9525">
            <a:solidFill>
              <a:schemeClr val="tx1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</a:bodyPr>
          <a:lstStyle/>
          <a:p>
            <a:pPr algn="ctr" defTabSz="914400" eaLnBrk="1" fontAlgn="base" hangingPunct="1" indent="0" latinLnBrk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b="0" baseline="0" cap="none" i="0" kumimoji="0" lang="pt-PT" normalizeH="0" strike="noStrike" sz="1600" u="none">
              <a:ln>
                <a:noFill/>
              </a:ln>
              <a:solidFill>
                <a:schemeClr val="tx1"/>
              </a:solidFill>
              <a:effectLst/>
              <a:latin charset="0" pitchFamily="66" typeface="Comic Sans M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9EA7EAB-C2A2-2A33-7C5C-25F3A60F921A}"/>
              </a:ext>
            </a:extLst>
          </p:cNvPr>
          <p:cNvSpPr txBox="1"/>
          <p:nvPr/>
        </p:nvSpPr>
        <p:spPr>
          <a:xfrm>
            <a:off x="4668513" y="5314712"/>
            <a:ext cx="1389525" cy="41549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pt-PT" sz="1050">
                <a:highlight>
                  <a:srgbClr val="FFFF00"/>
                </a:highlight>
              </a:rPr>
              <a:t>PB: 2 anos e 3 meses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FB88354-0F08-B151-244C-FEFCEDFF3D8A}"/>
              </a:ext>
            </a:extLst>
          </p:cNvPr>
          <p:cNvSpPr txBox="1"/>
          <p:nvPr/>
        </p:nvSpPr>
        <p:spPr>
          <a:xfrm>
            <a:off x="8069649" y="5309829"/>
            <a:ext cx="1728191" cy="2539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pt-PT" sz="1050">
                <a:highlight>
                  <a:srgbClr val="FFFF00"/>
                </a:highlight>
              </a:rPr>
              <a:t>PB: 1 ano e 4 meses 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16EED7D-BAE1-64BC-9592-AA7A69520E46}"/>
              </a:ext>
            </a:extLst>
          </p:cNvPr>
          <p:cNvSpPr/>
          <p:nvPr/>
        </p:nvSpPr>
        <p:spPr bwMode="auto">
          <a:xfrm>
            <a:off x="3548084" y="4982581"/>
            <a:ext cx="5112567" cy="325270"/>
          </a:xfrm>
          <a:prstGeom prst="roundRect">
            <a:avLst/>
          </a:prstGeom>
          <a:solidFill>
            <a:schemeClr val="accent1"/>
          </a:solidFill>
          <a:ln algn="ctr" cap="flat" cmpd="sng" w="9525">
            <a:solidFill>
              <a:srgbClr val="00B0F0"/>
            </a:solidFill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</a:bodyPr>
          <a:lstStyle/>
          <a:p>
            <a:pPr algn="ctr" defTabSz="914400" eaLnBrk="1" fontAlgn="base" hangingPunct="1" indent="0" latinLnBrk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b="1" baseline="0" cap="none" dirty="0" i="0" kumimoji="0" lang="pt-PT" normalizeH="0" strike="noStrike" sz="1600" u="none">
                <a:ln>
                  <a:noFill/>
                </a:ln>
                <a:solidFill>
                  <a:schemeClr val="tx1"/>
                </a:solidFill>
                <a:effectLst/>
                <a:latin charset="0" panose="02030504050205020304" pitchFamily="18" typeface="Centaur"/>
              </a:rPr>
              <a:t> 10Colmeias (Mel e Cera)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06035A-556A-3B5B-FA0F-AEEAB07C8117}"/>
              </a:ext>
            </a:extLst>
          </p:cNvPr>
          <p:cNvSpPr txBox="1"/>
          <p:nvPr/>
        </p:nvSpPr>
        <p:spPr>
          <a:xfrm>
            <a:off x="2963120" y="264623"/>
            <a:ext cx="80670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b="1" dirty="0" lang="pt-PT" sz="2400">
                <a:solidFill>
                  <a:srgbClr val="FFC000"/>
                </a:solidFill>
                <a:latin charset="0" pitchFamily="50" typeface="Flama"/>
              </a:rPr>
              <a:t>Viabilidade económico-financeira</a:t>
            </a:r>
          </a:p>
        </p:txBody>
      </p:sp>
    </p:spTree>
    <p:extLst>
      <p:ext uri="{BB962C8B-B14F-4D97-AF65-F5344CB8AC3E}">
        <p14:creationId xmlns:p14="http://schemas.microsoft.com/office/powerpoint/2010/main" val="443920572"/>
      </p:ext>
    </p:extLst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Shape 147">
          <a:extLst>
            <a:ext uri="{FF2B5EF4-FFF2-40B4-BE49-F238E27FC236}">
              <a16:creationId xmlns:a16="http://schemas.microsoft.com/office/drawing/2014/main" id="{226ACCFF-F493-0CCF-93D0-64B982448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6">
            <a:extLst>
              <a:ext uri="{FF2B5EF4-FFF2-40B4-BE49-F238E27FC236}">
                <a16:creationId xmlns:a16="http://schemas.microsoft.com/office/drawing/2014/main" id="{207B1C2C-D1FE-8D45-51E9-F36AE963B3B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913"/>
          <a:stretch/>
        </p:blipFill>
        <p:spPr>
          <a:xfrm>
            <a:off x="110837" y="116633"/>
            <a:ext cx="11190694" cy="8309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ue flag with yellow stars&#10;&#10;Description automatically generated" id="7" name="Picture 6">
            <a:extLst>
              <a:ext uri="{FF2B5EF4-FFF2-40B4-BE49-F238E27FC236}">
                <a16:creationId xmlns:a16="http://schemas.microsoft.com/office/drawing/2014/main" id="{28313A97-FB1B-AE45-0F85-78499C8E44A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4" r="481"/>
          <a:stretch/>
        </p:blipFill>
        <p:spPr>
          <a:xfrm>
            <a:off x="11188437" y="6010538"/>
            <a:ext cx="833885" cy="796226"/>
          </a:xfrm>
          <a:prstGeom prst="rect">
            <a:avLst/>
          </a:prstGeom>
        </p:spPr>
      </p:pic>
      <p:pic>
        <p:nvPicPr>
          <p:cNvPr descr="Logo, company name&#10;&#10;Description automatically generated" id="8" name="Picture 7">
            <a:extLst>
              <a:ext uri="{FF2B5EF4-FFF2-40B4-BE49-F238E27FC236}">
                <a16:creationId xmlns:a16="http://schemas.microsoft.com/office/drawing/2014/main" id="{3DEE5990-D92A-B738-08BB-5FAAD9E4E8FB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5728" y="5711349"/>
            <a:ext cx="2046361" cy="144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AC5B74-AEE8-C451-2BD6-4D0AF4D765F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812" y="5876166"/>
            <a:ext cx="1931107" cy="127616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A4A0FB9-5771-9888-802C-64664F9855BB}"/>
              </a:ext>
            </a:extLst>
          </p:cNvPr>
          <p:cNvSpPr/>
          <p:nvPr/>
        </p:nvSpPr>
        <p:spPr>
          <a:xfrm>
            <a:off x="1163710" y="873413"/>
            <a:ext cx="9645001" cy="510624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b="0" baseline="0" cap="none" i="0" kern="0" kumimoji="0" lang="pt-PT" noProof="0" normalizeH="0" spc="0" strike="noStrike" sz="14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CBECD29-FDC0-DFAF-4724-056613844A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856403"/>
              </p:ext>
            </p:extLst>
          </p:nvPr>
        </p:nvGraphicFramePr>
        <p:xfrm>
          <a:off x="2320720" y="852224"/>
          <a:ext cx="7598771" cy="2978976"/>
        </p:xfrm>
        <a:graphic>
          <a:graphicData uri="http://schemas.openxmlformats.org/drawingml/2006/table">
            <a:tbl>
              <a:tblPr bandRow="1" firstCol="1" firstRow="1">
                <a:tableStyleId>{1E171933-4619-4E11-9A3F-F7608DF75F80}</a:tableStyleId>
              </a:tblPr>
              <a:tblGrid>
                <a:gridCol w="3649580">
                  <a:extLst>
                    <a:ext uri="{9D8B030D-6E8A-4147-A177-3AD203B41FA5}">
                      <a16:colId xmlns:a16="http://schemas.microsoft.com/office/drawing/2014/main" val="4151581353"/>
                    </a:ext>
                  </a:extLst>
                </a:gridCol>
                <a:gridCol w="3949191">
                  <a:extLst>
                    <a:ext uri="{9D8B030D-6E8A-4147-A177-3AD203B41FA5}">
                      <a16:colId xmlns:a16="http://schemas.microsoft.com/office/drawing/2014/main" val="1487514731"/>
                    </a:ext>
                  </a:extLst>
                </a:gridCol>
              </a:tblGrid>
              <a:tr h="20112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b="0" dirty="0" lang="pt-PT" sz="1400">
                          <a:effectLst/>
                          <a:latin charset="0" pitchFamily="50" typeface="Flama"/>
                          <a:ea charset="0" panose="020B0004020202020204" pitchFamily="34" typeface="Aptos"/>
                          <a:cs charset="0" panose="020B0604020202020204" pitchFamily="34" typeface="Arial"/>
                        </a:rPr>
                        <a:t>PRESSUPOSTOS DE CÁLCULOS (Beneficiários do Programa ROMOVE Biodiversidade): </a:t>
                      </a:r>
                    </a:p>
                  </a:txBody>
                  <a:tcPr marB="0" marL="60823" marR="60823" marT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441063"/>
                  </a:ext>
                </a:extLst>
              </a:tr>
              <a:tr h="2502538">
                <a:tc>
                  <a:txBody>
                    <a:bodyPr/>
                    <a:lstStyle/>
                    <a:p>
                      <a:pPr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Área de Produção (1/4 </a:t>
                      </a:r>
                      <a:r>
                        <a:rPr b="0" dirty="0" err="1" lang="pt-PT" sz="1400" u="none">
                          <a:effectLst/>
                          <a:latin charset="0" pitchFamily="50" typeface="Flama"/>
                        </a:rPr>
                        <a:t>ha</a:t>
                      </a: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/produtor)-75ha</a:t>
                      </a:r>
                    </a:p>
                    <a:p>
                      <a:pPr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Quantidade Esperada (375kg/produtor)</a:t>
                      </a:r>
                    </a:p>
                    <a:p>
                      <a:pPr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Perdas Esperadas (</a:t>
                      </a:r>
                      <a:r>
                        <a:rPr b="0" dirty="0" err="1" lang="pt-PT" sz="1400" u="none">
                          <a:effectLst/>
                          <a:latin charset="0" pitchFamily="50" typeface="Flama"/>
                        </a:rPr>
                        <a:t>Owani</a:t>
                      </a: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): 30%-Grade 2 SA.</a:t>
                      </a:r>
                    </a:p>
                    <a:p>
                      <a:pPr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Preço Aplicado pela </a:t>
                      </a:r>
                      <a:r>
                        <a:rPr b="0" dirty="0" err="1" lang="pt-PT" sz="1400" u="none">
                          <a:effectLst/>
                          <a:latin charset="0" pitchFamily="50" typeface="Flama"/>
                        </a:rPr>
                        <a:t>Owani</a:t>
                      </a: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 (65.00/kg)</a:t>
                      </a:r>
                    </a:p>
                    <a:p>
                      <a:pPr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Período de Projecção: 5 anos</a:t>
                      </a:r>
                    </a:p>
                    <a:p>
                      <a:pPr algn="l" defTabSz="914400" eaLnBrk="1" fontAlgn="auto" hangingPunct="1" indent="-285750" latinLnBrk="0" lvl="0" marL="28575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charset="0" panose="020B0604020202020204" pitchFamily="34" typeface="Arial"/>
                        <a:buChar char="•"/>
                        <a:tabLst/>
                        <a:defRPr/>
                      </a:pP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Benefícios a 300 famílias com direito a </a:t>
                      </a:r>
                      <a:r>
                        <a:rPr b="0" dirty="0" lang="pt-PT" sz="1400">
                          <a:latin charset="0" pitchFamily="50" typeface="Flama"/>
                        </a:rPr>
                        <a:t>Monitoria das Actividades (produção, Colheita e Selecção). </a:t>
                      </a:r>
                    </a:p>
                  </a:txBody>
                  <a:tcPr marB="0" marL="60823" marR="60823" marT="0"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Investimento Privado (10kg de sementes)</a:t>
                      </a:r>
                    </a:p>
                    <a:p>
                      <a:pPr algn="just"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Tempo de Trabalho: 121 dias (preparo do solo-74%, sementeira-6%, 2 sachas (4% cada), colheita e selecção-12%)</a:t>
                      </a:r>
                    </a:p>
                    <a:p>
                      <a:pPr algn="just"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Condição de investimento e compra à contenção das áreas e observância de directrizes gerais da conservação do Monte Mabu.</a:t>
                      </a:r>
                    </a:p>
                    <a:p>
                      <a:pPr algn="just"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r>
                        <a:rPr b="0" dirty="0" lang="pt-PT" sz="1400" u="none">
                          <a:effectLst/>
                          <a:latin charset="0" pitchFamily="50" typeface="Flama"/>
                        </a:rPr>
                        <a:t>Não Desmatamento de novas áreas.</a:t>
                      </a:r>
                    </a:p>
                    <a:p>
                      <a:pPr algn="just" indent="-285750" marL="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charset="0" panose="020B0604020202020204" pitchFamily="34" typeface="Arial"/>
                        <a:buChar char="•"/>
                      </a:pPr>
                      <a:endParaRPr b="0" dirty="0" lang="pt-PT" sz="1400" u="none">
                        <a:effectLst/>
                        <a:latin charset="0" pitchFamily="50" typeface="Flama"/>
                      </a:endParaRPr>
                    </a:p>
                  </a:txBody>
                  <a:tcPr marB="0" marL="60823" marR="60823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0223773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D3786B1-2DE5-27DB-B0E1-9C37422B97AD}"/>
              </a:ext>
            </a:extLst>
          </p:cNvPr>
          <p:cNvSpPr txBox="1"/>
          <p:nvPr/>
        </p:nvSpPr>
        <p:spPr>
          <a:xfrm rot="16200000">
            <a:off x="59532" y="3100074"/>
            <a:ext cx="4067708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wrap="square">
            <a:spAutoFit/>
          </a:bodyPr>
          <a:lstStyle/>
          <a:p>
            <a:pPr algn="ctr"/>
            <a:r>
              <a:rPr b="1" dirty="0" lang="pt-PT">
                <a:latin charset="0" panose="02030504050205020304" pitchFamily="18" typeface="Centaur"/>
              </a:rPr>
              <a:t>DADOS </a:t>
            </a:r>
            <a:r>
              <a:rPr b="1" dirty="0" lang="pt-PT">
                <a:latin charset="0" pitchFamily="50" typeface="Flama"/>
              </a:rPr>
              <a:t>PRIMÁRIOS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47B9381-33FA-49CE-0A79-8193B2430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4931670"/>
              </p:ext>
            </p:extLst>
          </p:nvPr>
        </p:nvGraphicFramePr>
        <p:xfrm>
          <a:off x="6250424" y="3646146"/>
          <a:ext cx="3669067" cy="2239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A11F3B9D-EC21-1994-4A5B-255167AFBC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7401358"/>
              </p:ext>
            </p:extLst>
          </p:nvPr>
        </p:nvGraphicFramePr>
        <p:xfrm>
          <a:off x="2320720" y="3646146"/>
          <a:ext cx="3879890" cy="2251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45D84957-37AA-1293-F298-5AA72579DEE1}"/>
              </a:ext>
            </a:extLst>
          </p:cNvPr>
          <p:cNvSpPr txBox="1"/>
          <p:nvPr/>
        </p:nvSpPr>
        <p:spPr>
          <a:xfrm>
            <a:off x="3040284" y="243002"/>
            <a:ext cx="6111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b="1" dirty="0" lang="pt-PT" sz="2400">
                <a:solidFill>
                  <a:srgbClr val="FFC000"/>
                </a:solidFill>
                <a:latin charset="0" pitchFamily="50" typeface="Flama"/>
              </a:rPr>
              <a:t>Cadeia de valor de feijão catarina  </a:t>
            </a:r>
          </a:p>
        </p:txBody>
      </p:sp>
    </p:spTree>
    <p:extLst>
      <p:ext uri="{BB962C8B-B14F-4D97-AF65-F5344CB8AC3E}">
        <p14:creationId xmlns:p14="http://schemas.microsoft.com/office/powerpoint/2010/main" val="1416884340"/>
      </p:ext>
    </p:extLst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Shape 147">
          <a:extLst>
            <a:ext uri="{FF2B5EF4-FFF2-40B4-BE49-F238E27FC236}">
              <a16:creationId xmlns:a16="http://schemas.microsoft.com/office/drawing/2014/main" id="{956E2D82-A269-C355-0975-2D8F2B287E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6">
            <a:extLst>
              <a:ext uri="{FF2B5EF4-FFF2-40B4-BE49-F238E27FC236}">
                <a16:creationId xmlns:a16="http://schemas.microsoft.com/office/drawing/2014/main" id="{3A2C3DE8-CA16-901B-42FA-7B6B121554C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913"/>
          <a:stretch/>
        </p:blipFill>
        <p:spPr>
          <a:xfrm>
            <a:off x="110837" y="116633"/>
            <a:ext cx="11190694" cy="8309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ue flag with yellow stars&#10;&#10;Description automatically generated" id="7" name="Picture 6">
            <a:extLst>
              <a:ext uri="{FF2B5EF4-FFF2-40B4-BE49-F238E27FC236}">
                <a16:creationId xmlns:a16="http://schemas.microsoft.com/office/drawing/2014/main" id="{B1B9BF99-953C-C633-B720-FB484B31DE0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4" r="481"/>
          <a:stretch/>
        </p:blipFill>
        <p:spPr>
          <a:xfrm>
            <a:off x="11188437" y="6010538"/>
            <a:ext cx="833885" cy="796226"/>
          </a:xfrm>
          <a:prstGeom prst="rect">
            <a:avLst/>
          </a:prstGeom>
        </p:spPr>
      </p:pic>
      <p:pic>
        <p:nvPicPr>
          <p:cNvPr descr="Logo, company name&#10;&#10;Description automatically generated" id="8" name="Picture 7">
            <a:extLst>
              <a:ext uri="{FF2B5EF4-FFF2-40B4-BE49-F238E27FC236}">
                <a16:creationId xmlns:a16="http://schemas.microsoft.com/office/drawing/2014/main" id="{92290851-D82D-8C54-85FB-BAC27A06B58B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5728" y="5711349"/>
            <a:ext cx="2046361" cy="144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FB2A0DE-8923-0F9F-7905-2CF7AC7351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812" y="5876166"/>
            <a:ext cx="1931107" cy="127616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36DE2AC-BB1C-13C7-CD88-60B495912C96}"/>
              </a:ext>
            </a:extLst>
          </p:cNvPr>
          <p:cNvSpPr/>
          <p:nvPr/>
        </p:nvSpPr>
        <p:spPr>
          <a:xfrm>
            <a:off x="1163710" y="873412"/>
            <a:ext cx="9645001" cy="520750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b="0" baseline="0" cap="none" i="0" kern="0" kumimoji="0" lang="pt-PT" noProof="0" normalizeH="0" spc="0" strike="noStrike" sz="14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A82DA8A-AD4A-4F83-EC0A-EB90CA94F118}"/>
              </a:ext>
            </a:extLst>
          </p:cNvPr>
          <p:cNvCxnSpPr>
            <a:cxnSpLocks/>
          </p:cNvCxnSpPr>
          <p:nvPr/>
        </p:nvCxnSpPr>
        <p:spPr bwMode="auto">
          <a:xfrm>
            <a:off x="2371995" y="1888839"/>
            <a:ext cx="7198568" cy="0"/>
          </a:xfrm>
          <a:prstGeom prst="straightConnector1">
            <a:avLst/>
          </a:prstGeom>
          <a:solidFill>
            <a:schemeClr val="accent1"/>
          </a:solidFill>
          <a:ln algn="ctr" cap="flat" cmpd="sng" w="9525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F23DDCDB-49D6-F1E4-67E5-BDE29A024E7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98469760"/>
                  </p:ext>
                </p:extLst>
              </p:nvPr>
            </p:nvGraphicFramePr>
            <p:xfrm>
              <a:off x="2757878" y="1967977"/>
              <a:ext cx="7000633" cy="1456823"/>
            </p:xfrm>
            <a:graphic>
              <a:graphicData uri="http://schemas.openxmlformats.org/drawingml/2006/table">
                <a:tbl>
                  <a:tblPr bandRow="1" firstCol="1" firstRow="1">
                    <a:tableStyleId>{1E171933-4619-4E11-9A3F-F7608DF75F80}</a:tableStyleId>
                  </a:tblPr>
                  <a:tblGrid>
                    <a:gridCol w="3528393">
                      <a:extLst>
                        <a:ext uri="{9D8B030D-6E8A-4147-A177-3AD203B41FA5}">
                          <a16:colId xmlns:a16="http://schemas.microsoft.com/office/drawing/2014/main" val="4151581353"/>
                        </a:ext>
                      </a:extLst>
                    </a:gridCol>
                    <a:gridCol w="3472240">
                      <a:extLst>
                        <a:ext uri="{9D8B030D-6E8A-4147-A177-3AD203B41FA5}">
                          <a16:colId xmlns:a16="http://schemas.microsoft.com/office/drawing/2014/main" val="1487514731"/>
                        </a:ext>
                      </a:extLst>
                    </a:gridCol>
                  </a:tblGrid>
                  <a:tr h="463449"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b="0" dirty="0" lang="pt-PT" sz="1600">
                              <a:solidFill>
                                <a:schemeClr val="tx1"/>
                              </a:solidFill>
                              <a:effectLst/>
                              <a:latin charset="0" pitchFamily="50" typeface="Flama"/>
                              <a:ea charset="0" panose="020B0004020202020204" pitchFamily="34" typeface="Aptos"/>
                              <a:cs charset="0" panose="020B0604020202020204" pitchFamily="34" typeface="Arial"/>
                            </a:rPr>
                            <a:t>Resultados Económicos e Financeiros da Exploração</a:t>
                          </a:r>
                          <a:r>
                            <a:rPr b="0" dirty="0" lang="pt-PT" sz="1400">
                              <a:effectLst/>
                              <a:latin charset="0" pitchFamily="50" typeface="Flama"/>
                              <a:ea charset="0" panose="020B0004020202020204" pitchFamily="34" typeface="Aptos"/>
                              <a:cs charset="0" panose="020B0604020202020204" pitchFamily="34" typeface="Arial"/>
                            </a:rPr>
                            <a:t> </a:t>
                          </a:r>
                        </a:p>
                      </a:txBody>
                      <a:tcPr marB="0" marL="60823" marR="60823" marT="0"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26441063"/>
                      </a:ext>
                    </a:extLst>
                  </a:tr>
                  <a:tr h="99337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b="1" dirty="0" lang="pt-PT" sz="1400" u="sng">
                              <a:effectLst/>
                              <a:latin charset="0" panose="02030504050205020304" pitchFamily="18" typeface="Centaur"/>
                            </a:rPr>
                            <a:t>Cenário</a:t>
                          </a:r>
                          <a:r>
                            <a:rPr b="1" baseline="0" dirty="0" lang="pt-PT" sz="1400" u="sng">
                              <a:effectLst/>
                              <a:latin charset="0" panose="02030504050205020304" pitchFamily="18" typeface="Centaur"/>
                            </a:rPr>
                            <a:t> 1</a:t>
                          </a:r>
                          <a:r>
                            <a:rPr b="1" dirty="0" lang="pt-PT" sz="1400" u="sng">
                              <a:effectLst/>
                              <a:latin charset="0" panose="02030504050205020304" pitchFamily="18" typeface="Centaur"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b="1" i="1" lang="pt-PT" smtClean="0" sz="1400" u="sng">
                                      <a:effectLst/>
                                      <a:latin charset="0" panose="02040503050406030204" pitchFamily="18"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b="1" i="1" lang="en-GB" smtClean="0" sz="1400" u="sng">
                                      <a:effectLst/>
                                      <a:latin charset="0" panose="02040503050406030204" pitchFamily="18"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b="1" i="1" lang="en-GB" smtClean="0" sz="1400" u="sng">
                                      <a:effectLst/>
                                      <a:latin charset="0" panose="02040503050406030204" pitchFamily="18" typeface="Cambria Math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=</m:t>
                              </m:r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𝟐</m:t>
                              </m:r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.</m:t>
                              </m:r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𝟒𝟒𝟖</m:t>
                              </m:r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,</m:t>
                              </m:r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𝟕𝟒</m:t>
                              </m:r>
                            </m:oMath>
                          </a14:m>
                          <a:r>
                            <a:rPr b="1" dirty="0" lang="pt-PT" sz="1400" u="sng">
                              <a:effectLst/>
                              <a:latin charset="0" panose="02030504050205020304" pitchFamily="18" typeface="Centaur"/>
                            </a:rPr>
                            <a:t>)</a:t>
                          </a:r>
                        </a:p>
                        <a:p>
                          <a:pPr indent="-285750" marL="285750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  <a:buFont charset="0" panose="020B0604020202020204" pitchFamily="34" typeface="Arial"/>
                            <a:buChar char="•"/>
                          </a:pPr>
                          <a:r>
                            <a:rPr b="0" dirty="0" lang="pt-PT" sz="1400" u="none">
                              <a:effectLst/>
                              <a:latin charset="0" panose="02030504050205020304" pitchFamily="18" typeface="Centaur"/>
                            </a:rPr>
                            <a:t>VAL: MZM29.291,61</a:t>
                          </a:r>
                        </a:p>
                        <a:p>
                          <a:pPr indent="-285750" marL="285750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  <a:buFont charset="0" panose="020B0604020202020204" pitchFamily="34" typeface="Arial"/>
                            <a:buChar char="•"/>
                          </a:pPr>
                          <a:r>
                            <a:rPr b="0" dirty="0" lang="pt-PT" sz="1400" u="none">
                              <a:effectLst/>
                              <a:latin charset="0" panose="02030504050205020304" pitchFamily="18" typeface="Centaur"/>
                            </a:rPr>
                            <a:t>IR: 11.96/unidade investida</a:t>
                          </a:r>
                        </a:p>
                      </a:txBody>
                      <a:tcPr marB="0" marL="60823" marR="60823" marT="0">
                        <a:lnR algn="ctr" cap="flat" cmpd="sng" w="12700">
                          <a:solidFill>
                            <a:schemeClr val="tx1"/>
                          </a:solidFill>
                          <a:prstDash val="solid"/>
                          <a:round/>
                          <a:headEnd len="med" type="none" w="med"/>
                          <a:tailEnd len="med" type="none" w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b="1" dirty="0" lang="pt-PT" sz="1400" u="sng">
                              <a:effectLst/>
                              <a:latin charset="0" panose="02030504050205020304" pitchFamily="18" typeface="Centaur"/>
                            </a:rPr>
                            <a:t>Cenário</a:t>
                          </a:r>
                          <a:r>
                            <a:rPr b="1" baseline="0" dirty="0" lang="pt-PT" sz="1400" u="sng">
                              <a:effectLst/>
                              <a:latin charset="0" panose="02030504050205020304" pitchFamily="18" typeface="Centaur"/>
                            </a:rPr>
                            <a:t> 2</a:t>
                          </a:r>
                          <a:r>
                            <a:rPr b="1" dirty="0" lang="pt-PT" sz="1400" u="sng">
                              <a:effectLst/>
                              <a:latin charset="0" panose="02030504050205020304" pitchFamily="18" typeface="Centaur"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b="1" i="1" lang="pt-PT" smtClean="0" sz="1400" u="sng">
                                      <a:effectLst/>
                                      <a:latin charset="0" panose="02040503050406030204" pitchFamily="18"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b="1" i="1" lang="en-GB" smtClean="0" sz="1400" u="sng">
                                      <a:effectLst/>
                                      <a:latin charset="0" panose="02040503050406030204" pitchFamily="18"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b="1" i="1" lang="en-GB" smtClean="0" sz="1400" u="sng">
                                      <a:effectLst/>
                                      <a:latin charset="0" panose="02040503050406030204" pitchFamily="18" typeface="Cambria Math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=</m:t>
                              </m:r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𝟐</m:t>
                              </m:r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.</m:t>
                              </m:r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𝟒𝟒𝟖</m:t>
                              </m:r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,</m:t>
                              </m:r>
                              <m:r>
                                <a:rPr b="1" i="1" lang="en-GB" smtClean="0" sz="1400" u="sng">
                                  <a:effectLst/>
                                  <a:latin charset="0" panose="02040503050406030204" pitchFamily="18" typeface="Cambria Math"/>
                                </a:rPr>
                                <m:t>𝟕𝟒</m:t>
                              </m:r>
                            </m:oMath>
                          </a14:m>
                          <a:r>
                            <a:rPr b="1" dirty="0" lang="pt-PT" sz="1400" u="sng">
                              <a:effectLst/>
                              <a:latin charset="0" panose="02030504050205020304" pitchFamily="18" typeface="Centaur"/>
                            </a:rPr>
                            <a:t>)</a:t>
                          </a:r>
                        </a:p>
                        <a:p>
                          <a:pPr algn="just" indent="-285750" marL="285750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  <a:buFont charset="0" panose="020B0604020202020204" pitchFamily="34" typeface="Arial"/>
                            <a:buChar char="•"/>
                          </a:pPr>
                          <a:r>
                            <a:rPr b="0" dirty="0" lang="pt-PT" sz="1400" u="none">
                              <a:effectLst/>
                              <a:latin charset="0" panose="02030504050205020304" pitchFamily="18" typeface="Centaur"/>
                            </a:rPr>
                            <a:t>VAL= MZM36.092,63</a:t>
                          </a:r>
                        </a:p>
                        <a:p>
                          <a:pPr indent="-285750" marL="285750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  <a:buFont charset="0" panose="020B0604020202020204" pitchFamily="34" typeface="Arial"/>
                            <a:buChar char="•"/>
                          </a:pPr>
                          <a:r>
                            <a:rPr b="0" dirty="0" lang="pt-PT" sz="1400" u="none">
                              <a:effectLst/>
                              <a:latin charset="0" panose="02030504050205020304" pitchFamily="18" typeface="Centaur"/>
                            </a:rPr>
                            <a:t>IR:14.74/unidade investida</a:t>
                          </a:r>
                        </a:p>
                      </a:txBody>
                      <a:tcPr marB="0" marL="60823" marR="60823" marT="0">
                        <a:lnL algn="ctr" cap="flat" cmpd="sng" w="12700">
                          <a:solidFill>
                            <a:schemeClr val="tx1"/>
                          </a:solidFill>
                          <a:prstDash val="solid"/>
                          <a:round/>
                          <a:headEnd len="med" type="none" w="med"/>
                          <a:tailEnd len="med" type="none" w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8022377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F23DDCDB-49D6-F1E4-67E5-BDE29A024E7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98469760"/>
                  </p:ext>
                </p:extLst>
              </p:nvPr>
            </p:nvGraphicFramePr>
            <p:xfrm>
              <a:off x="2757878" y="1967977"/>
              <a:ext cx="7000633" cy="1456823"/>
            </p:xfrm>
            <a:graphic>
              <a:graphicData uri="http://schemas.openxmlformats.org/drawingml/2006/table">
                <a:tbl>
                  <a:tblPr bandRow="1" firstCol="1" firstRow="1">
                    <a:tableStyleId>{1E171933-4619-4E11-9A3F-F7608DF75F80}</a:tableStyleId>
                  </a:tblPr>
                  <a:tblGrid>
                    <a:gridCol w="3528393">
                      <a:extLst>
                        <a:ext uri="{9D8B030D-6E8A-4147-A177-3AD203B41FA5}">
                          <a16:colId xmlns:a16="http://schemas.microsoft.com/office/drawing/2014/main" val="4151581353"/>
                        </a:ext>
                      </a:extLst>
                    </a:gridCol>
                    <a:gridCol w="3472240">
                      <a:extLst>
                        <a:ext uri="{9D8B030D-6E8A-4147-A177-3AD203B41FA5}">
                          <a16:colId xmlns:a16="http://schemas.microsoft.com/office/drawing/2014/main" val="1487514731"/>
                        </a:ext>
                      </a:extLst>
                    </a:gridCol>
                  </a:tblGrid>
                  <a:tr h="463449"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  <a:buNone/>
                          </a:pPr>
                          <a:r>
                            <a:rPr b="0" dirty="0" lang="pt-PT" sz="1600">
                              <a:solidFill>
                                <a:schemeClr val="tx1"/>
                              </a:solidFill>
                              <a:effectLst/>
                              <a:latin charset="0" pitchFamily="50" typeface="Flama"/>
                              <a:ea charset="0" panose="020B0004020202020204" pitchFamily="34" typeface="Aptos"/>
                              <a:cs charset="0" panose="020B0604020202020204" pitchFamily="34" typeface="Arial"/>
                            </a:rPr>
                            <a:t>Resultados Económicos e Financeiros da Exploração</a:t>
                          </a:r>
                          <a:r>
                            <a:rPr b="0" dirty="0" lang="pt-PT" sz="1400">
                              <a:effectLst/>
                              <a:latin charset="0" pitchFamily="50" typeface="Flama"/>
                              <a:ea charset="0" panose="020B0004020202020204" pitchFamily="34" typeface="Aptos"/>
                              <a:cs charset="0" panose="020B0604020202020204" pitchFamily="34" typeface="Arial"/>
                            </a:rPr>
                            <a:t> </a:t>
                          </a:r>
                        </a:p>
                      </a:txBody>
                      <a:tcPr marB="0" marL="60823" marR="60823" marT="0"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26441063"/>
                      </a:ext>
                    </a:extLst>
                  </a:tr>
                  <a:tr h="993374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B="0" marL="60823" marR="60823" marT="0">
                        <a:lnR algn="ctr" cap="flat" cmpd="sng" w="12700">
                          <a:solidFill>
                            <a:schemeClr val="tx1"/>
                          </a:solidFill>
                          <a:prstDash val="solid"/>
                          <a:round/>
                          <a:headEnd len="med" type="none" w="med"/>
                          <a:tailEnd len="med" type="none" w="med"/>
                        </a:lnR>
                        <a:blipFill>
                          <a:blip r:embed="rId7"/>
                          <a:stretch>
                            <a:fillRect b="-1220" l="-173" r="-98791" t="-530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B="0" marL="60823" marR="60823" marT="0">
                        <a:lnL algn="ctr" cap="flat" cmpd="sng" w="12700">
                          <a:solidFill>
                            <a:schemeClr val="tx1"/>
                          </a:solidFill>
                          <a:prstDash val="solid"/>
                          <a:round/>
                          <a:headEnd len="med" type="none" w="med"/>
                          <a:tailEnd len="med" type="none" w="med"/>
                        </a:lnL>
                        <a:blipFill>
                          <a:blip r:embed="rId7"/>
                          <a:stretch>
                            <a:fillRect b="-1220" l="-101754" r="-351" t="-5304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0223773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0ACFFAE7-B674-4436-5CD0-7F9C0CFBF442}"/>
              </a:ext>
            </a:extLst>
          </p:cNvPr>
          <p:cNvSpPr txBox="1"/>
          <p:nvPr/>
        </p:nvSpPr>
        <p:spPr>
          <a:xfrm rot="16200000">
            <a:off x="1579781" y="2714897"/>
            <a:ext cx="1801619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wrap="square">
            <a:spAutoFit/>
          </a:bodyPr>
          <a:lstStyle/>
          <a:p>
            <a:pPr algn="ctr"/>
            <a:r>
              <a:rPr b="1" dirty="0" lang="pt-PT">
                <a:latin charset="0" pitchFamily="50" typeface="Flama"/>
              </a:rPr>
              <a:t>ANÁLISE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0C7DD89-8184-2558-23F3-DD6BAED33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658249"/>
              </p:ext>
            </p:extLst>
          </p:nvPr>
        </p:nvGraphicFramePr>
        <p:xfrm>
          <a:off x="2738214" y="3460385"/>
          <a:ext cx="3419945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6928">
                  <a:extLst>
                    <a:ext uri="{9D8B030D-6E8A-4147-A177-3AD203B41FA5}">
                      <a16:colId xmlns:a16="http://schemas.microsoft.com/office/drawing/2014/main" val="3251658970"/>
                    </a:ext>
                  </a:extLst>
                </a:gridCol>
                <a:gridCol w="576911">
                  <a:extLst>
                    <a:ext uri="{9D8B030D-6E8A-4147-A177-3AD203B41FA5}">
                      <a16:colId xmlns:a16="http://schemas.microsoft.com/office/drawing/2014/main" val="2022971687"/>
                    </a:ext>
                  </a:extLst>
                </a:gridCol>
                <a:gridCol w="884596">
                  <a:extLst>
                    <a:ext uri="{9D8B030D-6E8A-4147-A177-3AD203B41FA5}">
                      <a16:colId xmlns:a16="http://schemas.microsoft.com/office/drawing/2014/main" val="3783389660"/>
                    </a:ext>
                  </a:extLst>
                </a:gridCol>
                <a:gridCol w="661525">
                  <a:extLst>
                    <a:ext uri="{9D8B030D-6E8A-4147-A177-3AD203B41FA5}">
                      <a16:colId xmlns:a16="http://schemas.microsoft.com/office/drawing/2014/main" val="572235828"/>
                    </a:ext>
                  </a:extLst>
                </a:gridCol>
                <a:gridCol w="699985">
                  <a:extLst>
                    <a:ext uri="{9D8B030D-6E8A-4147-A177-3AD203B41FA5}">
                      <a16:colId xmlns:a16="http://schemas.microsoft.com/office/drawing/2014/main" val="307528059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dirty="0" lang="pt-PT" strike="noStrike" sz="1100" u="none">
                          <a:effectLst/>
                        </a:rPr>
                        <a:t>Ano 1</a:t>
                      </a:r>
                      <a:endParaRPr b="1" dirty="0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trike="noStrike" sz="1100" u="none">
                          <a:effectLst/>
                        </a:rPr>
                        <a:t>Ano 2</a:t>
                      </a:r>
                      <a:endParaRPr b="1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trike="noStrike" sz="1100" u="none">
                          <a:effectLst/>
                        </a:rPr>
                        <a:t>Ano 3</a:t>
                      </a:r>
                      <a:endParaRPr b="1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trike="noStrike" sz="1100" u="none">
                          <a:effectLst/>
                        </a:rPr>
                        <a:t>Ano 4</a:t>
                      </a:r>
                      <a:endParaRPr b="1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trike="noStrike" sz="1100" u="none">
                          <a:effectLst/>
                        </a:rPr>
                        <a:t>Ano 5</a:t>
                      </a:r>
                      <a:endParaRPr b="1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extLst>
                  <a:ext uri="{0D108BD9-81ED-4DB2-BD59-A6C34878D82A}">
                    <a16:rowId xmlns:a16="http://schemas.microsoft.com/office/drawing/2014/main" val="26991940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b="1" dirty="0" lang="pt-PT" strike="noStrike" sz="1100" u="none">
                          <a:solidFill>
                            <a:srgbClr val="FF0000"/>
                          </a:solidFill>
                          <a:effectLst/>
                        </a:rPr>
                        <a:t>0.89</a:t>
                      </a:r>
                      <a:endParaRPr b="1" dirty="0" i="0" lang="pt-PT" strike="noStrike" sz="1100" u="none">
                        <a:solidFill>
                          <a:srgbClr val="FF0000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dirty="0" lang="pt-PT" strike="noStrike" sz="1100" u="none">
                          <a:effectLst/>
                        </a:rPr>
                        <a:t>2.29</a:t>
                      </a:r>
                      <a:endParaRPr b="1" dirty="0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dirty="0" lang="pt-PT" strike="noStrike" sz="1100" u="none">
                          <a:effectLst/>
                        </a:rPr>
                        <a:t>2.287</a:t>
                      </a:r>
                      <a:endParaRPr b="1" dirty="0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dirty="0" lang="pt-PT" strike="noStrike" sz="1100" u="none">
                          <a:effectLst/>
                        </a:rPr>
                        <a:t>2.287</a:t>
                      </a:r>
                      <a:endParaRPr b="1" dirty="0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dirty="0" lang="pt-PT" strike="noStrike" sz="1100" u="none">
                          <a:effectLst/>
                        </a:rPr>
                        <a:t>2.29</a:t>
                      </a:r>
                      <a:endParaRPr b="1" dirty="0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extLst>
                  <a:ext uri="{0D108BD9-81ED-4DB2-BD59-A6C34878D82A}">
                    <a16:rowId xmlns:a16="http://schemas.microsoft.com/office/drawing/2014/main" val="401511002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111DE73-1390-6594-DB4C-2C9E13D202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654798"/>
              </p:ext>
            </p:extLst>
          </p:nvPr>
        </p:nvGraphicFramePr>
        <p:xfrm>
          <a:off x="6378626" y="3460385"/>
          <a:ext cx="3399551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3368">
                  <a:extLst>
                    <a:ext uri="{9D8B030D-6E8A-4147-A177-3AD203B41FA5}">
                      <a16:colId xmlns:a16="http://schemas.microsoft.com/office/drawing/2014/main" val="3251658970"/>
                    </a:ext>
                  </a:extLst>
                </a:gridCol>
                <a:gridCol w="573471">
                  <a:extLst>
                    <a:ext uri="{9D8B030D-6E8A-4147-A177-3AD203B41FA5}">
                      <a16:colId xmlns:a16="http://schemas.microsoft.com/office/drawing/2014/main" val="2022971687"/>
                    </a:ext>
                  </a:extLst>
                </a:gridCol>
                <a:gridCol w="879321">
                  <a:extLst>
                    <a:ext uri="{9D8B030D-6E8A-4147-A177-3AD203B41FA5}">
                      <a16:colId xmlns:a16="http://schemas.microsoft.com/office/drawing/2014/main" val="3783389660"/>
                    </a:ext>
                  </a:extLst>
                </a:gridCol>
                <a:gridCol w="657580">
                  <a:extLst>
                    <a:ext uri="{9D8B030D-6E8A-4147-A177-3AD203B41FA5}">
                      <a16:colId xmlns:a16="http://schemas.microsoft.com/office/drawing/2014/main" val="572235828"/>
                    </a:ext>
                  </a:extLst>
                </a:gridCol>
                <a:gridCol w="695811">
                  <a:extLst>
                    <a:ext uri="{9D8B030D-6E8A-4147-A177-3AD203B41FA5}">
                      <a16:colId xmlns:a16="http://schemas.microsoft.com/office/drawing/2014/main" val="307528059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dirty="0" lang="pt-PT" strike="noStrike" sz="1100" u="none">
                          <a:effectLst/>
                        </a:rPr>
                        <a:t>Ano 1</a:t>
                      </a:r>
                      <a:endParaRPr b="1" dirty="0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trike="noStrike" sz="1100" u="none">
                          <a:effectLst/>
                        </a:rPr>
                        <a:t>Ano 2</a:t>
                      </a:r>
                      <a:endParaRPr b="1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trike="noStrike" sz="1100" u="none">
                          <a:effectLst/>
                        </a:rPr>
                        <a:t>Ano 3</a:t>
                      </a:r>
                      <a:endParaRPr b="1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trike="noStrike" sz="1100" u="none">
                          <a:effectLst/>
                        </a:rPr>
                        <a:t>Ano 4</a:t>
                      </a:r>
                      <a:endParaRPr b="1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trike="noStrike" sz="1100" u="none">
                          <a:effectLst/>
                        </a:rPr>
                        <a:t>Ano 5</a:t>
                      </a:r>
                      <a:endParaRPr b="1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extLst>
                  <a:ext uri="{0D108BD9-81ED-4DB2-BD59-A6C34878D82A}">
                    <a16:rowId xmlns:a16="http://schemas.microsoft.com/office/drawing/2014/main" val="26991940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b="1" dirty="0" lang="pt-PT" strike="noStrike" sz="1100" u="none">
                          <a:solidFill>
                            <a:srgbClr val="FF0000"/>
                          </a:solidFill>
                          <a:effectLst/>
                        </a:rPr>
                        <a:t>0.95</a:t>
                      </a:r>
                      <a:endParaRPr b="1" dirty="0" i="0" lang="pt-PT" strike="noStrike" sz="1100" u="none">
                        <a:solidFill>
                          <a:srgbClr val="FF0000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dirty="0" lang="pt-PT" strike="noStrike" sz="1100" u="none">
                          <a:effectLst/>
                        </a:rPr>
                        <a:t>2.48</a:t>
                      </a:r>
                      <a:endParaRPr b="1" dirty="0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dirty="0" lang="pt-PT" strike="noStrike" sz="1100" u="none">
                          <a:effectLst/>
                        </a:rPr>
                        <a:t>2.48</a:t>
                      </a:r>
                      <a:endParaRPr b="1" dirty="0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dirty="0" lang="pt-PT" strike="noStrike" sz="1100" u="none">
                          <a:effectLst/>
                        </a:rPr>
                        <a:t>2.48</a:t>
                      </a:r>
                      <a:endParaRPr b="1" dirty="0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dirty="0" lang="pt-PT" strike="noStrike" sz="1100" u="none">
                          <a:effectLst/>
                        </a:rPr>
                        <a:t>2.48</a:t>
                      </a:r>
                      <a:endParaRPr b="1" dirty="0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extLst>
                  <a:ext uri="{0D108BD9-81ED-4DB2-BD59-A6C34878D82A}">
                    <a16:rowId xmlns:a16="http://schemas.microsoft.com/office/drawing/2014/main" val="401511002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3B8382F9-A07A-BDE2-97E7-279747B95ACB}"/>
              </a:ext>
            </a:extLst>
          </p:cNvPr>
          <p:cNvSpPr txBox="1"/>
          <p:nvPr/>
        </p:nvSpPr>
        <p:spPr>
          <a:xfrm>
            <a:off x="4675432" y="2769348"/>
            <a:ext cx="1728191" cy="2539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pt-PT" sz="1050">
                <a:highlight>
                  <a:srgbClr val="FFFF00"/>
                </a:highlight>
              </a:rPr>
              <a:t>PB: 1 ano e 7 meses 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1D25ADC-6935-D739-C2C4-2F6A679E30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661753"/>
              </p:ext>
            </p:extLst>
          </p:nvPr>
        </p:nvGraphicFramePr>
        <p:xfrm>
          <a:off x="2777544" y="3994183"/>
          <a:ext cx="7000633" cy="463449"/>
        </p:xfrm>
        <a:graphic>
          <a:graphicData uri="http://schemas.openxmlformats.org/drawingml/2006/table">
            <a:tbl>
              <a:tblPr bandRow="1" firstCol="1" firstRow="1">
                <a:tableStyleId>{1E171933-4619-4E11-9A3F-F7608DF75F80}</a:tableStyleId>
              </a:tblPr>
              <a:tblGrid>
                <a:gridCol w="7000633">
                  <a:extLst>
                    <a:ext uri="{9D8B030D-6E8A-4147-A177-3AD203B41FA5}">
                      <a16:colId xmlns:a16="http://schemas.microsoft.com/office/drawing/2014/main" val="4151581353"/>
                    </a:ext>
                  </a:extLst>
                </a:gridCol>
              </a:tblGrid>
              <a:tr h="4634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b="0" dirty="0" lang="pt-PT" sz="1600">
                          <a:solidFill>
                            <a:schemeClr val="tx1"/>
                          </a:solidFill>
                          <a:effectLst/>
                          <a:latin charset="0" pitchFamily="50" typeface="Flama"/>
                          <a:ea charset="0" panose="020B0004020202020204" pitchFamily="34" typeface="Aptos"/>
                          <a:cs charset="0" panose="020B0604020202020204" pitchFamily="34" typeface="Arial"/>
                        </a:rPr>
                        <a:t>Resultados Económicos e Financeiros da Exploração</a:t>
                      </a:r>
                      <a:endParaRPr b="0" dirty="0" lang="pt-PT" sz="1400">
                        <a:effectLst/>
                        <a:latin charset="0" pitchFamily="50" typeface="Flama"/>
                        <a:ea charset="0" panose="020B0004020202020204" pitchFamily="34" typeface="Aptos"/>
                        <a:cs charset="0" panose="020B0604020202020204" pitchFamily="34" typeface="Arial"/>
                      </a:endParaRPr>
                    </a:p>
                  </a:txBody>
                  <a:tcPr marB="0" marL="60823" marR="60823" marT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441063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12CDDF6A-BAE7-02F6-A83D-BF302338168F}"/>
              </a:ext>
            </a:extLst>
          </p:cNvPr>
          <p:cNvSpPr txBox="1"/>
          <p:nvPr/>
        </p:nvSpPr>
        <p:spPr>
          <a:xfrm rot="16200000">
            <a:off x="1599447" y="4741103"/>
            <a:ext cx="1801619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wrap="square">
            <a:spAutoFit/>
          </a:bodyPr>
          <a:lstStyle/>
          <a:p>
            <a:pPr algn="ctr"/>
            <a:r>
              <a:rPr b="1" dirty="0" lang="pt-PT">
                <a:latin charset="0" pitchFamily="50" typeface="Flama"/>
              </a:rPr>
              <a:t>ANÁLISE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4FF5348-782A-8D2C-4BE7-1CDFF61C49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320570"/>
              </p:ext>
            </p:extLst>
          </p:nvPr>
        </p:nvGraphicFramePr>
        <p:xfrm>
          <a:off x="4313624" y="5540877"/>
          <a:ext cx="3456383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3288">
                  <a:extLst>
                    <a:ext uri="{9D8B030D-6E8A-4147-A177-3AD203B41FA5}">
                      <a16:colId xmlns:a16="http://schemas.microsoft.com/office/drawing/2014/main" val="3251658970"/>
                    </a:ext>
                  </a:extLst>
                </a:gridCol>
                <a:gridCol w="583058">
                  <a:extLst>
                    <a:ext uri="{9D8B030D-6E8A-4147-A177-3AD203B41FA5}">
                      <a16:colId xmlns:a16="http://schemas.microsoft.com/office/drawing/2014/main" val="2022971687"/>
                    </a:ext>
                  </a:extLst>
                </a:gridCol>
                <a:gridCol w="894021">
                  <a:extLst>
                    <a:ext uri="{9D8B030D-6E8A-4147-A177-3AD203B41FA5}">
                      <a16:colId xmlns:a16="http://schemas.microsoft.com/office/drawing/2014/main" val="3783389660"/>
                    </a:ext>
                  </a:extLst>
                </a:gridCol>
                <a:gridCol w="668573">
                  <a:extLst>
                    <a:ext uri="{9D8B030D-6E8A-4147-A177-3AD203B41FA5}">
                      <a16:colId xmlns:a16="http://schemas.microsoft.com/office/drawing/2014/main" val="572235828"/>
                    </a:ext>
                  </a:extLst>
                </a:gridCol>
                <a:gridCol w="707443">
                  <a:extLst>
                    <a:ext uri="{9D8B030D-6E8A-4147-A177-3AD203B41FA5}">
                      <a16:colId xmlns:a16="http://schemas.microsoft.com/office/drawing/2014/main" val="307528059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dirty="0" lang="pt-PT" strike="noStrike" sz="1100" u="none">
                          <a:effectLst/>
                        </a:rPr>
                        <a:t>Ano 1</a:t>
                      </a:r>
                      <a:endParaRPr b="1" dirty="0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trike="noStrike" sz="1100" u="none">
                          <a:effectLst/>
                        </a:rPr>
                        <a:t>Ano 2</a:t>
                      </a:r>
                      <a:endParaRPr b="1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trike="noStrike" sz="1100" u="none">
                          <a:effectLst/>
                        </a:rPr>
                        <a:t>Ano 3</a:t>
                      </a:r>
                      <a:endParaRPr b="1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trike="noStrike" sz="1100" u="none">
                          <a:effectLst/>
                        </a:rPr>
                        <a:t>Ano 4</a:t>
                      </a:r>
                      <a:endParaRPr b="1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trike="noStrike" sz="1100" u="none">
                          <a:effectLst/>
                        </a:rPr>
                        <a:t>Ano 5</a:t>
                      </a:r>
                      <a:endParaRPr b="1" i="0" lang="pt-PT" strike="noStrike" sz="1100" u="none">
                        <a:solidFill>
                          <a:srgbClr val="104861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extLst>
                  <a:ext uri="{0D108BD9-81ED-4DB2-BD59-A6C34878D82A}">
                    <a16:rowId xmlns:a16="http://schemas.microsoft.com/office/drawing/2014/main" val="26991940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b="1" dirty="0" lang="pt-PT" strike="noStrike" sz="1100" u="none">
                          <a:solidFill>
                            <a:srgbClr val="FF0000"/>
                          </a:solidFill>
                          <a:effectLst/>
                        </a:rPr>
                        <a:t>0.66</a:t>
                      </a:r>
                      <a:endParaRPr b="1" dirty="0" i="0" lang="pt-PT" strike="noStrike" sz="1100" u="none">
                        <a:solidFill>
                          <a:srgbClr val="FF0000"/>
                        </a:solidFill>
                        <a:effectLst/>
                        <a:latin charset="0" panose="020B0004020202020204" pitchFamily="34" typeface="Aptos Narrow"/>
                      </a:endParaRP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b="1" dirty="0" i="0" lang="pt-PT" strike="noStrike" sz="1100" u="none">
                          <a:solidFill>
                            <a:srgbClr val="104861"/>
                          </a:solidFill>
                          <a:effectLst/>
                          <a:latin charset="0" panose="020B0004020202020204" pitchFamily="34" typeface="Aptos Narrow"/>
                        </a:rPr>
                        <a:t>1.73</a:t>
                      </a: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b="1" dirty="0" i="0" lang="pt-PT" strike="noStrike" sz="1100" u="none">
                          <a:solidFill>
                            <a:srgbClr val="104861"/>
                          </a:solidFill>
                          <a:effectLst/>
                          <a:latin charset="0" panose="020B0004020202020204" pitchFamily="34" typeface="Aptos Narrow"/>
                        </a:rPr>
                        <a:t>1.73</a:t>
                      </a: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b="1" dirty="0" i="0" lang="pt-PT" strike="noStrike" sz="1100" u="none">
                          <a:solidFill>
                            <a:srgbClr val="104861"/>
                          </a:solidFill>
                          <a:effectLst/>
                          <a:latin charset="0" panose="020B0004020202020204" pitchFamily="34" typeface="Aptos Narrow"/>
                        </a:rPr>
                        <a:t>1.73</a:t>
                      </a:r>
                    </a:p>
                  </a:txBody>
                  <a:tcPr anchor="b" marB="0" marL="0" marR="0" marT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b="1" dirty="0" i="0" lang="pt-PT" strike="noStrike" sz="1100" u="none">
                          <a:solidFill>
                            <a:srgbClr val="104861"/>
                          </a:solidFill>
                          <a:effectLst/>
                          <a:latin charset="0" panose="020B0004020202020204" pitchFamily="34" typeface="Aptos Narrow"/>
                        </a:rPr>
                        <a:t>1.73</a:t>
                      </a:r>
                    </a:p>
                  </a:txBody>
                  <a:tcPr anchor="b" marB="0" marL="0" marR="0" marT="0"/>
                </a:tc>
                <a:extLst>
                  <a:ext uri="{0D108BD9-81ED-4DB2-BD59-A6C34878D82A}">
                    <a16:rowId xmlns:a16="http://schemas.microsoft.com/office/drawing/2014/main" val="40151100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1B5F0D1-1958-8093-53A8-A7F45A607B2C}"/>
                  </a:ext>
                </a:extLst>
              </p:cNvPr>
              <p:cNvSpPr txBox="1"/>
              <p:nvPr/>
            </p:nvSpPr>
            <p:spPr>
              <a:xfrm>
                <a:off x="4313624" y="4457632"/>
                <a:ext cx="3456384" cy="108324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b="1" dirty="0" lang="pt-PT" u="sng">
                    <a:latin charset="0" panose="02030504050205020304" pitchFamily="18" typeface="Centaur"/>
                  </a:rPr>
                  <a:t>Cenário 3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b="1" i="1" lang="pt-PT" u="sng">
                            <a:latin charset="0" panose="02040503050406030204" pitchFamily="18" typeface="Cambria Math"/>
                          </a:rPr>
                        </m:ctrlPr>
                      </m:sSubPr>
                      <m:e>
                        <m:r>
                          <a:rPr b="1" i="1" lang="en-GB" u="sng">
                            <a:latin charset="0" panose="02040503050406030204" pitchFamily="18" typeface="Cambria Math"/>
                          </a:rPr>
                          <m:t>𝑰</m:t>
                        </m:r>
                      </m:e>
                      <m:sub>
                        <m:r>
                          <a:rPr b="1" i="1" lang="en-GB" u="sng">
                            <a:latin charset="0" panose="02040503050406030204" pitchFamily="18" typeface="Cambria Math"/>
                          </a:rPr>
                          <m:t>𝟎</m:t>
                        </m:r>
                      </m:sub>
                    </m:sSub>
                    <m:r>
                      <a:rPr b="1" i="1" lang="en-GB" u="sng">
                        <a:latin charset="0" panose="02040503050406030204" pitchFamily="18" typeface="Cambria Math"/>
                      </a:rPr>
                      <m:t>=</m:t>
                    </m:r>
                    <m:r>
                      <a:rPr b="1" i="1" lang="en-GB" u="sng">
                        <a:latin charset="0" panose="02040503050406030204" pitchFamily="18" typeface="Cambria Math"/>
                      </a:rPr>
                      <m:t>𝟐</m:t>
                    </m:r>
                    <m:r>
                      <a:rPr b="1" i="1" lang="en-GB" u="sng">
                        <a:latin charset="0" panose="02040503050406030204" pitchFamily="18" typeface="Cambria Math"/>
                      </a:rPr>
                      <m:t>.</m:t>
                    </m:r>
                    <m:r>
                      <a:rPr b="1" i="1" lang="en-GB" u="sng">
                        <a:latin charset="0" panose="02040503050406030204" pitchFamily="18" typeface="Cambria Math"/>
                      </a:rPr>
                      <m:t>𝟒𝟒𝟖</m:t>
                    </m:r>
                    <m:r>
                      <a:rPr b="1" i="1" lang="en-GB" u="sng">
                        <a:latin charset="0" panose="02040503050406030204" pitchFamily="18" typeface="Cambria Math"/>
                      </a:rPr>
                      <m:t>,</m:t>
                    </m:r>
                    <m:r>
                      <a:rPr b="1" i="1" lang="en-GB" u="sng">
                        <a:latin charset="0" panose="02040503050406030204" pitchFamily="18" typeface="Cambria Math"/>
                      </a:rPr>
                      <m:t>𝟕𝟒</m:t>
                    </m:r>
                  </m:oMath>
                </a14:m>
                <a:r>
                  <a:rPr b="1" dirty="0" lang="pt-PT" u="sng">
                    <a:latin charset="0" panose="02030504050205020304" pitchFamily="18" typeface="Centaur"/>
                  </a:rPr>
                  <a:t>)</a:t>
                </a:r>
              </a:p>
              <a:p>
                <a:pPr indent="-285750" marL="285750">
                  <a:lnSpc>
                    <a:spcPct val="107000"/>
                  </a:lnSpc>
                  <a:spcAft>
                    <a:spcPts val="800"/>
                  </a:spcAft>
                  <a:buFont charset="0" panose="020B0604020202020204" pitchFamily="34" typeface="Arial"/>
                  <a:buChar char="•"/>
                </a:pPr>
                <a:r>
                  <a:rPr dirty="0" lang="pt-PT">
                    <a:latin charset="0" panose="02030504050205020304" pitchFamily="18" typeface="Centaur"/>
                  </a:rPr>
                  <a:t>VAL: MZM29.291,61</a:t>
                </a:r>
              </a:p>
              <a:p>
                <a:pPr indent="-285750" marL="285750">
                  <a:lnSpc>
                    <a:spcPct val="107000"/>
                  </a:lnSpc>
                  <a:spcAft>
                    <a:spcPts val="800"/>
                  </a:spcAft>
                  <a:buFont charset="0" panose="020B0604020202020204" pitchFamily="34" typeface="Arial"/>
                  <a:buChar char="•"/>
                </a:pPr>
                <a:r>
                  <a:rPr dirty="0" lang="pt-PT">
                    <a:latin charset="0" panose="02030504050205020304" pitchFamily="18" typeface="Centaur"/>
                  </a:rPr>
                  <a:t>IR: 11.96/unidade investida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1B5F0D1-1958-8093-53A8-A7F45A607B2C}"/>
                  </a:ext>
                </a:extLst>
              </p:cNvPr>
              <p:cNvSpPr txBox="1">
                <a:spLocks noAdjustHandles="1" noChangeArrowheads="1" noChangeAspect="1" noChangeShapeType="1" noEditPoints="1" noMove="1" noResize="1" noRot="1" noTextEdit="1"/>
              </p:cNvSpPr>
              <p:nvPr/>
            </p:nvSpPr>
            <p:spPr>
              <a:xfrm>
                <a:off x="4313624" y="4457632"/>
                <a:ext cx="3456384" cy="108324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A7F2033D-6EBF-D16D-3CB2-7790B12BA1BF}"/>
              </a:ext>
            </a:extLst>
          </p:cNvPr>
          <p:cNvSpPr txBox="1"/>
          <p:nvPr/>
        </p:nvSpPr>
        <p:spPr>
          <a:xfrm>
            <a:off x="3719301" y="850713"/>
            <a:ext cx="5077785" cy="954107"/>
          </a:xfrm>
          <a:prstGeom prst="rect">
            <a:avLst/>
          </a:prstGeom>
          <a:noFill/>
          <a:ln>
            <a:solidFill>
              <a:srgbClr val="3B3B3B"/>
            </a:solidFill>
          </a:ln>
        </p:spPr>
        <p:txBody>
          <a:bodyPr rtlCol="0" wrap="square">
            <a:spAutoFit/>
          </a:bodyPr>
          <a:lstStyle/>
          <a:p>
            <a:pPr algn="just"/>
            <a:r>
              <a:rPr b="1" dirty="0" lang="pt-PT">
                <a:latin charset="0" pitchFamily="50" typeface="Flama"/>
              </a:rPr>
              <a:t>Cenários de Análise:</a:t>
            </a:r>
          </a:p>
          <a:p>
            <a:pPr algn="just"/>
            <a:r>
              <a:rPr b="1" dirty="0" lang="pt-PT">
                <a:latin charset="0" pitchFamily="50" typeface="Flama"/>
              </a:rPr>
              <a:t>Cenário 1: </a:t>
            </a:r>
            <a:r>
              <a:rPr dirty="0" lang="pt-PT">
                <a:latin charset="0" pitchFamily="50" typeface="Flama"/>
              </a:rPr>
              <a:t>Venda Total da produção ao preço do mercado</a:t>
            </a:r>
          </a:p>
          <a:p>
            <a:pPr algn="just"/>
            <a:r>
              <a:rPr b="1" dirty="0" lang="pt-PT">
                <a:latin charset="0" pitchFamily="50" typeface="Flama"/>
              </a:rPr>
              <a:t>Cenário 2: </a:t>
            </a:r>
            <a:r>
              <a:rPr dirty="0" lang="pt-PT">
                <a:latin charset="0" pitchFamily="50" typeface="Flama"/>
              </a:rPr>
              <a:t>Venda Total da produção ao preço da </a:t>
            </a:r>
            <a:r>
              <a:rPr dirty="0" err="1" lang="pt-PT">
                <a:latin charset="0" pitchFamily="50" typeface="Flama"/>
              </a:rPr>
              <a:t>Owani</a:t>
            </a:r>
            <a:endParaRPr dirty="0" lang="pt-PT">
              <a:latin charset="0" pitchFamily="50" typeface="Flama"/>
            </a:endParaRPr>
          </a:p>
          <a:p>
            <a:pPr algn="just"/>
            <a:r>
              <a:rPr b="1" dirty="0" lang="pt-PT">
                <a:latin charset="0" pitchFamily="50" typeface="Flama"/>
              </a:rPr>
              <a:t>Cenário 3: </a:t>
            </a:r>
            <a:r>
              <a:rPr dirty="0" lang="pt-PT">
                <a:latin charset="0" pitchFamily="50" typeface="Flama"/>
              </a:rPr>
              <a:t>Venda de 70% da produção ao preço da </a:t>
            </a:r>
            <a:r>
              <a:rPr dirty="0" err="1" lang="pt-PT">
                <a:latin charset="0" pitchFamily="50" typeface="Flama"/>
              </a:rPr>
              <a:t>Owani</a:t>
            </a:r>
            <a:endParaRPr dirty="0" lang="pt-PT">
              <a:latin charset="0" pitchFamily="50" typeface="Fla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2DF686-7D54-250E-63AE-0E27F5891423}"/>
              </a:ext>
            </a:extLst>
          </p:cNvPr>
          <p:cNvSpPr txBox="1"/>
          <p:nvPr/>
        </p:nvSpPr>
        <p:spPr>
          <a:xfrm>
            <a:off x="2915563" y="305971"/>
            <a:ext cx="6111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b="1" dirty="0" lang="pt-PT" sz="2400">
                <a:solidFill>
                  <a:srgbClr val="FFC000"/>
                </a:solidFill>
                <a:latin charset="0" pitchFamily="50" typeface="Flama"/>
              </a:rPr>
              <a:t>Cadeia de valor de feijão catarina  </a:t>
            </a:r>
          </a:p>
        </p:txBody>
      </p:sp>
    </p:spTree>
    <p:extLst>
      <p:ext uri="{BB962C8B-B14F-4D97-AF65-F5344CB8AC3E}">
        <p14:creationId xmlns:p14="http://schemas.microsoft.com/office/powerpoint/2010/main" val="32053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c2467ba-4434-4c0c-bccb-d40d3a82133d">
      <Terms xmlns="http://schemas.microsoft.com/office/infopath/2007/PartnerControls"/>
    </lcf76f155ced4ddcb4097134ff3c332f>
    <Mar_x00e7_o xmlns="9c2467ba-4434-4c0c-bccb-d40d3a82133d">
      <Url xsi:nil="true"/>
      <Description xsi:nil="true"/>
    </Mar_x00e7_o>
    <TaxCatchAll xmlns="48a2ab78-1573-4333-99d6-f9ad132d938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FAFCF648BFE2842AC9413F2A25D6835" ma:contentTypeVersion="16" ma:contentTypeDescription="Criar um novo documento." ma:contentTypeScope="" ma:versionID="a296db61785dae093989d5f80fa62da9">
  <xsd:schema xmlns:xsd="http://www.w3.org/2001/XMLSchema" xmlns:xs="http://www.w3.org/2001/XMLSchema" xmlns:p="http://schemas.microsoft.com/office/2006/metadata/properties" xmlns:ns2="48a2ab78-1573-4333-99d6-f9ad132d9382" xmlns:ns3="9c2467ba-4434-4c0c-bccb-d40d3a82133d" targetNamespace="http://schemas.microsoft.com/office/2006/metadata/properties" ma:root="true" ma:fieldsID="872377c38f2c781f7ec693706bca49d2" ns2:_="" ns3:_="">
    <xsd:import namespace="48a2ab78-1573-4333-99d6-f9ad132d9382"/>
    <xsd:import namespace="9c2467ba-4434-4c0c-bccb-d40d3a82133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SearchProperties" minOccurs="0"/>
                <xsd:element ref="ns3:Mar_x00e7_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a2ab78-1573-4333-99d6-f9ad132d938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Coluna Global de Taxonomia" ma:hidden="true" ma:list="{479aa9b3-8548-49a4-90d4-08d871fc65de}" ma:internalName="TaxCatchAll" ma:showField="CatchAllData" ma:web="48a2ab78-1573-4333-99d6-f9ad132d93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2467ba-4434-4c0c-bccb-d40d3a8213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Etiquetas de Imagem" ma:readOnly="false" ma:fieldId="{5cf76f15-5ced-4ddc-b409-7134ff3c332f}" ma:taxonomyMulti="true" ma:sspId="baf3b014-b2ed-43e4-a574-2a776e0405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ar_x00e7_o" ma:index="23" nillable="true" ma:displayName="Março" ma:description="Notas " ma:format="Hyperlink" ma:internalName="Mar_x00e7_o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2109F3-AA7A-40B1-A61F-FD01BBC6E6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EA8917D-7809-4D27-9703-175AC61D60A2}">
  <ds:schemaRefs>
    <ds:schemaRef ds:uri="http://purl.org/dc/elements/1.1/"/>
    <ds:schemaRef ds:uri="http://purl.org/dc/terms/"/>
    <ds:schemaRef ds:uri="http://schemas.microsoft.com/office/2006/metadata/properties"/>
    <ds:schemaRef ds:uri="9c2467ba-4434-4c0c-bccb-d40d3a82133d"/>
    <ds:schemaRef ds:uri="http://www.w3.org/XML/1998/namespace"/>
    <ds:schemaRef ds:uri="48a2ab78-1573-4333-99d6-f9ad132d93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E51E628-8CCC-46CC-B4BE-EB74E3BAAF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a2ab78-1573-4333-99d6-f9ad132d9382"/>
    <ds:schemaRef ds:uri="9c2467ba-4434-4c0c-bccb-d40d3a8213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3255</TotalTime>
  <Words>1023</Words>
  <Application>Microsoft Office PowerPoint</Application>
  <PresentationFormat>Widescreen</PresentationFormat>
  <Paragraphs>213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Apex San Book</vt:lpstr>
      <vt:lpstr>Aptos</vt:lpstr>
      <vt:lpstr>Aptos Narrow</vt:lpstr>
      <vt:lpstr>Arial</vt:lpstr>
      <vt:lpstr>Calibri</vt:lpstr>
      <vt:lpstr>Cambria Math</vt:lpstr>
      <vt:lpstr>Centaur</vt:lpstr>
      <vt:lpstr>Comic Sans MS</vt:lpstr>
      <vt:lpstr>Courier New</vt:lpstr>
      <vt:lpstr>Flama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Isilda Nhantumbo</dc:creator>
  <cp:lastModifiedBy>Direccao</cp:lastModifiedBy>
  <cp:revision>20</cp:revision>
  <dcterms:modified xsi:type="dcterms:W3CDTF">2025-07-29T11:41:07Z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0x0101005FAFCF648BFE2842AC9413F2A25D6835</vt:lpwstr>
  </property>
  <property fmtid="{D5CDD505-2E9C-101B-9397-08002B2CF9AE}" name="NXPowerLiteLastOptimized" pid="3">
    <vt:lpwstr>823372</vt:lpwstr>
  </property>
  <property fmtid="{D5CDD505-2E9C-101B-9397-08002B2CF9AE}" name="NXPowerLiteSettings" pid="4">
    <vt:lpwstr>F70005D002A000</vt:lpwstr>
  </property>
  <property fmtid="{D5CDD505-2E9C-101B-9397-08002B2CF9AE}" name="NXPowerLiteVersion" pid="5">
    <vt:lpwstr>D10.3.2</vt:lpwstr>
  </property>
</Properties>
</file>