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98" r:id="rId3"/>
    <p:sldId id="258" r:id="rId4"/>
    <p:sldId id="281" r:id="rId5"/>
    <p:sldId id="295" r:id="rId6"/>
    <p:sldId id="282" r:id="rId7"/>
    <p:sldId id="301" r:id="rId8"/>
    <p:sldId id="294" r:id="rId9"/>
    <p:sldId id="284" r:id="rId10"/>
    <p:sldId id="299" r:id="rId11"/>
    <p:sldId id="287" r:id="rId12"/>
    <p:sldId id="291" r:id="rId13"/>
    <p:sldId id="303" r:id="rId14"/>
    <p:sldId id="302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90557505-775F-4609-A264-87CAD1C6EFE9}">
          <p14:sldIdLst>
            <p14:sldId id="257"/>
            <p14:sldId id="298"/>
            <p14:sldId id="258"/>
            <p14:sldId id="281"/>
            <p14:sldId id="295"/>
            <p14:sldId id="282"/>
            <p14:sldId id="301"/>
            <p14:sldId id="294"/>
            <p14:sldId id="284"/>
            <p14:sldId id="299"/>
            <p14:sldId id="287"/>
            <p14:sldId id="291"/>
            <p14:sldId id="303"/>
            <p14:sldId id="302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682" autoAdjust="0"/>
  </p:normalViewPr>
  <p:slideViewPr>
    <p:cSldViewPr snapToGrid="0">
      <p:cViewPr varScale="1">
        <p:scale>
          <a:sx n="98" d="100"/>
          <a:sy n="98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7A4B7-210A-4635-B19B-61A01ED21DC5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7780E-B751-4DAF-8C64-84208FF84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8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a Imagem do Diapositivo 1">
            <a:extLst>
              <a:ext uri="{FF2B5EF4-FFF2-40B4-BE49-F238E27FC236}">
                <a16:creationId xmlns:a16="http://schemas.microsoft.com/office/drawing/2014/main" id="{39F67F4C-D983-E3BE-6BB6-B9C01836A8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Posição de Notas 2">
            <a:extLst>
              <a:ext uri="{FF2B5EF4-FFF2-40B4-BE49-F238E27FC236}">
                <a16:creationId xmlns:a16="http://schemas.microsoft.com/office/drawing/2014/main" id="{D2D4FB7B-3340-BD3C-ACC2-9284489C40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Marcador de Posição do Número do Diapositivo 3">
            <a:extLst>
              <a:ext uri="{FF2B5EF4-FFF2-40B4-BE49-F238E27FC236}">
                <a16:creationId xmlns:a16="http://schemas.microsoft.com/office/drawing/2014/main" id="{EBD825D1-AF81-72C6-B566-18F304E62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78B64F-454D-4C66-94B1-C25DB361DF86}" type="slidenum">
              <a:rPr lang="pt-PT" altLang="en-US" smtClean="0"/>
              <a:pPr/>
              <a:t>1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7572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a Imagem do Diapositivo 1">
            <a:extLst>
              <a:ext uri="{FF2B5EF4-FFF2-40B4-BE49-F238E27FC236}">
                <a16:creationId xmlns:a16="http://schemas.microsoft.com/office/drawing/2014/main" id="{39F67F4C-D983-E3BE-6BB6-B9C01836A8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Posição de Notas 2">
            <a:extLst>
              <a:ext uri="{FF2B5EF4-FFF2-40B4-BE49-F238E27FC236}">
                <a16:creationId xmlns:a16="http://schemas.microsoft.com/office/drawing/2014/main" id="{D2D4FB7B-3340-BD3C-ACC2-9284489C40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Marcador de Posição do Número do Diapositivo 3">
            <a:extLst>
              <a:ext uri="{FF2B5EF4-FFF2-40B4-BE49-F238E27FC236}">
                <a16:creationId xmlns:a16="http://schemas.microsoft.com/office/drawing/2014/main" id="{EBD825D1-AF81-72C6-B566-18F304E62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8B64F-454D-4C66-94B1-C25DB361DF86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PT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28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B309-7181-4620-9D07-A337B1B5A99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540C-A779-49C5-9508-237A63CDE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2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B309-7181-4620-9D07-A337B1B5A99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540C-A779-49C5-9508-237A63CDE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2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B309-7181-4620-9D07-A337B1B5A99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540C-A779-49C5-9508-237A63CDE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6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B309-7181-4620-9D07-A337B1B5A99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540C-A779-49C5-9508-237A63CDE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0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B309-7181-4620-9D07-A337B1B5A99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540C-A779-49C5-9508-237A63CDE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5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B309-7181-4620-9D07-A337B1B5A99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540C-A779-49C5-9508-237A63CDE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1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B309-7181-4620-9D07-A337B1B5A99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540C-A779-49C5-9508-237A63CDE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1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B309-7181-4620-9D07-A337B1B5A99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540C-A779-49C5-9508-237A63CDE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9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B309-7181-4620-9D07-A337B1B5A99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540C-A779-49C5-9508-237A63CDE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7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B309-7181-4620-9D07-A337B1B5A99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540C-A779-49C5-9508-237A63CDE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B309-7181-4620-9D07-A337B1B5A99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540C-A779-49C5-9508-237A63CDE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0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BB309-7181-4620-9D07-A337B1B5A99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540C-A779-49C5-9508-237A63CDE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1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26CC3CEB-D54D-10C8-6BC0-4CD24156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00" y="101600"/>
            <a:ext cx="8712200" cy="2918047"/>
          </a:xfrm>
        </p:spPr>
        <p:txBody>
          <a:bodyPr>
            <a:normAutofit fontScale="90000"/>
          </a:bodyPr>
          <a:lstStyle/>
          <a:p>
            <a:pPr algn="ctr"/>
            <a:r>
              <a:rPr lang="pt-PT" altLang="pt-PT" b="1" dirty="0"/>
              <a:t/>
            </a:r>
            <a:br>
              <a:rPr lang="pt-PT" altLang="pt-PT" b="1" dirty="0"/>
            </a:br>
            <a:r>
              <a:rPr lang="pt-PT" altLang="pt-PT" b="1" dirty="0"/>
              <a:t/>
            </a:r>
            <a:br>
              <a:rPr lang="pt-PT" altLang="pt-PT" b="1" dirty="0"/>
            </a:br>
            <a:r>
              <a:rPr lang="pt-PT" altLang="pt-PT" b="1" dirty="0"/>
              <a:t/>
            </a:r>
            <a:br>
              <a:rPr lang="pt-PT" altLang="pt-PT" b="1" dirty="0"/>
            </a:br>
            <a:r>
              <a:rPr lang="pt-PT" altLang="pt-P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REPÚBLICA DE MOÇAMBIQUE</a:t>
            </a:r>
            <a:r>
              <a:rPr lang="en-US" alt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altLang="pt-P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br>
              <a:rPr lang="pt-PT" altLang="pt-P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altLang="pt-P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MINISTÉRIO DA TERRA E AMBIENTE</a:t>
            </a:r>
            <a:r>
              <a:rPr lang="en-US" altLang="pt-P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pt-P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P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ADMINISTRAÇÃO NACIONAL DAS ÁREAS DE CONSERVAÇÃO</a:t>
            </a:r>
            <a:r>
              <a:rPr lang="en-US" alt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P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PARQUE NACIONAL DO ZINAVE</a:t>
            </a:r>
            <a:r>
              <a:rPr lang="pt-BR" altLang="pt-PT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altLang="pt-PT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pt-P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Marcador de Posição de Conteúdo 2">
            <a:extLst>
              <a:ext uri="{FF2B5EF4-FFF2-40B4-BE49-F238E27FC236}">
                <a16:creationId xmlns:a16="http://schemas.microsoft.com/office/drawing/2014/main" id="{A235755D-D821-802F-DDF1-68A3E342F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400" y="3019647"/>
            <a:ext cx="8712200" cy="3415020"/>
          </a:xfrm>
        </p:spPr>
        <p:txBody>
          <a:bodyPr/>
          <a:lstStyle/>
          <a:p>
            <a:pPr marL="0" indent="0" algn="ctr">
              <a:buNone/>
            </a:pPr>
            <a:endParaRPr lang="en-US" altLang="pt-PT" sz="2000" b="1" dirty="0"/>
          </a:p>
          <a:p>
            <a:pPr marL="0" indent="0" algn="ctr">
              <a:buNone/>
            </a:pPr>
            <a:endParaRPr lang="en-US" altLang="pt-P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pt-P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pt-P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pt-P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Julho</a:t>
            </a:r>
            <a:r>
              <a:rPr lang="en-US" altLang="pt-P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2025</a:t>
            </a:r>
            <a:endParaRPr lang="en-US" altLang="pt-P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2" descr="emblema">
            <a:extLst>
              <a:ext uri="{FF2B5EF4-FFF2-40B4-BE49-F238E27FC236}">
                <a16:creationId xmlns:a16="http://schemas.microsoft.com/office/drawing/2014/main" id="{92F4BF03-BFB7-4BA9-F069-4575B3672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6" y="203200"/>
            <a:ext cx="1039406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>
            <a:extLst>
              <a:ext uri="{FF2B5EF4-FFF2-40B4-BE49-F238E27FC236}">
                <a16:creationId xmlns:a16="http://schemas.microsoft.com/office/drawing/2014/main" id="{0C9631AC-44DE-D69C-78B8-EA2EC4BEF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5111877"/>
            <a:ext cx="2400300" cy="112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>
            <a:extLst>
              <a:ext uri="{FF2B5EF4-FFF2-40B4-BE49-F238E27FC236}">
                <a16:creationId xmlns:a16="http://schemas.microsoft.com/office/drawing/2014/main" id="{D7BCB978-45AD-4B84-EBD3-CBB2C826F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26" y="5096685"/>
            <a:ext cx="152039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Marcador de Posição do Número do Diapositivo 9">
            <a:extLst>
              <a:ext uri="{FF2B5EF4-FFF2-40B4-BE49-F238E27FC236}">
                <a16:creationId xmlns:a16="http://schemas.microsoft.com/office/drawing/2014/main" id="{31E329D1-02B3-F23A-4D7A-AFAA71B961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A2429E20-8A50-4348-BBE3-09EC06E14169}" type="slidenum">
              <a:rPr lang="en-US" altLang="en-US" smtClean="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5296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Arredondado 8"/>
          <p:cNvSpPr/>
          <p:nvPr/>
        </p:nvSpPr>
        <p:spPr>
          <a:xfrm>
            <a:off x="2439865" y="347869"/>
            <a:ext cx="6919815" cy="8490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PT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Modelos Comuns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47724" y="1668760"/>
            <a:ext cx="10410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1D35"/>
                </a:solidFill>
                <a:latin typeface="Google Sans"/>
              </a:rPr>
              <a:t> 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545D7E"/>
              </a:solidFill>
              <a:effectLst/>
              <a:latin typeface="Google San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8586" y="1668760"/>
            <a:ext cx="118491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Modelos de integração comunitária na fiscalização: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Canais de denúncia;</a:t>
            </a:r>
            <a:endParaRPr lang="pt-BR" dirty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Programas de educação e conscientização;</a:t>
            </a:r>
            <a:endParaRPr lang="pt-BR" dirty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Fiscalização colaborativa.</a:t>
            </a:r>
            <a:endParaRPr lang="pt-BR" dirty="0"/>
          </a:p>
          <a:p>
            <a:pPr lvl="1">
              <a:lnSpc>
                <a:spcPct val="20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3698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/>
          <p:cNvSpPr/>
          <p:nvPr/>
        </p:nvSpPr>
        <p:spPr>
          <a:xfrm>
            <a:off x="1895476" y="505543"/>
            <a:ext cx="7618804" cy="8490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Que modelos efetivos poderia ser adoptados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8782" y="1677843"/>
            <a:ext cx="1177786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1D35"/>
                </a:solidFill>
                <a:latin typeface="Google Sans"/>
              </a:rPr>
              <a:t>CBNRM</a:t>
            </a:r>
          </a:p>
          <a:p>
            <a:endParaRPr lang="pt-BR" dirty="0">
              <a:solidFill>
                <a:srgbClr val="001D35"/>
              </a:solidFill>
              <a:latin typeface="Google Sans"/>
            </a:endParaRPr>
          </a:p>
          <a:p>
            <a:r>
              <a:rPr lang="pt-BR" dirty="0">
                <a:solidFill>
                  <a:srgbClr val="001D35"/>
                </a:solidFill>
                <a:latin typeface="Google Sans"/>
              </a:rPr>
              <a:t>CBNRM envolve a transferência de poder sobre recursos naturais valiosos para comunidades democráticas, e a adoção, por essas comunidades, de uma gestão responsável e lucrativa dos recursos naturais.</a:t>
            </a:r>
          </a:p>
          <a:p>
            <a:endParaRPr lang="pt-BR" dirty="0">
              <a:solidFill>
                <a:srgbClr val="001D35"/>
              </a:solidFill>
              <a:latin typeface="Google Sans"/>
            </a:endParaRPr>
          </a:p>
          <a:p>
            <a:r>
              <a:rPr lang="pt-BR" dirty="0">
                <a:solidFill>
                  <a:srgbClr val="001D35"/>
                </a:solidFill>
                <a:latin typeface="Google Sans"/>
              </a:rPr>
              <a:t>Programas eficazes de CBNRM baseiam-se nos três pilares da propriedade:•</a:t>
            </a:r>
          </a:p>
          <a:p>
            <a:endParaRPr lang="pt-BR" dirty="0">
              <a:solidFill>
                <a:srgbClr val="001D35"/>
              </a:solidFill>
              <a:latin typeface="Google Sans"/>
            </a:endParaRPr>
          </a:p>
          <a:p>
            <a:r>
              <a:rPr lang="pt-BR" dirty="0">
                <a:solidFill>
                  <a:srgbClr val="001D35"/>
                </a:solidFill>
                <a:latin typeface="Google Sans"/>
              </a:rPr>
              <a:t>(1) o direito de se beneficiar dos recursos da própria terra;</a:t>
            </a:r>
          </a:p>
          <a:p>
            <a:endParaRPr lang="pt-BR" dirty="0">
              <a:solidFill>
                <a:srgbClr val="001D35"/>
              </a:solidFill>
              <a:latin typeface="Google Sans"/>
            </a:endParaRPr>
          </a:p>
          <a:p>
            <a:r>
              <a:rPr lang="pt-BR" dirty="0">
                <a:solidFill>
                  <a:srgbClr val="001D35"/>
                </a:solidFill>
                <a:latin typeface="Google Sans"/>
              </a:rPr>
              <a:t>(2) o direito de alocar esses recursos para os melhores usos, incluindo o direito de negociar vendas comerciais;</a:t>
            </a:r>
          </a:p>
          <a:p>
            <a:endParaRPr lang="pt-BR" dirty="0">
              <a:solidFill>
                <a:srgbClr val="001D35"/>
              </a:solidFill>
              <a:latin typeface="Google Sans"/>
            </a:endParaRPr>
          </a:p>
          <a:p>
            <a:r>
              <a:rPr lang="pt-BR" dirty="0">
                <a:solidFill>
                  <a:srgbClr val="001D35"/>
                </a:solidFill>
                <a:latin typeface="Google Sans"/>
              </a:rPr>
              <a:t>(3) o direito de gerir o recurso, especialmente o direito de definir e alocar cotas para os usos de maior valor.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80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Arredondado 8"/>
          <p:cNvSpPr/>
          <p:nvPr/>
        </p:nvSpPr>
        <p:spPr>
          <a:xfrm>
            <a:off x="2439865" y="466710"/>
            <a:ext cx="6919815" cy="8490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Qual a sua sustentabilidade?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47724" y="1668760"/>
            <a:ext cx="1041082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1D35"/>
                </a:solidFill>
                <a:latin typeface="Google Sans"/>
              </a:rPr>
              <a:t>Principio:</a:t>
            </a:r>
          </a:p>
          <a:p>
            <a:endParaRPr lang="pt-BR" dirty="0">
              <a:solidFill>
                <a:srgbClr val="001D35"/>
              </a:solidFill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latin typeface="Google Sans"/>
              </a:rPr>
              <a:t>Gestão dos recursos de forma a garantir seu uso contínuo para as gerações presentes e futuras.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545D7E"/>
              </a:solidFill>
              <a:effectLst/>
              <a:latin typeface="Google San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Pagamento de subsídios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Mobiliza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çã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o cont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nua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545D7E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058587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Arredondado 8"/>
          <p:cNvSpPr/>
          <p:nvPr/>
        </p:nvSpPr>
        <p:spPr>
          <a:xfrm>
            <a:off x="2439865" y="466709"/>
            <a:ext cx="6919815" cy="9844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Resultados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47724" y="1668760"/>
            <a:ext cx="1041082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1D35"/>
              </a:solidFill>
              <a:effectLst/>
              <a:uLnTx/>
              <a:uFillTx/>
              <a:latin typeface="Google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>
                <a:solidFill>
                  <a:srgbClr val="001D35"/>
                </a:solidFill>
                <a:latin typeface="Google Sans"/>
              </a:rPr>
              <a:t>Fortalecimento da participação da comunidade;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dirty="0">
              <a:solidFill>
                <a:srgbClr val="001D35"/>
              </a:solidFill>
              <a:latin typeface="Google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>
                <a:solidFill>
                  <a:srgbClr val="001D35"/>
                </a:solidFill>
                <a:latin typeface="Google Sans"/>
              </a:rPr>
              <a:t>Aumento dos 20% da receita do turismo entregues as comunidades;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dirty="0">
              <a:solidFill>
                <a:srgbClr val="001D35"/>
              </a:solidFill>
              <a:latin typeface="Google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srgbClr val="001D35"/>
                </a:solidFill>
                <a:effectLst/>
                <a:uLnTx/>
                <a:uFillTx/>
                <a:latin typeface="Google Sans"/>
              </a:rPr>
              <a:t>Desenvolvimento econômico e social</a:t>
            </a:r>
            <a:r>
              <a:rPr kumimoji="0" lang="pt-BR" sz="1800" i="0" u="none" strike="noStrike" kern="1200" cap="none" spc="0" normalizeH="0" noProof="0" dirty="0">
                <a:ln>
                  <a:noFill/>
                </a:ln>
                <a:solidFill>
                  <a:srgbClr val="001D35"/>
                </a:solidFill>
                <a:effectLst/>
                <a:uLnTx/>
                <a:uFillTx/>
                <a:latin typeface="Google Sans"/>
              </a:rPr>
              <a:t> das comunidades;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dirty="0">
              <a:solidFill>
                <a:srgbClr val="001D35"/>
              </a:solidFill>
              <a:latin typeface="Google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i="0" u="none" strike="noStrike" kern="1200" cap="none" spc="0" normalizeH="0" noProof="0" dirty="0">
                <a:ln>
                  <a:noFill/>
                </a:ln>
                <a:solidFill>
                  <a:srgbClr val="001D35"/>
                </a:solidFill>
                <a:effectLst/>
                <a:uLnTx/>
                <a:uFillTx/>
                <a:latin typeface="Google Sans"/>
              </a:rPr>
              <a:t>Diminuição da corrupção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545D7E"/>
              </a:solidFill>
              <a:effectLst/>
              <a:uLnTx/>
              <a:uFillTx/>
              <a:latin typeface="Googl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739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Arredondado 8"/>
          <p:cNvSpPr/>
          <p:nvPr/>
        </p:nvSpPr>
        <p:spPr>
          <a:xfrm>
            <a:off x="2439865" y="466710"/>
            <a:ext cx="6919815" cy="8490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 Conclus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ã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47724" y="1668760"/>
            <a:ext cx="10410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545D7E"/>
              </a:solidFill>
              <a:effectLst/>
              <a:uLnTx/>
              <a:uFillTx/>
              <a:latin typeface="Google Sans"/>
              <a:ea typeface="+mn-ea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66700" y="1859340"/>
            <a:ext cx="114871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1D35"/>
                </a:solidFill>
                <a:latin typeface="Google Sans"/>
              </a:rPr>
              <a:t>A integração de fiscais comunitários na zona tampão do PNZ é um processo complexo, mas crucial para o sucesso da descentralização e o fortalecimento da participação cívica.</a:t>
            </a:r>
          </a:p>
          <a:p>
            <a:endParaRPr lang="pt-BR" dirty="0">
              <a:solidFill>
                <a:srgbClr val="001D35"/>
              </a:solidFill>
              <a:latin typeface="Google Sans"/>
            </a:endParaRPr>
          </a:p>
          <a:p>
            <a:pPr algn="just"/>
            <a:r>
              <a:rPr lang="pt-BR" dirty="0">
                <a:solidFill>
                  <a:srgbClr val="001D35"/>
                </a:solidFill>
                <a:latin typeface="Google Sans"/>
              </a:rPr>
              <a:t> A finalização deste processo com sucesso, envolve a </a:t>
            </a:r>
            <a:r>
              <a:rPr lang="pt-BR" b="1" dirty="0">
                <a:solidFill>
                  <a:srgbClr val="001D35"/>
                </a:solidFill>
                <a:latin typeface="Google Sans"/>
              </a:rPr>
              <a:t>definição clara de papéis e responsabilidades, a formação adequada dos fiscais, o estabelecimento de mecanismos de supervisão e avaliação</a:t>
            </a:r>
            <a:r>
              <a:rPr lang="pt-BR" dirty="0">
                <a:solidFill>
                  <a:srgbClr val="001D35"/>
                </a:solidFill>
                <a:latin typeface="Google Sans"/>
              </a:rPr>
              <a:t>, </a:t>
            </a:r>
            <a:r>
              <a:rPr lang="pt-BR" b="1" dirty="0">
                <a:solidFill>
                  <a:srgbClr val="001D35"/>
                </a:solidFill>
                <a:latin typeface="Google Sans"/>
              </a:rPr>
              <a:t>e a garantia de recursos financeiros e logísticos. Além disso, é fundamental promover a sensibilização da comunidade sobre a importância dos fiscais comunitários e o seu papel na fiscalização e controle social</a:t>
            </a:r>
            <a:r>
              <a:rPr lang="pt-BR" dirty="0">
                <a:solidFill>
                  <a:srgbClr val="001D35"/>
                </a:solidFill>
                <a:latin typeface="Google San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7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's shadows&#10;&#10;Description automatically generated with low confidence">
            <a:extLst>
              <a:ext uri="{FF2B5EF4-FFF2-40B4-BE49-F238E27FC236}">
                <a16:creationId xmlns:a16="http://schemas.microsoft.com/office/drawing/2014/main" id="{D6E12AB2-FD9E-02ED-100F-FDAD571962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"/>
          <a:stretch/>
        </p:blipFill>
        <p:spPr>
          <a:xfrm>
            <a:off x="1" y="10"/>
            <a:ext cx="1145981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91CFB6-6043-D22F-19F0-1025B1C32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4" y="365125"/>
            <a:ext cx="4580466" cy="1899912"/>
          </a:xfrm>
        </p:spPr>
        <p:txBody>
          <a:bodyPr>
            <a:normAutofit/>
          </a:bodyPr>
          <a:lstStyle/>
          <a:p>
            <a:r>
              <a:rPr lang="en-ZA" sz="4000" b="1" dirty="0"/>
              <a:t>Obrigado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405A46-4B58-2955-3841-59AA2B718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734" y="2434201"/>
            <a:ext cx="5698066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/>
              <a:t>Juntos</a:t>
            </a:r>
            <a:r>
              <a:rPr lang="en-US" sz="4000" dirty="0"/>
              <a:t> pela </a:t>
            </a:r>
            <a:r>
              <a:rPr lang="en-US" sz="4000" dirty="0" err="1"/>
              <a:t>conserva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ção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8130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26CC3CEB-D54D-10C8-6BC0-4CD24156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175" y="101599"/>
            <a:ext cx="8712200" cy="2918047"/>
          </a:xfrm>
        </p:spPr>
        <p:txBody>
          <a:bodyPr>
            <a:normAutofit/>
          </a:bodyPr>
          <a:lstStyle/>
          <a:p>
            <a:pPr algn="ctr"/>
            <a:r>
              <a:rPr lang="pt-PT" altLang="pt-PT" b="1" dirty="0"/>
              <a:t/>
            </a:r>
            <a:br>
              <a:rPr lang="pt-PT" altLang="pt-PT" b="1" dirty="0"/>
            </a:br>
            <a:r>
              <a:rPr lang="pt-PT" altLang="pt-PT" b="1" dirty="0"/>
              <a:t/>
            </a:r>
            <a:br>
              <a:rPr lang="pt-PT" altLang="pt-PT" b="1" dirty="0"/>
            </a:br>
            <a:r>
              <a:rPr lang="pt-PT" altLang="pt-PT" b="1" dirty="0"/>
              <a:t/>
            </a:r>
            <a:br>
              <a:rPr lang="pt-PT" altLang="pt-PT" b="1" dirty="0"/>
            </a:br>
            <a:endParaRPr lang="en-US" altLang="pt-P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Marcador de Posição do Número do Diapositivo 9">
            <a:extLst>
              <a:ext uri="{FF2B5EF4-FFF2-40B4-BE49-F238E27FC236}">
                <a16:creationId xmlns:a16="http://schemas.microsoft.com/office/drawing/2014/main" id="{31E329D1-02B3-F23A-4D7A-AFAA71B961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29E20-8A50-4348-BBE3-09EC06E1416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52400" y="2353207"/>
            <a:ext cx="11811000" cy="133287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ea typeface="Calibri Light"/>
                <a:cs typeface="Calibri Light"/>
              </a:rPr>
              <a:t>ESTUDO DE CASO SOBRE A INTEGRA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ÇÃ</a:t>
            </a:r>
            <a:r>
              <a:rPr lang="en-US" b="1" dirty="0">
                <a:solidFill>
                  <a:schemeClr val="tx1"/>
                </a:solidFill>
                <a:ea typeface="Calibri Light"/>
                <a:cs typeface="Calibri Light"/>
              </a:rPr>
              <a:t>O DE FISCAIS COMUNIT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b="1" dirty="0">
                <a:solidFill>
                  <a:schemeClr val="tx1"/>
                </a:solidFill>
                <a:ea typeface="Calibri Light"/>
                <a:cs typeface="Calibri Light"/>
              </a:rPr>
              <a:t>RIOS NA FISCALIZACAO E RESULTADOS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2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8827" y="225334"/>
            <a:ext cx="7886700" cy="1332879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a typeface="Calibri Light"/>
                <a:cs typeface="Calibri Light"/>
              </a:rPr>
              <a:t>O Que </a:t>
            </a:r>
            <a:r>
              <a:rPr lang="en-US" b="1" dirty="0" err="1">
                <a:solidFill>
                  <a:schemeClr val="tx1"/>
                </a:solidFill>
                <a:ea typeface="Calibri Light"/>
                <a:cs typeface="Calibri Light"/>
              </a:rPr>
              <a:t>Queremos</a:t>
            </a:r>
            <a:r>
              <a:rPr lang="en-US" b="1" dirty="0">
                <a:solidFill>
                  <a:schemeClr val="tx1"/>
                </a:solidFill>
                <a:ea typeface="Calibri Light"/>
                <a:cs typeface="Calibri Light"/>
              </a:rPr>
              <a:t> </a:t>
            </a:r>
            <a:r>
              <a:rPr lang="en-US" b="1" dirty="0" err="1">
                <a:solidFill>
                  <a:schemeClr val="tx1"/>
                </a:solidFill>
                <a:ea typeface="Calibri Light"/>
                <a:cs typeface="Calibri Light"/>
              </a:rPr>
              <a:t>Apresentar</a:t>
            </a:r>
            <a:r>
              <a:rPr lang="en-US" b="1" dirty="0">
                <a:solidFill>
                  <a:schemeClr val="tx1"/>
                </a:solidFill>
                <a:ea typeface="Calibri Light"/>
                <a:cs typeface="Calibri Light"/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2118828" y="1838130"/>
            <a:ext cx="3290207" cy="765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Introdu</a:t>
            </a:r>
            <a:r>
              <a:rPr lang="en-US" sz="4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çã</a:t>
            </a:r>
            <a:r>
              <a:rPr lang="en-US" sz="4000" b="1" dirty="0" err="1">
                <a:solidFill>
                  <a:schemeClr val="tx1"/>
                </a:solidFill>
              </a:rPr>
              <a:t>o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tângulo Arredondado 6"/>
          <p:cNvSpPr/>
          <p:nvPr/>
        </p:nvSpPr>
        <p:spPr>
          <a:xfrm>
            <a:off x="2152650" y="2761861"/>
            <a:ext cx="5721350" cy="6718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PT" b="1" dirty="0">
                <a:solidFill>
                  <a:schemeClr val="tx1"/>
                </a:solidFill>
              </a:rPr>
              <a:t>Exemplos práticos de envolvimento das fiscais comunitarios na fiscalização em diferentes contextos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2118827" y="3536302"/>
            <a:ext cx="5557547" cy="71845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Quais sãos os desafios e propostas de superação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tângulo Arredondado 9"/>
          <p:cNvSpPr/>
          <p:nvPr/>
        </p:nvSpPr>
        <p:spPr>
          <a:xfrm>
            <a:off x="2152651" y="4432041"/>
            <a:ext cx="6919815" cy="8490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b="1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Que modelos efetivos poderia ser adoptados</a:t>
            </a:r>
            <a:endParaRPr lang="en-US" b="1" dirty="0">
              <a:solidFill>
                <a:schemeClr val="tx1"/>
              </a:solidFill>
            </a:endParaRPr>
          </a:p>
          <a:p>
            <a:pPr lvl="0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2152650" y="5560387"/>
            <a:ext cx="6919815" cy="8490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/>
              <a:t>Qual a sua sustentabilidade?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752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4"/>
          <p:cNvSpPr/>
          <p:nvPr/>
        </p:nvSpPr>
        <p:spPr>
          <a:xfrm>
            <a:off x="3757637" y="243283"/>
            <a:ext cx="3290207" cy="765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çã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636103" y="1511378"/>
            <a:ext cx="108796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sz="2000" dirty="0"/>
              <a:t> As comunidades da zona tampão do PNZ, desempenham um papel crucial na fiscalização de recursos naturais, especialmente florestas e fauna bravia, através de mecanismos de gestão participativa e envolvimento direto na vigilância e denúncia de atividades ilegais. Essa participação comunitária visa garantir a sustentabilidade dos recursos e o cumprimento das leis ambientais;</a:t>
            </a:r>
          </a:p>
          <a:p>
            <a:pPr lvl="0" algn="just"/>
            <a:r>
              <a:rPr lang="pt-BR" sz="2000" dirty="0"/>
              <a:t> </a:t>
            </a:r>
            <a:endParaRPr lang="pt-BR" sz="20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ea typeface="Calibri" panose="020F0502020204030204" pitchFamily="34" charset="0"/>
              </a:rPr>
              <a:t>A comunidade é um olho do parque;</a:t>
            </a:r>
          </a:p>
          <a:p>
            <a:pPr lvl="0" algn="just"/>
            <a:endParaRPr lang="pt-BR" sz="20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000" dirty="0"/>
              <a:t>O envolvimento das comunidades na fiscalização contribui para a proteção dos recursos naturais, a geração de renda local e o desenvolvimento sustentável;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000" dirty="0"/>
              <a:t>A fiscalização comunitária complementa a atuação dos órgãos oficiais, especialmente em áreas remotas e de difícil acesso.</a:t>
            </a:r>
          </a:p>
          <a:p>
            <a:pPr algn="just"/>
            <a:endParaRPr lang="pt-BR" sz="20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lvl="0" algn="just"/>
            <a:endParaRPr lang="pt-BR" sz="20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4"/>
          <p:cNvSpPr/>
          <p:nvPr/>
        </p:nvSpPr>
        <p:spPr>
          <a:xfrm>
            <a:off x="895351" y="243283"/>
            <a:ext cx="8991600" cy="765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Quadro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legal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576470" y="1352907"/>
            <a:ext cx="109231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O número 1 do artigo 2º da Lei nº 16/2014, de 20 de junho, estabelece que as áreas de conservação devem ser geridas com base num plano de gestão. Este plano, enquanto documento técnico, define o planeamento e as regras para o uso e gestão dos recursos naturais, incluindo a infraestrutura necessária para a gestão da área. Além disso, o plano deve incluir a zona tampão da área de conservação, com medidas para promover a sua integração na vida económica e social das comunidades locais. O plano de gestão de uma área de conservação tem o mesmo valor legal que o plano de gestão ambiental e o plano de uso da terra.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600" dirty="0">
              <a:cs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Em resumo, o artigo estabelece que a gestão das áreas de conservação deve ser feita através de um plano de gestão abrangente, que integra a área, a sua zona tampão e as comunidades locais, e que possui o mesmo peso legal que outros planos ambientais e de uso da terra.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600" dirty="0">
              <a:cs typeface="+mn-lt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1600" dirty="0"/>
              <a:t>A Lei de Florestas e Fauna Bravia e o seu Regulamento reconhece as comunidades locais como elementos chave no controle da exploração e uso dos recursos florestais e faunísticos em suas zonas de residência.(Estratégia para a Fiscalização Participativa de Florestas e Fauna Bravia em Moçambique, Adolfo </a:t>
            </a:r>
            <a:r>
              <a:rPr lang="pt-BR" sz="1600" dirty="0" err="1"/>
              <a:t>Bila</a:t>
            </a:r>
            <a:r>
              <a:rPr lang="pt-BR" sz="1600" dirty="0"/>
              <a:t>, janeiro 2025 )</a:t>
            </a:r>
            <a:endParaRPr lang="pt-BR" sz="16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ZA" sz="1600" dirty="0"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957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4"/>
          <p:cNvSpPr/>
          <p:nvPr/>
        </p:nvSpPr>
        <p:spPr>
          <a:xfrm>
            <a:off x="289414" y="273832"/>
            <a:ext cx="11570677" cy="9402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PT" sz="2800" b="1" dirty="0">
                <a:solidFill>
                  <a:schemeClr val="tx1"/>
                </a:solidFill>
              </a:rPr>
              <a:t>2. Exemplos práticos de envolvimento das comunidades na fiscalização em diferentes contextos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1425" y="1293896"/>
            <a:ext cx="101375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OCB (</a:t>
            </a:r>
            <a:r>
              <a:rPr lang="pt-BR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Associacao</a:t>
            </a: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Vuka</a:t>
            </a: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Zinave</a:t>
            </a: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representada em todas comunidades’;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CGRN </a:t>
            </a:r>
          </a:p>
          <a:p>
            <a:pPr lvl="0" algn="just"/>
            <a:endParaRPr lang="pt-BR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Existem alertas/informantes (Lideres, cidad</a:t>
            </a:r>
            <a:r>
              <a:rPr lang="pt-B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ãos comuns</a:t>
            </a: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sobre ocorrência de corte ilegal de madeira ou conflito homem/fauna bravia e os fiscais do PNZ ou SDAE vão ate lá para resolver a situação;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Lagoa de </a:t>
            </a:r>
            <a:r>
              <a:rPr lang="pt-BR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Tanguane</a:t>
            </a: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os recursos são extraídos consoante o tempo acordado pela comunidade;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0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50" y="365125"/>
            <a:ext cx="11029950" cy="1635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pt-PT" b="1" dirty="0">
                <a:solidFill>
                  <a:schemeClr val="tx1"/>
                </a:solidFill>
              </a:rPr>
              <a:t>2. Exemplos práticos de envolvimento das comunidades na fiscalização em diferentes contextos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650" y="2247899"/>
            <a:ext cx="11677650" cy="4429125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pt-BR" b="1" dirty="0"/>
              <a:t>Criação de uma Estrutura de Governança comunitária:</a:t>
            </a:r>
          </a:p>
          <a:p>
            <a:pPr marL="0" lvl="1" indent="0" algn="just">
              <a:spcBef>
                <a:spcPts val="1000"/>
              </a:spcBef>
              <a:buNone/>
            </a:pPr>
            <a:r>
              <a:rPr lang="pt-BR" dirty="0"/>
              <a:t>Essa abordagem busca descentralizar a gestão, dando às comunidades o poder de participar, decisão e responsabilidade sobre os recursos que utilizam, promovendo assim a sustentabilidade e o desenvolvimento local. </a:t>
            </a: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 </a:t>
            </a:r>
            <a:r>
              <a:rPr lang="pt-BR" dirty="0"/>
              <a:t>A governança comunitária, envolve a criação de mecanismos e instituições:</a:t>
            </a:r>
          </a:p>
          <a:p>
            <a:pPr marL="0" indent="0">
              <a:buNone/>
            </a:pPr>
            <a:endParaRPr lang="pt-BR" b="1" dirty="0"/>
          </a:p>
          <a:p>
            <a:pPr lvl="1"/>
            <a:r>
              <a:rPr lang="pt-BR" b="1" dirty="0"/>
              <a:t>ASSOCIA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ÇÃ</a:t>
            </a:r>
            <a:r>
              <a:rPr lang="pt-BR" b="1" dirty="0"/>
              <a:t>O VUKA ZINAVE;</a:t>
            </a:r>
          </a:p>
          <a:p>
            <a:pPr lvl="1"/>
            <a:r>
              <a:rPr lang="pt-BR" b="1" dirty="0"/>
              <a:t>COMIT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</a:t>
            </a:r>
            <a:r>
              <a:rPr lang="pt-BR" b="1" dirty="0"/>
              <a:t>S DE GEST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Ã</a:t>
            </a:r>
            <a:r>
              <a:rPr lang="pt-BR" b="1" dirty="0"/>
              <a:t>O DE RECURSOS NATURAIS (CGRN).</a:t>
            </a:r>
          </a:p>
          <a:p>
            <a:pPr lvl="1"/>
            <a:endParaRPr lang="pt-BR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9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5416" y="1628736"/>
            <a:ext cx="101375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Desafios: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pt-BR" sz="2000" dirty="0"/>
              <a:t>Os desafios na integração de fiscais comunitários na fiscalização incluem: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Necessidade de treinamento adequado;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 Garantia de recursos à longo prazo e infraestruturas,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Definição de papéis claros e a promoção da colaboração com as autoridades tradicionais.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É crucial que os fiscais comunitários recebam treinamento específico sobre legislação, procedimentos de fiscalização e comunicação eficaz.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Além disso, devem ser fornecidos equipamentos adequados, como transporte e ferramentas de comunicação, para que possam desempenhar suas funções de forma eficaz. 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 SUMA: INVESTIMENTO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2206870" y="193011"/>
            <a:ext cx="7196908" cy="1435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Quais sãos os desafios e propostas de superação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38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5416" y="1628736"/>
            <a:ext cx="101375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Garantir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financiamento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continuo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forma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çã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pt-BR" sz="2800" dirty="0"/>
              <a:t>A criação de serviços distritais de florestas e fauna bravia, com fiscais devidamente equipados, é uma medida importante para fortalecer a fiscalização em nível local - </a:t>
            </a:r>
            <a:r>
              <a:rPr lang="pt-BR" sz="2800" dirty="0">
                <a:solidFill>
                  <a:srgbClr val="0070C0"/>
                </a:solidFill>
              </a:rPr>
              <a:t>como medida de aproximar mais os serviços à comunidade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6" name="Retângulo Arredondado 5"/>
          <p:cNvSpPr/>
          <p:nvPr/>
        </p:nvSpPr>
        <p:spPr>
          <a:xfrm>
            <a:off x="2190751" y="353471"/>
            <a:ext cx="6676696" cy="71845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4. Propostas de supera</a:t>
            </a:r>
            <a:r>
              <a:rPr lang="pt-BR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çã</a:t>
            </a:r>
            <a:r>
              <a:rPr lang="pt-BR" sz="2800" b="1" dirty="0">
                <a:solidFill>
                  <a:schemeClr val="tx1"/>
                </a:solidFill>
              </a:rPr>
              <a:t>o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33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6873</TotalTime>
  <Words>602</Words>
  <Application>Microsoft Office PowerPoint</Application>
  <PresentationFormat>Widescreen</PresentationFormat>
  <Paragraphs>106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Google Sans</vt:lpstr>
      <vt:lpstr>Symbol</vt:lpstr>
      <vt:lpstr>Times New Roman</vt:lpstr>
      <vt:lpstr>Tema do Office</vt:lpstr>
      <vt:lpstr>   REPÚBLICA DE MOÇAMBIQUE ____________ MINISTÉRIO DA TERRA E AMBIENTE ADMINISTRAÇÃO NACIONAL DAS ÁREAS DE CONSERVAÇÃO PARQUE NACIONAL DO ZINAVE </vt:lpstr>
      <vt:lpstr>   </vt:lpstr>
      <vt:lpstr>O Que Queremos Apresentar?</vt:lpstr>
      <vt:lpstr>PowerPoint Presentation</vt:lpstr>
      <vt:lpstr>PowerPoint Presentation</vt:lpstr>
      <vt:lpstr>PowerPoint Presentation</vt:lpstr>
      <vt:lpstr>2. Exemplos práticos de envolvimento das comunidades na fiscalização em diferentes contextos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REPÚBLICA DE MOÇAMBIQUE ____________ MINISTÉRIO DA TERRA E AMBIENTE ADMINISTRAÇÃO NACIONAL DAS ÁREAS DE CONSERVAÇÃO PARQUE NACIONAL DO ZINAVE</dc:title>
  <dc:creator>Joao Vaz</dc:creator>
  <cp:lastModifiedBy>DINAF</cp:lastModifiedBy>
  <cp:revision>89</cp:revision>
  <dcterms:created xsi:type="dcterms:W3CDTF">2025-07-11T08:38:44Z</dcterms:created>
  <dcterms:modified xsi:type="dcterms:W3CDTF">2025-07-25T11:53:02Z</dcterms:modified>
</cp:coreProperties>
</file>