
<file path=[Content_Types].xml><?xml version="1.0" encoding="utf-8"?>
<Types xmlns="http://schemas.openxmlformats.org/package/2006/content-types">
  <Default ContentType="image/png" Extension="png"/>
  <Default ContentType="application/vnd.openxmlformats-officedocument.oleObject" Extension="bin"/>
  <Default ContentType="image/x-emf" Extension="emf"/>
  <Default ContentType="image/jpeg" Extension="jpeg"/>
  <Default ContentType="application/vnd.openxmlformats-package.relationships+xml" Extension="rels"/>
  <Default ContentType="application/xml" Extension="xml"/>
  <Default ContentType="application/vnd.openxmlformats-officedocument.vmlDrawing" Extension="v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21"/>
  </p:notesMasterIdLst>
  <p:sldIdLst>
    <p:sldId id="312" r:id="rId2"/>
    <p:sldId id="493" r:id="rId3"/>
    <p:sldId id="484" r:id="rId4"/>
    <p:sldId id="509" r:id="rId5"/>
    <p:sldId id="510" r:id="rId6"/>
    <p:sldId id="498" r:id="rId7"/>
    <p:sldId id="502" r:id="rId8"/>
    <p:sldId id="500" r:id="rId9"/>
    <p:sldId id="503" r:id="rId10"/>
    <p:sldId id="505" r:id="rId11"/>
    <p:sldId id="504" r:id="rId12"/>
    <p:sldId id="506" r:id="rId13"/>
    <p:sldId id="507" r:id="rId14"/>
    <p:sldId id="495" r:id="rId15"/>
    <p:sldId id="511" r:id="rId16"/>
    <p:sldId id="450" r:id="rId17"/>
    <p:sldId id="492" r:id="rId18"/>
    <p:sldId id="477" r:id="rId19"/>
    <p:sldId id="435" r:id="rId20"/>
  </p:sldIdLst>
  <p:sldSz cx="10880725" cy="7589838"/>
  <p:notesSz cx="6858000" cy="9144000"/>
  <p:defaultTextStyle>
    <a:defPPr>
      <a:defRPr lang="en-US"/>
    </a:defPPr>
    <a:lvl1pPr marL="0" algn="l" defTabSz="869046" rtl="0" eaLnBrk="1" latinLnBrk="0" hangingPunct="1">
      <a:defRPr sz="1711" kern="1200">
        <a:solidFill>
          <a:schemeClr val="tx1"/>
        </a:solidFill>
        <a:latin typeface="+mn-lt"/>
        <a:ea typeface="+mn-ea"/>
        <a:cs typeface="+mn-cs"/>
      </a:defRPr>
    </a:lvl1pPr>
    <a:lvl2pPr marL="434523" algn="l" defTabSz="869046" rtl="0" eaLnBrk="1" latinLnBrk="0" hangingPunct="1">
      <a:defRPr sz="1711" kern="1200">
        <a:solidFill>
          <a:schemeClr val="tx1"/>
        </a:solidFill>
        <a:latin typeface="+mn-lt"/>
        <a:ea typeface="+mn-ea"/>
        <a:cs typeface="+mn-cs"/>
      </a:defRPr>
    </a:lvl2pPr>
    <a:lvl3pPr marL="869046" algn="l" defTabSz="869046" rtl="0" eaLnBrk="1" latinLnBrk="0" hangingPunct="1">
      <a:defRPr sz="1711" kern="1200">
        <a:solidFill>
          <a:schemeClr val="tx1"/>
        </a:solidFill>
        <a:latin typeface="+mn-lt"/>
        <a:ea typeface="+mn-ea"/>
        <a:cs typeface="+mn-cs"/>
      </a:defRPr>
    </a:lvl3pPr>
    <a:lvl4pPr marL="1303569" algn="l" defTabSz="869046" rtl="0" eaLnBrk="1" latinLnBrk="0" hangingPunct="1">
      <a:defRPr sz="1711" kern="1200">
        <a:solidFill>
          <a:schemeClr val="tx1"/>
        </a:solidFill>
        <a:latin typeface="+mn-lt"/>
        <a:ea typeface="+mn-ea"/>
        <a:cs typeface="+mn-cs"/>
      </a:defRPr>
    </a:lvl4pPr>
    <a:lvl5pPr marL="1738092" algn="l" defTabSz="869046" rtl="0" eaLnBrk="1" latinLnBrk="0" hangingPunct="1">
      <a:defRPr sz="1711" kern="1200">
        <a:solidFill>
          <a:schemeClr val="tx1"/>
        </a:solidFill>
        <a:latin typeface="+mn-lt"/>
        <a:ea typeface="+mn-ea"/>
        <a:cs typeface="+mn-cs"/>
      </a:defRPr>
    </a:lvl5pPr>
    <a:lvl6pPr marL="2172614" algn="l" defTabSz="869046" rtl="0" eaLnBrk="1" latinLnBrk="0" hangingPunct="1">
      <a:defRPr sz="1711" kern="1200">
        <a:solidFill>
          <a:schemeClr val="tx1"/>
        </a:solidFill>
        <a:latin typeface="+mn-lt"/>
        <a:ea typeface="+mn-ea"/>
        <a:cs typeface="+mn-cs"/>
      </a:defRPr>
    </a:lvl6pPr>
    <a:lvl7pPr marL="2607137" algn="l" defTabSz="869046" rtl="0" eaLnBrk="1" latinLnBrk="0" hangingPunct="1">
      <a:defRPr sz="1711" kern="1200">
        <a:solidFill>
          <a:schemeClr val="tx1"/>
        </a:solidFill>
        <a:latin typeface="+mn-lt"/>
        <a:ea typeface="+mn-ea"/>
        <a:cs typeface="+mn-cs"/>
      </a:defRPr>
    </a:lvl7pPr>
    <a:lvl8pPr marL="3041660" algn="l" defTabSz="869046" rtl="0" eaLnBrk="1" latinLnBrk="0" hangingPunct="1">
      <a:defRPr sz="1711" kern="1200">
        <a:solidFill>
          <a:schemeClr val="tx1"/>
        </a:solidFill>
        <a:latin typeface="+mn-lt"/>
        <a:ea typeface="+mn-ea"/>
        <a:cs typeface="+mn-cs"/>
      </a:defRPr>
    </a:lvl8pPr>
    <a:lvl9pPr marL="3476183" algn="l" defTabSz="869046" rtl="0" eaLnBrk="1" latinLnBrk="0" hangingPunct="1">
      <a:defRPr sz="17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763863E-C312-434D-A8CB-59DBE487B4CF}">
          <p14:sldIdLst>
            <p14:sldId id="312"/>
            <p14:sldId id="493"/>
            <p14:sldId id="484"/>
            <p14:sldId id="509"/>
            <p14:sldId id="510"/>
            <p14:sldId id="498"/>
            <p14:sldId id="502"/>
            <p14:sldId id="500"/>
            <p14:sldId id="503"/>
            <p14:sldId id="505"/>
            <p14:sldId id="504"/>
            <p14:sldId id="506"/>
            <p14:sldId id="507"/>
            <p14:sldId id="495"/>
            <p14:sldId id="511"/>
            <p14:sldId id="450"/>
            <p14:sldId id="492"/>
            <p14:sldId id="477"/>
            <p14:sldId id="43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arina Chidiamassamba" initials="CC" lastIdx="9" clrIdx="0">
    <p:extLst>
      <p:ext uri="{19B8F6BF-5375-455C-9EA6-DF929625EA0E}">
        <p15:presenceInfo xmlns:p15="http://schemas.microsoft.com/office/powerpoint/2012/main" userId="Catarina Chidiamassamba" providerId="None"/>
      </p:ext>
    </p:extLst>
  </p:cmAuthor>
  <p:cmAuthor id="2" name="Jose Argola" initials="JA" lastIdx="1" clrIdx="1">
    <p:extLst>
      <p:ext uri="{19B8F6BF-5375-455C-9EA6-DF929625EA0E}">
        <p15:presenceInfo xmlns:p15="http://schemas.microsoft.com/office/powerpoint/2012/main" userId="S-1-5-21-935932106-240494505-1259781708-3119" providerId="AD"/>
      </p:ext>
    </p:extLst>
  </p:cmAuthor>
  <p:cmAuthor id="3" name="Ercilio Zimba" initials="EZ" lastIdx="25" clrIdx="2">
    <p:extLst>
      <p:ext uri="{19B8F6BF-5375-455C-9EA6-DF929625EA0E}">
        <p15:presenceInfo xmlns:p15="http://schemas.microsoft.com/office/powerpoint/2012/main" userId="Ercilio Zimb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EE7"/>
    <a:srgbClr val="FDF6E7"/>
    <a:srgbClr val="B1FF31"/>
    <a:srgbClr val="00FF99"/>
    <a:srgbClr val="00CC66"/>
    <a:srgbClr val="00CC00"/>
    <a:srgbClr val="92F8C7"/>
    <a:srgbClr val="E8E848"/>
    <a:srgbClr val="57FBA1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416" autoAdjust="0"/>
    <p:restoredTop sz="94364" autoAdjust="0"/>
  </p:normalViewPr>
  <p:slideViewPr>
    <p:cSldViewPr snapToGrid="0" snapToObjects="1">
      <p:cViewPr varScale="1">
        <p:scale>
          <a:sx n="68" d="100"/>
          <a:sy n="68" d="100"/>
        </p:scale>
        <p:origin x="78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FE326-E204-4FBB-87BF-859BD78907E8}" type="datetimeFigureOut">
              <a:rPr lang="en-ZA" smtClean="0"/>
              <a:t>2025/07/24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17613" y="1143000"/>
            <a:ext cx="4422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93A7D-01C9-461D-9008-CABFC8A5ECE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28855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93A7D-01C9-461D-9008-CABFC8A5ECEE}" type="slidenum">
              <a:rPr lang="en-ZA" smtClean="0"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7202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DBBC7-CFA7-C14A-BE6E-9602E57356B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468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DBBC7-CFA7-C14A-BE6E-9602E57356B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493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DBBC7-CFA7-C14A-BE6E-9602E57356B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09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DBBC7-CFA7-C14A-BE6E-9602E57356B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885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DBBC7-CFA7-C14A-BE6E-9602E57356B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76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DBBC7-CFA7-C14A-BE6E-9602E57356B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162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DBBC7-CFA7-C14A-BE6E-9602E57356B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706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DBBC7-CFA7-C14A-BE6E-9602E57356B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222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DBBC7-CFA7-C14A-BE6E-9602E57356B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909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055" y="1242134"/>
            <a:ext cx="9248616" cy="2642388"/>
          </a:xfrm>
        </p:spPr>
        <p:txBody>
          <a:bodyPr anchor="b"/>
          <a:lstStyle>
            <a:lvl1pPr algn="ctr">
              <a:defRPr sz="66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0091" y="3986423"/>
            <a:ext cx="8160544" cy="1832453"/>
          </a:xfrm>
        </p:spPr>
        <p:txBody>
          <a:bodyPr/>
          <a:lstStyle>
            <a:lvl1pPr marL="0" indent="0" algn="ctr">
              <a:buNone/>
              <a:defRPr sz="2656"/>
            </a:lvl1pPr>
            <a:lvl2pPr marL="505983" indent="0" algn="ctr">
              <a:buNone/>
              <a:defRPr sz="2213"/>
            </a:lvl2pPr>
            <a:lvl3pPr marL="1011966" indent="0" algn="ctr">
              <a:buNone/>
              <a:defRPr sz="1992"/>
            </a:lvl3pPr>
            <a:lvl4pPr marL="1517950" indent="0" algn="ctr">
              <a:buNone/>
              <a:defRPr sz="1771"/>
            </a:lvl4pPr>
            <a:lvl5pPr marL="2023933" indent="0" algn="ctr">
              <a:buNone/>
              <a:defRPr sz="1771"/>
            </a:lvl5pPr>
            <a:lvl6pPr marL="2529916" indent="0" algn="ctr">
              <a:buNone/>
              <a:defRPr sz="1771"/>
            </a:lvl6pPr>
            <a:lvl7pPr marL="3035899" indent="0" algn="ctr">
              <a:buNone/>
              <a:defRPr sz="1771"/>
            </a:lvl7pPr>
            <a:lvl8pPr marL="3541883" indent="0" algn="ctr">
              <a:buNone/>
              <a:defRPr sz="1771"/>
            </a:lvl8pPr>
            <a:lvl9pPr marL="4047866" indent="0" algn="ctr">
              <a:buNone/>
              <a:defRPr sz="177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3F1D-5BE9-7B42-9EBE-F2EC643DCE67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9AEE-4B72-0845-972F-13AC6CA09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03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3F1D-5BE9-7B42-9EBE-F2EC643DCE67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9AEE-4B72-0845-972F-13AC6CA09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6520" y="404089"/>
            <a:ext cx="2346156" cy="64320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8050" y="404089"/>
            <a:ext cx="6902460" cy="64320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3F1D-5BE9-7B42-9EBE-F2EC643DCE67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9AEE-4B72-0845-972F-13AC6CA09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88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3F1D-5BE9-7B42-9EBE-F2EC643DCE67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9AEE-4B72-0845-972F-13AC6CA09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8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84" y="1892191"/>
            <a:ext cx="9384625" cy="3157161"/>
          </a:xfrm>
        </p:spPr>
        <p:txBody>
          <a:bodyPr anchor="b"/>
          <a:lstStyle>
            <a:lvl1pPr>
              <a:defRPr sz="66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384" y="5079220"/>
            <a:ext cx="9384625" cy="1660277"/>
          </a:xfrm>
        </p:spPr>
        <p:txBody>
          <a:bodyPr/>
          <a:lstStyle>
            <a:lvl1pPr marL="0" indent="0">
              <a:buNone/>
              <a:defRPr sz="2656">
                <a:solidFill>
                  <a:schemeClr val="tx1"/>
                </a:solidFill>
              </a:defRPr>
            </a:lvl1pPr>
            <a:lvl2pPr marL="505983" indent="0">
              <a:buNone/>
              <a:defRPr sz="2213">
                <a:solidFill>
                  <a:schemeClr val="tx1">
                    <a:tint val="75000"/>
                  </a:schemeClr>
                </a:solidFill>
              </a:defRPr>
            </a:lvl2pPr>
            <a:lvl3pPr marL="1011966" indent="0">
              <a:buNone/>
              <a:defRPr sz="1992">
                <a:solidFill>
                  <a:schemeClr val="tx1">
                    <a:tint val="75000"/>
                  </a:schemeClr>
                </a:solidFill>
              </a:defRPr>
            </a:lvl3pPr>
            <a:lvl4pPr marL="1517950" indent="0">
              <a:buNone/>
              <a:defRPr sz="1771">
                <a:solidFill>
                  <a:schemeClr val="tx1">
                    <a:tint val="75000"/>
                  </a:schemeClr>
                </a:solidFill>
              </a:defRPr>
            </a:lvl4pPr>
            <a:lvl5pPr marL="2023933" indent="0">
              <a:buNone/>
              <a:defRPr sz="1771">
                <a:solidFill>
                  <a:schemeClr val="tx1">
                    <a:tint val="75000"/>
                  </a:schemeClr>
                </a:solidFill>
              </a:defRPr>
            </a:lvl5pPr>
            <a:lvl6pPr marL="2529916" indent="0">
              <a:buNone/>
              <a:defRPr sz="1771">
                <a:solidFill>
                  <a:schemeClr val="tx1">
                    <a:tint val="75000"/>
                  </a:schemeClr>
                </a:solidFill>
              </a:defRPr>
            </a:lvl6pPr>
            <a:lvl7pPr marL="3035899" indent="0">
              <a:buNone/>
              <a:defRPr sz="1771">
                <a:solidFill>
                  <a:schemeClr val="tx1">
                    <a:tint val="75000"/>
                  </a:schemeClr>
                </a:solidFill>
              </a:defRPr>
            </a:lvl7pPr>
            <a:lvl8pPr marL="3541883" indent="0">
              <a:buNone/>
              <a:defRPr sz="1771">
                <a:solidFill>
                  <a:schemeClr val="tx1">
                    <a:tint val="75000"/>
                  </a:schemeClr>
                </a:solidFill>
              </a:defRPr>
            </a:lvl8pPr>
            <a:lvl9pPr marL="4047866" indent="0">
              <a:buNone/>
              <a:defRPr sz="17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3F1D-5BE9-7B42-9EBE-F2EC643DCE67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9AEE-4B72-0845-972F-13AC6CA09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3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8050" y="2020443"/>
            <a:ext cx="4624308" cy="4815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367" y="2020443"/>
            <a:ext cx="4624308" cy="4815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3F1D-5BE9-7B42-9EBE-F2EC643DCE67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9AEE-4B72-0845-972F-13AC6CA09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0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467" y="404090"/>
            <a:ext cx="9384625" cy="14670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468" y="1860565"/>
            <a:ext cx="4603056" cy="911834"/>
          </a:xfrm>
        </p:spPr>
        <p:txBody>
          <a:bodyPr anchor="b"/>
          <a:lstStyle>
            <a:lvl1pPr marL="0" indent="0">
              <a:buNone/>
              <a:defRPr sz="2656" b="1"/>
            </a:lvl1pPr>
            <a:lvl2pPr marL="505983" indent="0">
              <a:buNone/>
              <a:defRPr sz="2213" b="1"/>
            </a:lvl2pPr>
            <a:lvl3pPr marL="1011966" indent="0">
              <a:buNone/>
              <a:defRPr sz="1992" b="1"/>
            </a:lvl3pPr>
            <a:lvl4pPr marL="1517950" indent="0">
              <a:buNone/>
              <a:defRPr sz="1771" b="1"/>
            </a:lvl4pPr>
            <a:lvl5pPr marL="2023933" indent="0">
              <a:buNone/>
              <a:defRPr sz="1771" b="1"/>
            </a:lvl5pPr>
            <a:lvl6pPr marL="2529916" indent="0">
              <a:buNone/>
              <a:defRPr sz="1771" b="1"/>
            </a:lvl6pPr>
            <a:lvl7pPr marL="3035899" indent="0">
              <a:buNone/>
              <a:defRPr sz="1771" b="1"/>
            </a:lvl7pPr>
            <a:lvl8pPr marL="3541883" indent="0">
              <a:buNone/>
              <a:defRPr sz="1771" b="1"/>
            </a:lvl8pPr>
            <a:lvl9pPr marL="4047866" indent="0">
              <a:buNone/>
              <a:defRPr sz="17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9468" y="2772399"/>
            <a:ext cx="4603056" cy="40777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8368" y="1860565"/>
            <a:ext cx="4625725" cy="911834"/>
          </a:xfrm>
        </p:spPr>
        <p:txBody>
          <a:bodyPr anchor="b"/>
          <a:lstStyle>
            <a:lvl1pPr marL="0" indent="0">
              <a:buNone/>
              <a:defRPr sz="2656" b="1"/>
            </a:lvl1pPr>
            <a:lvl2pPr marL="505983" indent="0">
              <a:buNone/>
              <a:defRPr sz="2213" b="1"/>
            </a:lvl2pPr>
            <a:lvl3pPr marL="1011966" indent="0">
              <a:buNone/>
              <a:defRPr sz="1992" b="1"/>
            </a:lvl3pPr>
            <a:lvl4pPr marL="1517950" indent="0">
              <a:buNone/>
              <a:defRPr sz="1771" b="1"/>
            </a:lvl4pPr>
            <a:lvl5pPr marL="2023933" indent="0">
              <a:buNone/>
              <a:defRPr sz="1771" b="1"/>
            </a:lvl5pPr>
            <a:lvl6pPr marL="2529916" indent="0">
              <a:buNone/>
              <a:defRPr sz="1771" b="1"/>
            </a:lvl6pPr>
            <a:lvl7pPr marL="3035899" indent="0">
              <a:buNone/>
              <a:defRPr sz="1771" b="1"/>
            </a:lvl7pPr>
            <a:lvl8pPr marL="3541883" indent="0">
              <a:buNone/>
              <a:defRPr sz="1771" b="1"/>
            </a:lvl8pPr>
            <a:lvl9pPr marL="4047866" indent="0">
              <a:buNone/>
              <a:defRPr sz="17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8368" y="2772399"/>
            <a:ext cx="4625725" cy="40777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3F1D-5BE9-7B42-9EBE-F2EC643DCE67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9AEE-4B72-0845-972F-13AC6CA09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4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3F1D-5BE9-7B42-9EBE-F2EC643DCE67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9AEE-4B72-0845-972F-13AC6CA09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1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3F1D-5BE9-7B42-9EBE-F2EC643DCE67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9AEE-4B72-0845-972F-13AC6CA09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26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467" y="505989"/>
            <a:ext cx="3509317" cy="1770962"/>
          </a:xfrm>
        </p:spPr>
        <p:txBody>
          <a:bodyPr anchor="b"/>
          <a:lstStyle>
            <a:lvl1pPr>
              <a:defRPr sz="354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5725" y="1092798"/>
            <a:ext cx="5508367" cy="5393704"/>
          </a:xfrm>
        </p:spPr>
        <p:txBody>
          <a:bodyPr/>
          <a:lstStyle>
            <a:lvl1pPr>
              <a:defRPr sz="3541"/>
            </a:lvl1pPr>
            <a:lvl2pPr>
              <a:defRPr sz="3099"/>
            </a:lvl2pPr>
            <a:lvl3pPr>
              <a:defRPr sz="2656"/>
            </a:lvl3pPr>
            <a:lvl4pPr>
              <a:defRPr sz="2213"/>
            </a:lvl4pPr>
            <a:lvl5pPr>
              <a:defRPr sz="2213"/>
            </a:lvl5pPr>
            <a:lvl6pPr>
              <a:defRPr sz="2213"/>
            </a:lvl6pPr>
            <a:lvl7pPr>
              <a:defRPr sz="2213"/>
            </a:lvl7pPr>
            <a:lvl8pPr>
              <a:defRPr sz="2213"/>
            </a:lvl8pPr>
            <a:lvl9pPr>
              <a:defRPr sz="22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467" y="2276951"/>
            <a:ext cx="3509317" cy="4218334"/>
          </a:xfrm>
        </p:spPr>
        <p:txBody>
          <a:bodyPr/>
          <a:lstStyle>
            <a:lvl1pPr marL="0" indent="0">
              <a:buNone/>
              <a:defRPr sz="1771"/>
            </a:lvl1pPr>
            <a:lvl2pPr marL="505983" indent="0">
              <a:buNone/>
              <a:defRPr sz="1549"/>
            </a:lvl2pPr>
            <a:lvl3pPr marL="1011966" indent="0">
              <a:buNone/>
              <a:defRPr sz="1328"/>
            </a:lvl3pPr>
            <a:lvl4pPr marL="1517950" indent="0">
              <a:buNone/>
              <a:defRPr sz="1107"/>
            </a:lvl4pPr>
            <a:lvl5pPr marL="2023933" indent="0">
              <a:buNone/>
              <a:defRPr sz="1107"/>
            </a:lvl5pPr>
            <a:lvl6pPr marL="2529916" indent="0">
              <a:buNone/>
              <a:defRPr sz="1107"/>
            </a:lvl6pPr>
            <a:lvl7pPr marL="3035899" indent="0">
              <a:buNone/>
              <a:defRPr sz="1107"/>
            </a:lvl7pPr>
            <a:lvl8pPr marL="3541883" indent="0">
              <a:buNone/>
              <a:defRPr sz="1107"/>
            </a:lvl8pPr>
            <a:lvl9pPr marL="4047866" indent="0">
              <a:buNone/>
              <a:defRPr sz="11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3F1D-5BE9-7B42-9EBE-F2EC643DCE67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9AEE-4B72-0845-972F-13AC6CA09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66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467" y="505989"/>
            <a:ext cx="3509317" cy="1770962"/>
          </a:xfrm>
        </p:spPr>
        <p:txBody>
          <a:bodyPr anchor="b"/>
          <a:lstStyle>
            <a:lvl1pPr>
              <a:defRPr sz="354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5725" y="1092798"/>
            <a:ext cx="5508367" cy="5393704"/>
          </a:xfrm>
        </p:spPr>
        <p:txBody>
          <a:bodyPr anchor="t"/>
          <a:lstStyle>
            <a:lvl1pPr marL="0" indent="0">
              <a:buNone/>
              <a:defRPr sz="3541"/>
            </a:lvl1pPr>
            <a:lvl2pPr marL="505983" indent="0">
              <a:buNone/>
              <a:defRPr sz="3099"/>
            </a:lvl2pPr>
            <a:lvl3pPr marL="1011966" indent="0">
              <a:buNone/>
              <a:defRPr sz="2656"/>
            </a:lvl3pPr>
            <a:lvl4pPr marL="1517950" indent="0">
              <a:buNone/>
              <a:defRPr sz="2213"/>
            </a:lvl4pPr>
            <a:lvl5pPr marL="2023933" indent="0">
              <a:buNone/>
              <a:defRPr sz="2213"/>
            </a:lvl5pPr>
            <a:lvl6pPr marL="2529916" indent="0">
              <a:buNone/>
              <a:defRPr sz="2213"/>
            </a:lvl6pPr>
            <a:lvl7pPr marL="3035899" indent="0">
              <a:buNone/>
              <a:defRPr sz="2213"/>
            </a:lvl7pPr>
            <a:lvl8pPr marL="3541883" indent="0">
              <a:buNone/>
              <a:defRPr sz="2213"/>
            </a:lvl8pPr>
            <a:lvl9pPr marL="4047866" indent="0">
              <a:buNone/>
              <a:defRPr sz="221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467" y="2276951"/>
            <a:ext cx="3509317" cy="4218334"/>
          </a:xfrm>
        </p:spPr>
        <p:txBody>
          <a:bodyPr/>
          <a:lstStyle>
            <a:lvl1pPr marL="0" indent="0">
              <a:buNone/>
              <a:defRPr sz="1771"/>
            </a:lvl1pPr>
            <a:lvl2pPr marL="505983" indent="0">
              <a:buNone/>
              <a:defRPr sz="1549"/>
            </a:lvl2pPr>
            <a:lvl3pPr marL="1011966" indent="0">
              <a:buNone/>
              <a:defRPr sz="1328"/>
            </a:lvl3pPr>
            <a:lvl4pPr marL="1517950" indent="0">
              <a:buNone/>
              <a:defRPr sz="1107"/>
            </a:lvl4pPr>
            <a:lvl5pPr marL="2023933" indent="0">
              <a:buNone/>
              <a:defRPr sz="1107"/>
            </a:lvl5pPr>
            <a:lvl6pPr marL="2529916" indent="0">
              <a:buNone/>
              <a:defRPr sz="1107"/>
            </a:lvl6pPr>
            <a:lvl7pPr marL="3035899" indent="0">
              <a:buNone/>
              <a:defRPr sz="1107"/>
            </a:lvl7pPr>
            <a:lvl8pPr marL="3541883" indent="0">
              <a:buNone/>
              <a:defRPr sz="1107"/>
            </a:lvl8pPr>
            <a:lvl9pPr marL="4047866" indent="0">
              <a:buNone/>
              <a:defRPr sz="11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3F1D-5BE9-7B42-9EBE-F2EC643DCE67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9AEE-4B72-0845-972F-13AC6CA09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1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8050" y="404090"/>
            <a:ext cx="9384625" cy="1467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050" y="2020443"/>
            <a:ext cx="9384625" cy="4815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8050" y="7034657"/>
            <a:ext cx="2448163" cy="404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33F1D-5BE9-7B42-9EBE-F2EC643DCE67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4240" y="7034657"/>
            <a:ext cx="3672245" cy="404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84512" y="7034657"/>
            <a:ext cx="2448163" cy="404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C9AEE-4B72-0845-972F-13AC6CA09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2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1011966" rtl="0" eaLnBrk="1" latinLnBrk="0" hangingPunct="1">
        <a:lnSpc>
          <a:spcPct val="90000"/>
        </a:lnSpc>
        <a:spcBef>
          <a:spcPct val="0"/>
        </a:spcBef>
        <a:buNone/>
        <a:defRPr sz="486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992" indent="-252992" algn="l" defTabSz="1011966" rtl="0" eaLnBrk="1" latinLnBrk="0" hangingPunct="1">
        <a:lnSpc>
          <a:spcPct val="90000"/>
        </a:lnSpc>
        <a:spcBef>
          <a:spcPts val="1107"/>
        </a:spcBef>
        <a:buFont typeface="Arial" panose="020B0604020202020204" pitchFamily="34" charset="0"/>
        <a:buChar char="•"/>
        <a:defRPr sz="3099" kern="1200">
          <a:solidFill>
            <a:schemeClr val="tx1"/>
          </a:solidFill>
          <a:latin typeface="+mn-lt"/>
          <a:ea typeface="+mn-ea"/>
          <a:cs typeface="+mn-cs"/>
        </a:defRPr>
      </a:lvl1pPr>
      <a:lvl2pPr marL="758975" indent="-252992" algn="l" defTabSz="1011966" rtl="0" eaLnBrk="1" latinLnBrk="0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2656" kern="1200">
          <a:solidFill>
            <a:schemeClr val="tx1"/>
          </a:solidFill>
          <a:latin typeface="+mn-lt"/>
          <a:ea typeface="+mn-ea"/>
          <a:cs typeface="+mn-cs"/>
        </a:defRPr>
      </a:lvl2pPr>
      <a:lvl3pPr marL="1264958" indent="-252992" algn="l" defTabSz="1011966" rtl="0" eaLnBrk="1" latinLnBrk="0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2213" kern="1200">
          <a:solidFill>
            <a:schemeClr val="tx1"/>
          </a:solidFill>
          <a:latin typeface="+mn-lt"/>
          <a:ea typeface="+mn-ea"/>
          <a:cs typeface="+mn-cs"/>
        </a:defRPr>
      </a:lvl3pPr>
      <a:lvl4pPr marL="1770941" indent="-252992" algn="l" defTabSz="1011966" rtl="0" eaLnBrk="1" latinLnBrk="0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92" kern="1200">
          <a:solidFill>
            <a:schemeClr val="tx1"/>
          </a:solidFill>
          <a:latin typeface="+mn-lt"/>
          <a:ea typeface="+mn-ea"/>
          <a:cs typeface="+mn-cs"/>
        </a:defRPr>
      </a:lvl4pPr>
      <a:lvl5pPr marL="2276925" indent="-252992" algn="l" defTabSz="1011966" rtl="0" eaLnBrk="1" latinLnBrk="0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92" kern="1200">
          <a:solidFill>
            <a:schemeClr val="tx1"/>
          </a:solidFill>
          <a:latin typeface="+mn-lt"/>
          <a:ea typeface="+mn-ea"/>
          <a:cs typeface="+mn-cs"/>
        </a:defRPr>
      </a:lvl5pPr>
      <a:lvl6pPr marL="2782908" indent="-252992" algn="l" defTabSz="1011966" rtl="0" eaLnBrk="1" latinLnBrk="0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92" kern="1200">
          <a:solidFill>
            <a:schemeClr val="tx1"/>
          </a:solidFill>
          <a:latin typeface="+mn-lt"/>
          <a:ea typeface="+mn-ea"/>
          <a:cs typeface="+mn-cs"/>
        </a:defRPr>
      </a:lvl6pPr>
      <a:lvl7pPr marL="3288891" indent="-252992" algn="l" defTabSz="1011966" rtl="0" eaLnBrk="1" latinLnBrk="0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92" kern="1200">
          <a:solidFill>
            <a:schemeClr val="tx1"/>
          </a:solidFill>
          <a:latin typeface="+mn-lt"/>
          <a:ea typeface="+mn-ea"/>
          <a:cs typeface="+mn-cs"/>
        </a:defRPr>
      </a:lvl7pPr>
      <a:lvl8pPr marL="3794874" indent="-252992" algn="l" defTabSz="1011966" rtl="0" eaLnBrk="1" latinLnBrk="0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92" kern="1200">
          <a:solidFill>
            <a:schemeClr val="tx1"/>
          </a:solidFill>
          <a:latin typeface="+mn-lt"/>
          <a:ea typeface="+mn-ea"/>
          <a:cs typeface="+mn-cs"/>
        </a:defRPr>
      </a:lvl8pPr>
      <a:lvl9pPr marL="4300858" indent="-252992" algn="l" defTabSz="1011966" rtl="0" eaLnBrk="1" latinLnBrk="0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1966" rtl="0" eaLnBrk="1" latinLnBrk="0" hangingPunct="1">
        <a:defRPr sz="1992" kern="1200">
          <a:solidFill>
            <a:schemeClr val="tx1"/>
          </a:solidFill>
          <a:latin typeface="+mn-lt"/>
          <a:ea typeface="+mn-ea"/>
          <a:cs typeface="+mn-cs"/>
        </a:defRPr>
      </a:lvl1pPr>
      <a:lvl2pPr marL="505983" algn="l" defTabSz="1011966" rtl="0" eaLnBrk="1" latinLnBrk="0" hangingPunct="1">
        <a:defRPr sz="1992" kern="1200">
          <a:solidFill>
            <a:schemeClr val="tx1"/>
          </a:solidFill>
          <a:latin typeface="+mn-lt"/>
          <a:ea typeface="+mn-ea"/>
          <a:cs typeface="+mn-cs"/>
        </a:defRPr>
      </a:lvl2pPr>
      <a:lvl3pPr marL="1011966" algn="l" defTabSz="1011966" rtl="0" eaLnBrk="1" latinLnBrk="0" hangingPunct="1">
        <a:defRPr sz="1992" kern="1200">
          <a:solidFill>
            <a:schemeClr val="tx1"/>
          </a:solidFill>
          <a:latin typeface="+mn-lt"/>
          <a:ea typeface="+mn-ea"/>
          <a:cs typeface="+mn-cs"/>
        </a:defRPr>
      </a:lvl3pPr>
      <a:lvl4pPr marL="1517950" algn="l" defTabSz="1011966" rtl="0" eaLnBrk="1" latinLnBrk="0" hangingPunct="1">
        <a:defRPr sz="1992" kern="1200">
          <a:solidFill>
            <a:schemeClr val="tx1"/>
          </a:solidFill>
          <a:latin typeface="+mn-lt"/>
          <a:ea typeface="+mn-ea"/>
          <a:cs typeface="+mn-cs"/>
        </a:defRPr>
      </a:lvl4pPr>
      <a:lvl5pPr marL="2023933" algn="l" defTabSz="1011966" rtl="0" eaLnBrk="1" latinLnBrk="0" hangingPunct="1">
        <a:defRPr sz="1992" kern="1200">
          <a:solidFill>
            <a:schemeClr val="tx1"/>
          </a:solidFill>
          <a:latin typeface="+mn-lt"/>
          <a:ea typeface="+mn-ea"/>
          <a:cs typeface="+mn-cs"/>
        </a:defRPr>
      </a:lvl5pPr>
      <a:lvl6pPr marL="2529916" algn="l" defTabSz="1011966" rtl="0" eaLnBrk="1" latinLnBrk="0" hangingPunct="1">
        <a:defRPr sz="1992" kern="1200">
          <a:solidFill>
            <a:schemeClr val="tx1"/>
          </a:solidFill>
          <a:latin typeface="+mn-lt"/>
          <a:ea typeface="+mn-ea"/>
          <a:cs typeface="+mn-cs"/>
        </a:defRPr>
      </a:lvl6pPr>
      <a:lvl7pPr marL="3035899" algn="l" defTabSz="1011966" rtl="0" eaLnBrk="1" latinLnBrk="0" hangingPunct="1">
        <a:defRPr sz="1992" kern="1200">
          <a:solidFill>
            <a:schemeClr val="tx1"/>
          </a:solidFill>
          <a:latin typeface="+mn-lt"/>
          <a:ea typeface="+mn-ea"/>
          <a:cs typeface="+mn-cs"/>
        </a:defRPr>
      </a:lvl7pPr>
      <a:lvl8pPr marL="3541883" algn="l" defTabSz="1011966" rtl="0" eaLnBrk="1" latinLnBrk="0" hangingPunct="1">
        <a:defRPr sz="1992" kern="1200">
          <a:solidFill>
            <a:schemeClr val="tx1"/>
          </a:solidFill>
          <a:latin typeface="+mn-lt"/>
          <a:ea typeface="+mn-ea"/>
          <a:cs typeface="+mn-cs"/>
        </a:defRPr>
      </a:lvl8pPr>
      <a:lvl9pPr marL="4047866" algn="l" defTabSz="1011966" rtl="0" eaLnBrk="1" latinLnBrk="0" hangingPunct="1">
        <a:defRPr sz="1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Relationship Id="rId4" Target="../media/image2.png" Type="http://schemas.openxmlformats.org/officeDocument/2006/relationships/image"/></Relationships>
</file>

<file path=ppt/slides/_rels/slide10.xml.rels><?xml version="1.0" encoding="UTF-8" standalone="yes" ?><Relationships xmlns="http://schemas.openxmlformats.org/package/2006/relationships"><Relationship Id="rId8" Target="../media/image33.jpeg" Type="http://schemas.openxmlformats.org/officeDocument/2006/relationships/image"/><Relationship Id="rId3" Target="../media/image16.png" Type="http://schemas.openxmlformats.org/officeDocument/2006/relationships/image"/><Relationship Id="rId7" Target="../media/image32.jpe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31.jpeg" Type="http://schemas.openxmlformats.org/officeDocument/2006/relationships/image"/><Relationship Id="rId5" Target="../media/image30.jpeg" Type="http://schemas.openxmlformats.org/officeDocument/2006/relationships/image"/><Relationship Id="rId10" Target="../media/image35.jpg" Type="http://schemas.openxmlformats.org/officeDocument/2006/relationships/image"/><Relationship Id="rId4" Target="../media/image5.png" Type="http://schemas.openxmlformats.org/officeDocument/2006/relationships/image"/><Relationship Id="rId9" Target="../media/image34.jpeg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5.pn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Relationship Id="rId9" Type="http://schemas.openxmlformats.org/officeDocument/2006/relationships/image" Target="../media/image41.jpg"/></Relationships>
</file>

<file path=ppt/slides/_rels/slide12.xml.rels><?xml version="1.0" encoding="UTF-8" standalone="yes" ?><Relationships xmlns="http://schemas.openxmlformats.org/package/2006/relationships"><Relationship Id="rId8" Target="../media/image45.jpeg" Type="http://schemas.openxmlformats.org/officeDocument/2006/relationships/image"/><Relationship Id="rId3" Target="../media/image16.png" Type="http://schemas.openxmlformats.org/officeDocument/2006/relationships/image"/><Relationship Id="rId7" Target="../media/image44.jpg" Type="http://schemas.openxmlformats.org/officeDocument/2006/relationships/image"/><Relationship Id="rId12" Target="../media/image49.jp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43.jpg" Type="http://schemas.openxmlformats.org/officeDocument/2006/relationships/image"/><Relationship Id="rId11" Target="../media/image48.jpg" Type="http://schemas.openxmlformats.org/officeDocument/2006/relationships/image"/><Relationship Id="rId5" Target="../media/image42.jpeg" Type="http://schemas.openxmlformats.org/officeDocument/2006/relationships/image"/><Relationship Id="rId10" Target="../media/image47.jpg" Type="http://schemas.openxmlformats.org/officeDocument/2006/relationships/image"/><Relationship Id="rId4" Target="../media/image5.png" Type="http://schemas.openxmlformats.org/officeDocument/2006/relationships/image"/><Relationship Id="rId9" Target="../media/image46.jpg" Type="http://schemas.openxmlformats.org/officeDocument/2006/relationships/image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5.png"/><Relationship Id="rId7" Type="http://schemas.openxmlformats.org/officeDocument/2006/relationships/image" Target="../media/image53.jpg"/><Relationship Id="rId12" Type="http://schemas.openxmlformats.org/officeDocument/2006/relationships/image" Target="../media/image5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11" Type="http://schemas.openxmlformats.org/officeDocument/2006/relationships/image" Target="../media/image57.jpg"/><Relationship Id="rId5" Type="http://schemas.openxmlformats.org/officeDocument/2006/relationships/image" Target="../media/image51.jpg"/><Relationship Id="rId10" Type="http://schemas.openxmlformats.org/officeDocument/2006/relationships/image" Target="../media/image56.jpg"/><Relationship Id="rId4" Type="http://schemas.openxmlformats.org/officeDocument/2006/relationships/image" Target="../media/image50.png"/><Relationship Id="rId9" Type="http://schemas.openxmlformats.org/officeDocument/2006/relationships/image" Target="../media/image55.jpg"/></Relationships>
</file>

<file path=ppt/slides/_rels/slide14.xml.rels><?xml version="1.0" encoding="UTF-8" standalone="yes" ?><Relationships xmlns="http://schemas.openxmlformats.org/package/2006/relationships"><Relationship Id="rId8" Target="../media/image63.jpeg" Type="http://schemas.openxmlformats.org/officeDocument/2006/relationships/image"/><Relationship Id="rId3" Target="../notesSlides/notesSlide10.xml" Type="http://schemas.openxmlformats.org/officeDocument/2006/relationships/notesSlide"/><Relationship Id="rId7" Target="../media/image62.jpeg" Type="http://schemas.openxmlformats.org/officeDocument/2006/relationships/image"/><Relationship Id="rId12" Target="../media/image65.jpeg" Type="http://schemas.openxmlformats.org/officeDocument/2006/relationships/image"/><Relationship Id="rId2" Target="../slideLayouts/slideLayout2.xml" Type="http://schemas.openxmlformats.org/officeDocument/2006/relationships/slideLayout"/><Relationship Id="rId1" Target="../drawings/vmlDrawing1.vml" Type="http://schemas.openxmlformats.org/officeDocument/2006/relationships/vmlDrawing"/><Relationship Id="rId6" Target="../media/image61.jpeg" Type="http://schemas.openxmlformats.org/officeDocument/2006/relationships/image"/><Relationship Id="rId11" Target="../media/image59.png" Type="http://schemas.openxmlformats.org/officeDocument/2006/relationships/image"/><Relationship Id="rId5" Target="../media/image60.jpg" Type="http://schemas.openxmlformats.org/officeDocument/2006/relationships/image"/><Relationship Id="rId10" Target="../embeddings/oleObject1.bin" Type="http://schemas.openxmlformats.org/officeDocument/2006/relationships/oleObject"/><Relationship Id="rId4" Target="../media/image5.png" Type="http://schemas.openxmlformats.org/officeDocument/2006/relationships/image"/><Relationship Id="rId9" Target="../media/image64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2" Target="../media/image5.pn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66.jpeg" Type="http://schemas.openxmlformats.org/officeDocument/2006/relationships/image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G"/><Relationship Id="rId3" Type="http://schemas.openxmlformats.org/officeDocument/2006/relationships/image" Target="../media/image4.png"/><Relationship Id="rId7" Type="http://schemas.openxmlformats.org/officeDocument/2006/relationships/image" Target="../media/image6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g"/><Relationship Id="rId5" Type="http://schemas.openxmlformats.org/officeDocument/2006/relationships/image" Target="../media/image67.jp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g"/><Relationship Id="rId3" Type="http://schemas.openxmlformats.org/officeDocument/2006/relationships/image" Target="../media/image71.jpg"/><Relationship Id="rId7" Type="http://schemas.openxmlformats.org/officeDocument/2006/relationships/image" Target="../media/image7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48.jpg"/><Relationship Id="rId4" Type="http://schemas.openxmlformats.org/officeDocument/2006/relationships/image" Target="../media/image72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g"/><Relationship Id="rId3" Type="http://schemas.openxmlformats.org/officeDocument/2006/relationships/image" Target="../media/image5.png"/><Relationship Id="rId7" Type="http://schemas.openxmlformats.org/officeDocument/2006/relationships/image" Target="../media/image7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g"/><Relationship Id="rId5" Type="http://schemas.openxmlformats.org/officeDocument/2006/relationships/image" Target="../media/image75.jp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 ?><Relationships xmlns="http://schemas.openxmlformats.org/package/2006/relationships"><Relationship Id="rId3" Target="../media/image4.png" Type="http://schemas.openxmlformats.org/officeDocument/2006/relationships/image"/><Relationship Id="rId2" Target="../media/image3.pn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.jpe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2" Target="../media/image5.pn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6.jpeg" Type="http://schemas.openxmlformats.org/officeDocument/2006/relationships/image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 ?><Relationships xmlns="http://schemas.openxmlformats.org/package/2006/relationships"><Relationship Id="rId8" Target="../media/image11.jpeg" Type="http://schemas.openxmlformats.org/officeDocument/2006/relationships/image"/><Relationship Id="rId3" Target="../media/image2.png" Type="http://schemas.openxmlformats.org/officeDocument/2006/relationships/image"/><Relationship Id="rId7" Target="../media/image10.jpeg" Type="http://schemas.openxmlformats.org/officeDocument/2006/relationships/image"/><Relationship Id="rId12" Target="../media/image15.jpeg" Type="http://schemas.openxmlformats.org/officeDocument/2006/relationships/image"/><Relationship Id="rId2" Target="../media/image5.pn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9.jpg" Type="http://schemas.openxmlformats.org/officeDocument/2006/relationships/image"/><Relationship Id="rId11" Target="../media/image14.jpeg" Type="http://schemas.openxmlformats.org/officeDocument/2006/relationships/image"/><Relationship Id="rId5" Target="../media/image8.jpeg" Type="http://schemas.openxmlformats.org/officeDocument/2006/relationships/image"/><Relationship Id="rId10" Target="../media/image13.jpeg" Type="http://schemas.openxmlformats.org/officeDocument/2006/relationships/image"/><Relationship Id="rId4" Target="../media/image7.jpeg" Type="http://schemas.openxmlformats.org/officeDocument/2006/relationships/image"/><Relationship Id="rId9" Target="../media/image12.jpe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 ?><Relationships xmlns="http://schemas.openxmlformats.org/package/2006/relationships"><Relationship Id="rId8" Target="../media/image20.jpeg" Type="http://schemas.openxmlformats.org/officeDocument/2006/relationships/image"/><Relationship Id="rId3" Target="../media/image16.png" Type="http://schemas.openxmlformats.org/officeDocument/2006/relationships/image"/><Relationship Id="rId7" Target="../media/image19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18.jpg" Type="http://schemas.openxmlformats.org/officeDocument/2006/relationships/image"/><Relationship Id="rId11" Target="../media/image23.JPG" Type="http://schemas.openxmlformats.org/officeDocument/2006/relationships/image"/><Relationship Id="rId5" Target="../media/image17.jpeg" Type="http://schemas.openxmlformats.org/officeDocument/2006/relationships/image"/><Relationship Id="rId10" Target="../media/image22.jpg" Type="http://schemas.openxmlformats.org/officeDocument/2006/relationships/image"/><Relationship Id="rId4" Target="../media/image5.png" Type="http://schemas.openxmlformats.org/officeDocument/2006/relationships/image"/><Relationship Id="rId9" Target="../media/image21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8" Target="../media/image27.png" Type="http://schemas.openxmlformats.org/officeDocument/2006/relationships/image"/><Relationship Id="rId3" Target="../media/image16.png" Type="http://schemas.openxmlformats.org/officeDocument/2006/relationships/image"/><Relationship Id="rId7" Target="../media/image26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25.jpeg" Type="http://schemas.openxmlformats.org/officeDocument/2006/relationships/image"/><Relationship Id="rId5" Target="../media/image24.jpeg" Type="http://schemas.openxmlformats.org/officeDocument/2006/relationships/image"/><Relationship Id="rId10" Target="../media/image29.jpeg" Type="http://schemas.openxmlformats.org/officeDocument/2006/relationships/image"/><Relationship Id="rId4" Target="../media/image5.png" Type="http://schemas.openxmlformats.org/officeDocument/2006/relationships/image"/><Relationship Id="rId9" Target="../media/image28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663770" y="6720046"/>
            <a:ext cx="5464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i="1" dirty="0">
                <a:latin typeface="Arial" charset="0"/>
                <a:ea typeface="Arial" charset="0"/>
                <a:cs typeface="Arial" charset="0"/>
              </a:rPr>
              <a:t>Maputo, 29 de Julho 2025</a:t>
            </a:r>
            <a:endParaRPr lang="en-US" sz="2400" i="1" dirty="0"/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859" y="269197"/>
            <a:ext cx="2169861" cy="94679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3960517-D394-4380-9074-CEA2AD3BA70F}"/>
              </a:ext>
            </a:extLst>
          </p:cNvPr>
          <p:cNvSpPr/>
          <p:nvPr/>
        </p:nvSpPr>
        <p:spPr>
          <a:xfrm>
            <a:off x="666909" y="2602117"/>
            <a:ext cx="95469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latin typeface="Arial" charset="0"/>
                <a:ea typeface="Arial" charset="0"/>
                <a:cs typeface="Arial" charset="0"/>
              </a:rPr>
              <a:t>Experiência e trajectória para implementação estratégica de meios de vida sustentáveis</a:t>
            </a:r>
          </a:p>
          <a:p>
            <a:pPr algn="ctr"/>
            <a:endParaRPr lang="pt-BR" sz="2000" b="1" i="1" dirty="0">
              <a:solidFill>
                <a:srgbClr val="00CC0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pt-BR" sz="2000" b="1" i="1" dirty="0">
              <a:solidFill>
                <a:srgbClr val="00CC0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pt-BR" sz="2000" b="1" i="1" dirty="0">
                <a:solidFill>
                  <a:srgbClr val="00CC00"/>
                </a:solidFill>
                <a:latin typeface="Arial" charset="0"/>
                <a:ea typeface="Arial" charset="0"/>
                <a:cs typeface="Arial" charset="0"/>
              </a:rPr>
              <a:t>PAISAGEM DO COMPLEXO DE MARROMEU</a:t>
            </a:r>
          </a:p>
          <a:p>
            <a:pPr algn="ctr"/>
            <a:endParaRPr lang="pt-PT" sz="2800" b="1" i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56A61F-1632-409C-BC47-4939689428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15992"/>
            <a:ext cx="534032" cy="61553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B4B1FA-E278-464D-A01E-00073186ECD7}"/>
              </a:ext>
            </a:extLst>
          </p:cNvPr>
          <p:cNvSpPr/>
          <p:nvPr/>
        </p:nvSpPr>
        <p:spPr>
          <a:xfrm>
            <a:off x="1126155" y="5276634"/>
            <a:ext cx="8912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600" i="1" dirty="0">
                <a:latin typeface="Arial" charset="0"/>
                <a:ea typeface="Arial" charset="0"/>
                <a:cs typeface="Arial" charset="0"/>
              </a:rPr>
              <a:t>VI Conferencia de Maneio Comunitário dos Recursos Naturais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819438320"/>
      </p:ext>
    </p:extLst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360091" y="1529161"/>
            <a:ext cx="123668" cy="24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 bIns="30602" compatLnSpc="1" lIns="61204" numCol="1" rIns="61204" tIns="30602" vert="horz" wrap="none">
            <a:prstTxWarp prst="textNoShape">
              <a:avLst/>
            </a:prstTxWarp>
            <a:spAutoFit/>
          </a:bodyPr>
          <a:lstStyle/>
          <a:p>
            <a:endParaRPr dirty="0" lang="pt-PT" sz="1205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cstate="screen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660" y="7338509"/>
            <a:ext cx="9782628" cy="120699"/>
          </a:xfrm>
          <a:prstGeom prst="rect">
            <a:avLst/>
          </a:prstGeom>
        </p:spPr>
      </p:pic>
      <p:pic>
        <p:nvPicPr>
          <p:cNvPr descr="image6.png" id="13" name="image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5960" y="-8497"/>
            <a:ext cx="1264092" cy="107249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Oval"/>
          <p:cNvSpPr/>
          <p:nvPr/>
        </p:nvSpPr>
        <p:spPr>
          <a:xfrm>
            <a:off x="517021" y="1263900"/>
            <a:ext cx="2081676" cy="1294558"/>
          </a:xfrm>
          <a:prstGeom prst="ellipse">
            <a:avLst/>
          </a:prstGeom>
          <a:solidFill>
            <a:srgbClr val="E6FEE7"/>
          </a:solidFill>
          <a:ln w="38100">
            <a:solidFill>
              <a:srgbClr val="EBFEEA"/>
            </a:solidFill>
            <a:miter lim="400000"/>
          </a:ln>
        </p:spPr>
        <p:txBody>
          <a:bodyPr anchor="ctr" bIns="50598" lIns="50598" rIns="50598" tIns="50598"/>
          <a:lstStyle/>
          <a:p>
            <a:pPr algn="ctr"/>
            <a:r>
              <a:rPr b="1" dirty="0" err="1" lang="en-US" sz="2000"/>
              <a:t>Governação</a:t>
            </a:r>
            <a:r>
              <a:rPr b="1" dirty="0" lang="en-US" sz="2000"/>
              <a:t> </a:t>
            </a:r>
            <a:r>
              <a:rPr b="1" dirty="0" err="1" lang="en-US" sz="2000"/>
              <a:t>comunitária</a:t>
            </a:r>
            <a:endParaRPr b="1" dirty="0" sz="200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F162EB8-66F7-437D-A2F3-76925B47EC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9762" y="2809112"/>
            <a:ext cx="3288195" cy="20023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12F04AC-D6E5-4382-8913-E99920CD9D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9762" y="1152311"/>
            <a:ext cx="3273214" cy="17737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1B88DDE-1059-412A-9326-1151BC4EB477}"/>
              </a:ext>
            </a:extLst>
          </p:cNvPr>
          <p:cNvSpPr txBox="1"/>
          <p:nvPr/>
        </p:nvSpPr>
        <p:spPr>
          <a:xfrm>
            <a:off x="4283950" y="2032774"/>
            <a:ext cx="302793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42900" lvl="1" marL="777423">
              <a:buFont charset="0" panose="020B0604020202020204" pitchFamily="34" typeface="Arial"/>
              <a:buChar char="•"/>
            </a:pPr>
            <a:r>
              <a:rPr dirty="0" lang="pt-PT" sz="1800"/>
              <a:t>Organização das comunidades</a:t>
            </a:r>
          </a:p>
          <a:p>
            <a:pPr indent="-342900" lvl="1" marL="777423">
              <a:buFont charset="0" panose="020B0604020202020204" pitchFamily="34" typeface="Arial"/>
              <a:buChar char="•"/>
            </a:pPr>
            <a:r>
              <a:rPr dirty="0" lang="pt-PT" sz="1800"/>
              <a:t>Delimitação de terras/ </a:t>
            </a:r>
            <a:r>
              <a:rPr dirty="0" err="1" lang="pt-PT" sz="1800"/>
              <a:t>PCUTs</a:t>
            </a:r>
            <a:endParaRPr dirty="0" lang="pt-PT" sz="1800"/>
          </a:p>
          <a:p>
            <a:pPr indent="-342900" lvl="1" marL="777423">
              <a:buFont charset="0" panose="020B0604020202020204" pitchFamily="34" typeface="Arial"/>
              <a:buChar char="•"/>
            </a:pPr>
            <a:r>
              <a:rPr dirty="0" lang="pt-PT" sz="1800"/>
              <a:t>Elaboração de planos de negócios</a:t>
            </a:r>
          </a:p>
          <a:p>
            <a:pPr indent="-342900" lvl="1" marL="777423">
              <a:buFont charset="0" panose="020B0604020202020204" pitchFamily="34" typeface="Arial"/>
              <a:buChar char="•"/>
            </a:pPr>
            <a:r>
              <a:rPr dirty="0" lang="pt-PT" sz="1800"/>
              <a:t>Estabelecimento de parcerias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963578A-A0FC-4663-98C3-B9393A39D5C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576" y="4822840"/>
            <a:ext cx="2498570" cy="2306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m 20">
            <a:extLst>
              <a:ext uri="{FF2B5EF4-FFF2-40B4-BE49-F238E27FC236}">
                <a16:creationId xmlns:a16="http://schemas.microsoft.com/office/drawing/2014/main" id="{71174D5D-996C-427D-ADE3-E5D537B22EF1}"/>
              </a:ext>
            </a:extLst>
          </p:cNvPr>
          <p:cNvPicPr/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"/>
          <a:stretch>
            <a:fillRect/>
          </a:stretch>
        </p:blipFill>
        <p:spPr bwMode="auto">
          <a:xfrm>
            <a:off x="5070936" y="4822840"/>
            <a:ext cx="2288826" cy="2306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1">
            <a:extLst>
              <a:ext uri="{FF2B5EF4-FFF2-40B4-BE49-F238E27FC236}">
                <a16:creationId xmlns:a16="http://schemas.microsoft.com/office/drawing/2014/main" id="{D675ADA2-BC90-4F0A-B13B-466BE35F90D3}"/>
              </a:ext>
            </a:extLst>
          </p:cNvPr>
          <p:cNvPicPr/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102" y="4856580"/>
            <a:ext cx="3247855" cy="230626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70FCE28-2C91-4550-A645-87AD694966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785464"/>
              </p:ext>
            </p:extLst>
          </p:nvPr>
        </p:nvGraphicFramePr>
        <p:xfrm>
          <a:off x="2326829" y="1407347"/>
          <a:ext cx="1957121" cy="1140460"/>
        </p:xfrm>
        <a:graphic>
          <a:graphicData uri="http://schemas.openxmlformats.org/drawingml/2006/table">
            <a:tbl>
              <a:tblPr/>
              <a:tblGrid>
                <a:gridCol w="799991">
                  <a:extLst>
                    <a:ext uri="{9D8B030D-6E8A-4147-A177-3AD203B41FA5}">
                      <a16:colId xmlns:a16="http://schemas.microsoft.com/office/drawing/2014/main" val="3057741391"/>
                    </a:ext>
                  </a:extLst>
                </a:gridCol>
                <a:gridCol w="542851">
                  <a:extLst>
                    <a:ext uri="{9D8B030D-6E8A-4147-A177-3AD203B41FA5}">
                      <a16:colId xmlns:a16="http://schemas.microsoft.com/office/drawing/2014/main" val="1155979308"/>
                    </a:ext>
                  </a:extLst>
                </a:gridCol>
                <a:gridCol w="614279">
                  <a:extLst>
                    <a:ext uri="{9D8B030D-6E8A-4147-A177-3AD203B41FA5}">
                      <a16:colId xmlns:a16="http://schemas.microsoft.com/office/drawing/2014/main" val="1566208601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b="1" i="0" lang="en-GB" strike="noStrike" sz="1200" u="none">
                          <a:solidFill>
                            <a:srgbClr val="000000"/>
                          </a:solidFill>
                          <a:effectLst/>
                          <a:latin charset="0" panose="020F0502020204030204" pitchFamily="34" typeface="Calibri"/>
                        </a:rPr>
                        <a:t>Comunid</a:t>
                      </a:r>
                    </a:p>
                  </a:txBody>
                  <a:tcPr anchor="b" marB="0" marL="6350" marR="6350" marT="635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b="1" i="0" lang="en-GB" strike="noStrike" sz="1200" u="none">
                          <a:solidFill>
                            <a:srgbClr val="000000"/>
                          </a:solidFill>
                          <a:effectLst/>
                          <a:latin charset="0" panose="020F0502020204030204" pitchFamily="34" typeface="Calibri"/>
                        </a:rPr>
                        <a:t>Populaç</a:t>
                      </a:r>
                    </a:p>
                  </a:txBody>
                  <a:tcPr anchor="b" marB="0" marL="6350" marR="6350" marT="6350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b="1" i="0" lang="en-GB" strike="noStrike" sz="1200" u="none">
                          <a:solidFill>
                            <a:srgbClr val="000000"/>
                          </a:solidFill>
                          <a:effectLst/>
                          <a:latin charset="0" panose="020F0502020204030204" pitchFamily="34" typeface="Calibri"/>
                        </a:rPr>
                        <a:t>Área (ha)</a:t>
                      </a:r>
                    </a:p>
                  </a:txBody>
                  <a:tcPr anchor="b" marB="0" marL="6350" marR="6350" marT="6350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75287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b="0" i="0" lang="en-GB" strike="noStrike" sz="1200" u="none">
                          <a:solidFill>
                            <a:srgbClr val="000000"/>
                          </a:solidFill>
                          <a:effectLst/>
                          <a:latin charset="0" panose="020F0502020204030204" pitchFamily="34" typeface="Calibri"/>
                        </a:rPr>
                        <a:t>Safrique</a:t>
                      </a:r>
                    </a:p>
                  </a:txBody>
                  <a:tcPr anchor="b" marB="0" marL="6350" marR="6350" marT="635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b="0" i="0" lang="en-GB" strike="noStrike" sz="1200" u="none">
                          <a:solidFill>
                            <a:srgbClr val="000000"/>
                          </a:solidFill>
                          <a:effectLst/>
                          <a:latin charset="0" panose="020F0502020204030204" pitchFamily="34" typeface="Calibri"/>
                        </a:rPr>
                        <a:t>2,426</a:t>
                      </a:r>
                    </a:p>
                  </a:txBody>
                  <a:tcPr anchor="b" marB="0" marL="6350" marR="6350" marT="6350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b="0" i="0" lang="en-GB" strike="noStrike" sz="1200" u="none">
                          <a:solidFill>
                            <a:srgbClr val="000000"/>
                          </a:solidFill>
                          <a:effectLst/>
                          <a:latin charset="0" panose="020F0502020204030204" pitchFamily="34" typeface="Calibri"/>
                        </a:rPr>
                        <a:t>1,965</a:t>
                      </a:r>
                    </a:p>
                  </a:txBody>
                  <a:tcPr anchor="b" marB="0" marL="6350" marR="6350" marT="6350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024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b="0" i="0" lang="en-GB" strike="noStrike" sz="1200" u="none">
                          <a:solidFill>
                            <a:srgbClr val="000000"/>
                          </a:solidFill>
                          <a:effectLst/>
                          <a:latin charset="0" panose="020F0502020204030204" pitchFamily="34" typeface="Calibri"/>
                        </a:rPr>
                        <a:t>Macuere</a:t>
                      </a:r>
                    </a:p>
                  </a:txBody>
                  <a:tcPr anchor="b" marB="0" marL="6350" marR="6350" marT="635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b="0" dirty="0" i="0" lang="en-GB" strike="noStrike" sz="1200" u="none">
                          <a:solidFill>
                            <a:srgbClr val="000000"/>
                          </a:solidFill>
                          <a:effectLst/>
                          <a:latin charset="0" panose="020F0502020204030204" pitchFamily="34" typeface="Calibri"/>
                        </a:rPr>
                        <a:t>4,878</a:t>
                      </a:r>
                    </a:p>
                  </a:txBody>
                  <a:tcPr anchor="b" marB="0" marL="6350" marR="6350" marT="6350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b="0" i="0" lang="en-GB" strike="noStrike" sz="1200" u="none">
                          <a:solidFill>
                            <a:srgbClr val="000000"/>
                          </a:solidFill>
                          <a:effectLst/>
                          <a:latin charset="0" panose="020F0502020204030204" pitchFamily="34" typeface="Calibri"/>
                        </a:rPr>
                        <a:t>3,149</a:t>
                      </a:r>
                    </a:p>
                  </a:txBody>
                  <a:tcPr anchor="b" marB="0" marL="6350" marR="6350" marT="6350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0641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b="0" i="0" lang="en-GB" strike="noStrike" sz="1200" u="none">
                          <a:solidFill>
                            <a:srgbClr val="000000"/>
                          </a:solidFill>
                          <a:effectLst/>
                          <a:latin charset="0" panose="020F0502020204030204" pitchFamily="34" typeface="Calibri"/>
                        </a:rPr>
                        <a:t>Nhaminaze</a:t>
                      </a:r>
                    </a:p>
                  </a:txBody>
                  <a:tcPr anchor="b" marB="0" marL="6350" marR="6350" marT="635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b="0" i="0" lang="en-GB" strike="noStrike" sz="1200" u="none">
                          <a:solidFill>
                            <a:srgbClr val="000000"/>
                          </a:solidFill>
                          <a:effectLst/>
                          <a:latin charset="0" panose="020F0502020204030204" pitchFamily="34" typeface="Calibri"/>
                        </a:rPr>
                        <a:t>1,309</a:t>
                      </a:r>
                    </a:p>
                  </a:txBody>
                  <a:tcPr anchor="b" marB="0" marL="6350" marR="6350" marT="6350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b="0" i="0" lang="en-GB" strike="noStrike" sz="1200" u="none">
                          <a:solidFill>
                            <a:srgbClr val="000000"/>
                          </a:solidFill>
                          <a:effectLst/>
                          <a:latin charset="0" panose="020F0502020204030204" pitchFamily="34" typeface="Calibri"/>
                        </a:rPr>
                        <a:t>726</a:t>
                      </a:r>
                    </a:p>
                  </a:txBody>
                  <a:tcPr anchor="b" marB="0" marL="6350" marR="6350" marT="6350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8150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b="0" i="0" lang="en-GB" strike="noStrike" sz="1200" u="none">
                          <a:solidFill>
                            <a:srgbClr val="000000"/>
                          </a:solidFill>
                          <a:effectLst/>
                          <a:latin charset="0" panose="020F0502020204030204" pitchFamily="34" typeface="Calibri"/>
                        </a:rPr>
                        <a:t>Nhamiambe</a:t>
                      </a:r>
                    </a:p>
                  </a:txBody>
                  <a:tcPr anchor="b" marB="0" marL="6350" marR="6350" marT="635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b="0" i="0" lang="en-GB" strike="noStrike" sz="1200" u="none">
                          <a:solidFill>
                            <a:srgbClr val="000000"/>
                          </a:solidFill>
                          <a:effectLst/>
                          <a:latin charset="0" panose="020F0502020204030204" pitchFamily="34" typeface="Calibri"/>
                        </a:rPr>
                        <a:t>1,863</a:t>
                      </a:r>
                    </a:p>
                  </a:txBody>
                  <a:tcPr anchor="b" marB="0" marL="6350" marR="6350" marT="6350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b="0" i="0" lang="en-GB" strike="noStrike" sz="1200" u="none">
                          <a:solidFill>
                            <a:srgbClr val="000000"/>
                          </a:solidFill>
                          <a:effectLst/>
                          <a:latin charset="0" panose="020F0502020204030204" pitchFamily="34" typeface="Calibri"/>
                        </a:rPr>
                        <a:t>1,233</a:t>
                      </a:r>
                    </a:p>
                  </a:txBody>
                  <a:tcPr anchor="b" marB="0" marL="6350" marR="6350" marT="6350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89026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b="1" i="0" lang="en-GB" strike="noStrike" sz="1200" u="none">
                          <a:solidFill>
                            <a:srgbClr val="000000"/>
                          </a:solidFill>
                          <a:effectLst/>
                          <a:latin charset="0" panose="020F0502020204030204" pitchFamily="34" typeface="Calibri"/>
                        </a:rPr>
                        <a:t>Total</a:t>
                      </a:r>
                    </a:p>
                  </a:txBody>
                  <a:tcPr anchor="b" marB="0" marL="6350" marR="6350" marT="635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b="1" i="0" lang="en-GB" strike="noStrike" sz="1200" u="none">
                          <a:solidFill>
                            <a:srgbClr val="000000"/>
                          </a:solidFill>
                          <a:effectLst/>
                          <a:latin charset="0" panose="020F0502020204030204" pitchFamily="34" typeface="Calibri"/>
                        </a:rPr>
                        <a:t>10,476</a:t>
                      </a:r>
                    </a:p>
                  </a:txBody>
                  <a:tcPr anchor="b" marB="0" marL="6350" marR="6350" marT="6350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b="1" dirty="0" i="0" lang="en-GB" strike="noStrike" sz="1200" u="none">
                          <a:solidFill>
                            <a:srgbClr val="000000"/>
                          </a:solidFill>
                          <a:effectLst/>
                          <a:latin charset="0" panose="020F0502020204030204" pitchFamily="34" typeface="Calibri"/>
                        </a:rPr>
                        <a:t>7,073</a:t>
                      </a:r>
                    </a:p>
                  </a:txBody>
                  <a:tcPr anchor="b" marB="0" marL="6350" marR="6350" marT="6350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06300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BD64308-3484-4409-94C4-9A10E639A906}"/>
              </a:ext>
            </a:extLst>
          </p:cNvPr>
          <p:cNvSpPr txBox="1"/>
          <p:nvPr/>
        </p:nvSpPr>
        <p:spPr>
          <a:xfrm>
            <a:off x="667636" y="3089286"/>
            <a:ext cx="32942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lang="pt-PT" sz="1800">
                <a:effectLst/>
                <a:latin charset="0" panose="020F0502020204030204" pitchFamily="34" typeface="Calibri"/>
                <a:ea charset="0" panose="02020603050405020304" pitchFamily="18" typeface="Times New Roman"/>
              </a:rPr>
              <a:t>Objectivo: </a:t>
            </a:r>
            <a:r>
              <a:rPr b="1" dirty="0" i="1" lang="pt-PT" sz="1800" u="sng">
                <a:effectLst/>
                <a:latin charset="0" panose="020F0502020204030204" pitchFamily="34" typeface="Calibri"/>
                <a:ea charset="0" panose="02020603050405020304" pitchFamily="18" typeface="Times New Roman"/>
              </a:rPr>
              <a:t>C</a:t>
            </a:r>
            <a:r>
              <a:rPr dirty="0" i="1" lang="pt-PT" sz="1800" u="sng">
                <a:effectLst/>
                <a:latin charset="0" panose="020F0502020204030204" pitchFamily="34" typeface="Calibri"/>
                <a:ea charset="0" panose="02020603050405020304" pitchFamily="18" typeface="Times New Roman"/>
              </a:rPr>
              <a:t>riar e fortalecer os mecanismos de governação comunitária funcionais e eficientes </a:t>
            </a:r>
            <a:endParaRPr dirty="0" i="1" lang="en-GB" u="sng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3F53818-6045-4825-B63F-CA0294151C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268791" y="4877816"/>
            <a:ext cx="2306267" cy="2165725"/>
          </a:xfrm>
          <a:prstGeom prst="rect">
            <a:avLst/>
          </a:prstGeom>
        </p:spPr>
      </p:pic>
      <p:sp>
        <p:nvSpPr>
          <p:cNvPr id="22" name="Title 4">
            <a:extLst>
              <a:ext uri="{FF2B5EF4-FFF2-40B4-BE49-F238E27FC236}">
                <a16:creationId xmlns:a16="http://schemas.microsoft.com/office/drawing/2014/main" id="{80623C68-BE50-4462-9ECC-8C2278908804}"/>
              </a:ext>
            </a:extLst>
          </p:cNvPr>
          <p:cNvSpPr txBox="1">
            <a:spLocks/>
          </p:cNvSpPr>
          <p:nvPr/>
        </p:nvSpPr>
        <p:spPr>
          <a:xfrm>
            <a:off x="1178351" y="365235"/>
            <a:ext cx="8072091" cy="699245"/>
          </a:xfrm>
          <a:prstGeom prst="rect">
            <a:avLst/>
          </a:prstGeom>
        </p:spPr>
        <p:txBody>
          <a:bodyPr anchor="ctr" bIns="40803" lIns="81605" rIns="81605" rtlCol="0" tIns="40803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1" dirty="0" lang="pt-BR" sz="2400">
                <a:solidFill>
                  <a:srgbClr val="13756B"/>
                </a:solidFill>
                <a:latin charset="0" typeface="Arial"/>
                <a:ea charset="0" typeface="Arial"/>
                <a:cs charset="0" typeface="Arial"/>
              </a:rPr>
              <a:t>5. Experiência prática de gestão de iniciativas </a:t>
            </a:r>
            <a:r>
              <a:rPr b="1" dirty="0" i="1" lang="pt-BR" sz="1800">
                <a:solidFill>
                  <a:srgbClr val="13756B"/>
                </a:solidFill>
                <a:latin charset="0" typeface="Arial"/>
                <a:ea charset="0" typeface="Arial"/>
                <a:cs charset="0" typeface="Arial"/>
              </a:rPr>
              <a:t>(3)</a:t>
            </a:r>
            <a:endParaRPr b="1" dirty="0" i="1" lang="en-GB" sz="1800">
              <a:solidFill>
                <a:srgbClr val="13756B"/>
              </a:solidFill>
              <a:latin charset="0" typeface="Arial"/>
              <a:ea charset="0" typeface="Arial"/>
              <a:cs charset="0"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2C8D4F-7A92-4557-9285-3D02C0B65E37}"/>
              </a:ext>
            </a:extLst>
          </p:cNvPr>
          <p:cNvSpPr txBox="1"/>
          <p:nvPr/>
        </p:nvSpPr>
        <p:spPr>
          <a:xfrm>
            <a:off x="4307889" y="1505241"/>
            <a:ext cx="30279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42900" lvl="1" marL="777423">
              <a:buFont charset="2" panose="05000000000000000000" pitchFamily="2" typeface="Wingdings"/>
              <a:buChar char="v"/>
            </a:pPr>
            <a:r>
              <a:rPr b="1" dirty="0" lang="pt-PT" sz="2000"/>
              <a:t>Actividades</a:t>
            </a:r>
          </a:p>
        </p:txBody>
      </p:sp>
    </p:spTree>
    <p:extLst>
      <p:ext uri="{BB962C8B-B14F-4D97-AF65-F5344CB8AC3E}">
        <p14:creationId xmlns:p14="http://schemas.microsoft.com/office/powerpoint/2010/main" val="1765157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360091" y="1529161"/>
            <a:ext cx="123668" cy="24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204" tIns="30602" rIns="61204" bIns="30602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 sz="1205" dirty="0"/>
          </a:p>
        </p:txBody>
      </p:sp>
      <p:pic>
        <p:nvPicPr>
          <p:cNvPr id="13" name="image6.png" descr="image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416" y="142680"/>
            <a:ext cx="1051620" cy="89223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Title 3"/>
          <p:cNvSpPr txBox="1">
            <a:spLocks/>
          </p:cNvSpPr>
          <p:nvPr/>
        </p:nvSpPr>
        <p:spPr>
          <a:xfrm>
            <a:off x="3418137" y="800150"/>
            <a:ext cx="3558726" cy="723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10119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6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err="1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Educação</a:t>
            </a:r>
            <a:r>
              <a:rPr lang="en-GB" sz="2400" b="1" dirty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Ambiental</a:t>
            </a:r>
          </a:p>
          <a:p>
            <a:pPr algn="ctr"/>
            <a:r>
              <a:rPr lang="en-GB" sz="2400" b="1" dirty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EDUCA +</a:t>
            </a:r>
          </a:p>
        </p:txBody>
      </p:sp>
      <p:sp>
        <p:nvSpPr>
          <p:cNvPr id="2" name="Oval 1"/>
          <p:cNvSpPr/>
          <p:nvPr/>
        </p:nvSpPr>
        <p:spPr>
          <a:xfrm>
            <a:off x="4792646" y="517157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C96627-1003-4E73-9B8B-52A886AD6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873" y="1943946"/>
            <a:ext cx="3464448" cy="1621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A425F7-2985-4C02-870A-43CE95D74E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4783" y="5194431"/>
            <a:ext cx="3965787" cy="21111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DDB286-FCF4-4ACB-84AE-887691F0C6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7479" y="2212875"/>
            <a:ext cx="2620197" cy="23371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C301454-A89A-4CE6-B06A-978D1BFCEE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217" y="3601212"/>
            <a:ext cx="3498220" cy="18715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327BF60-9801-4C4F-8C44-A03FDC106F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101" y="5552192"/>
            <a:ext cx="3498220" cy="18715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EFB8B79-3521-4148-90B5-0A08E5A6CD34}"/>
              </a:ext>
            </a:extLst>
          </p:cNvPr>
          <p:cNvSpPr txBox="1"/>
          <p:nvPr/>
        </p:nvSpPr>
        <p:spPr>
          <a:xfrm>
            <a:off x="328578" y="1288840"/>
            <a:ext cx="43079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273" lvl="1" indent="-285750">
              <a:buFont typeface="Arial" panose="020B0604020202020204" pitchFamily="34" charset="0"/>
              <a:buChar char="•"/>
            </a:pPr>
            <a:r>
              <a:rPr lang="pt-PT" sz="1800" dirty="0"/>
              <a:t>9 clubes ambientais criados (30 cada clube, 15rapazes/15 raparigas)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2CE919-E5B7-4CCE-8FB4-D0622E2365AD}"/>
              </a:ext>
            </a:extLst>
          </p:cNvPr>
          <p:cNvSpPr txBox="1"/>
          <p:nvPr/>
        </p:nvSpPr>
        <p:spPr>
          <a:xfrm>
            <a:off x="5784783" y="1529161"/>
            <a:ext cx="3655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273" lvl="1" indent="-285750">
              <a:buFont typeface="Arial" panose="020B0604020202020204" pitchFamily="34" charset="0"/>
              <a:buChar char="•"/>
            </a:pPr>
            <a:r>
              <a:rPr lang="pt-PT" sz="1800" dirty="0"/>
              <a:t>5 clubes de raparigas criados (40 raparigas cada clube)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A30160-65DE-44DA-AD3E-E9FFCB2EFC51}"/>
              </a:ext>
            </a:extLst>
          </p:cNvPr>
          <p:cNvSpPr txBox="1"/>
          <p:nvPr/>
        </p:nvSpPr>
        <p:spPr>
          <a:xfrm>
            <a:off x="6328303" y="4841528"/>
            <a:ext cx="27386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pt-PT" sz="1800" dirty="0"/>
              <a:t>40 madrinhas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F64DA3C-02C4-4A7A-A753-9BEBAA5448A6}"/>
              </a:ext>
            </a:extLst>
          </p:cNvPr>
          <p:cNvCxnSpPr/>
          <p:nvPr/>
        </p:nvCxnSpPr>
        <p:spPr>
          <a:xfrm>
            <a:off x="5034013" y="1529161"/>
            <a:ext cx="0" cy="60606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2BA0EA-B25A-4094-8613-E4A6BCE7A610}"/>
              </a:ext>
            </a:extLst>
          </p:cNvPr>
          <p:cNvCxnSpPr>
            <a:cxnSpLocks/>
          </p:cNvCxnSpPr>
          <p:nvPr/>
        </p:nvCxnSpPr>
        <p:spPr>
          <a:xfrm>
            <a:off x="5034013" y="4745254"/>
            <a:ext cx="54273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4">
            <a:extLst>
              <a:ext uri="{FF2B5EF4-FFF2-40B4-BE49-F238E27FC236}">
                <a16:creationId xmlns:a16="http://schemas.microsoft.com/office/drawing/2014/main" id="{244D8254-B933-46FA-A726-D0C7361FCFFA}"/>
              </a:ext>
            </a:extLst>
          </p:cNvPr>
          <p:cNvSpPr txBox="1">
            <a:spLocks/>
          </p:cNvSpPr>
          <p:nvPr/>
        </p:nvSpPr>
        <p:spPr>
          <a:xfrm>
            <a:off x="954732" y="104231"/>
            <a:ext cx="7831049" cy="735433"/>
          </a:xfrm>
          <a:prstGeom prst="rect">
            <a:avLst/>
          </a:prstGeom>
        </p:spPr>
        <p:txBody>
          <a:bodyPr vert="horz" lIns="81605" tIns="40803" rIns="81605" bIns="4080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rgbClr val="13756B"/>
                </a:solidFill>
                <a:latin typeface="Arial" charset="0"/>
                <a:ea typeface="Arial" charset="0"/>
                <a:cs typeface="Arial" charset="0"/>
              </a:rPr>
              <a:t>5. Experiência prática de gestão de iniciativas </a:t>
            </a:r>
            <a:r>
              <a:rPr lang="pt-BR" sz="1800" b="1" i="1" dirty="0">
                <a:solidFill>
                  <a:srgbClr val="13756B"/>
                </a:solidFill>
                <a:latin typeface="Arial" charset="0"/>
                <a:ea typeface="Arial" charset="0"/>
                <a:cs typeface="Arial" charset="0"/>
              </a:rPr>
              <a:t>(4)</a:t>
            </a:r>
            <a:endParaRPr lang="en-GB" sz="1800" b="1" i="1" dirty="0">
              <a:solidFill>
                <a:srgbClr val="13756B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238C7C-202A-4342-8E2F-48C25EE3E6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5967" y="2168165"/>
            <a:ext cx="2665401" cy="240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30001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360091" y="1529161"/>
            <a:ext cx="123668" cy="24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 bIns="30602" compatLnSpc="1" lIns="61204" numCol="1" rIns="61204" tIns="30602" vert="horz" wrap="none">
            <a:prstTxWarp prst="textNoShape">
              <a:avLst/>
            </a:prstTxWarp>
            <a:spAutoFit/>
          </a:bodyPr>
          <a:lstStyle/>
          <a:p>
            <a:endParaRPr dirty="0" lang="pt-PT" sz="1205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cstate="screen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660" y="7141029"/>
            <a:ext cx="9782628" cy="318180"/>
          </a:xfrm>
          <a:prstGeom prst="rect">
            <a:avLst/>
          </a:prstGeom>
        </p:spPr>
      </p:pic>
      <p:pic>
        <p:nvPicPr>
          <p:cNvPr descr="image6.png" id="13" name="image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7202" y="67372"/>
            <a:ext cx="1264092" cy="107249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Oval"/>
          <p:cNvSpPr/>
          <p:nvPr/>
        </p:nvSpPr>
        <p:spPr>
          <a:xfrm>
            <a:off x="451309" y="1322102"/>
            <a:ext cx="5574070" cy="379526"/>
          </a:xfrm>
          <a:prstGeom prst="ellipse">
            <a:avLst/>
          </a:prstGeom>
          <a:solidFill>
            <a:srgbClr val="E6FEE7"/>
          </a:solidFill>
          <a:ln w="38100">
            <a:solidFill>
              <a:srgbClr val="EBFEEA"/>
            </a:solidFill>
            <a:miter lim="400000"/>
          </a:ln>
        </p:spPr>
        <p:txBody>
          <a:bodyPr anchor="ctr" bIns="50598" lIns="50598" rIns="50598" tIns="50598"/>
          <a:lstStyle/>
          <a:p>
            <a:pPr algn="ctr"/>
            <a:r>
              <a:rPr b="1" dirty="0" err="1" lang="en-US" sz="2000"/>
              <a:t>Restauração</a:t>
            </a:r>
            <a:r>
              <a:rPr b="1" dirty="0" lang="en-US" sz="2000"/>
              <a:t> Natural </a:t>
            </a:r>
            <a:r>
              <a:rPr b="1" dirty="0" err="1" lang="en-US" sz="2000"/>
              <a:t>Assistida</a:t>
            </a:r>
            <a:r>
              <a:rPr b="1" dirty="0" lang="en-US" sz="2000"/>
              <a:t> (RNA)</a:t>
            </a:r>
            <a:endParaRPr b="1" dirty="0" sz="2000"/>
          </a:p>
        </p:txBody>
      </p:sp>
      <p:sp>
        <p:nvSpPr>
          <p:cNvPr id="26" name="Title 3"/>
          <p:cNvSpPr txBox="1">
            <a:spLocks/>
          </p:cNvSpPr>
          <p:nvPr/>
        </p:nvSpPr>
        <p:spPr>
          <a:xfrm>
            <a:off x="4053053" y="728110"/>
            <a:ext cx="2187491" cy="605217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>
            <a:lvl1pPr algn="l" defTabSz="1011966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869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1" dirty="0" err="1" lang="en-GB" sz="2400">
                <a:solidFill>
                  <a:schemeClr val="tx2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Restauração</a:t>
            </a:r>
            <a:endParaRPr b="1" dirty="0" lang="en-GB" sz="2400">
              <a:solidFill>
                <a:schemeClr val="tx2">
                  <a:lumMod val="50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2" name="Oval 1"/>
          <p:cNvSpPr/>
          <p:nvPr/>
        </p:nvSpPr>
        <p:spPr>
          <a:xfrm>
            <a:off x="4792646" y="517157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pt-PT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70F6C20-D882-4F58-AC2A-EE78D1EC9A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9098" y="2918830"/>
            <a:ext cx="2132683" cy="18937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BADFAC-40D9-4F08-A155-4ED972142B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007" y="5025470"/>
            <a:ext cx="2707820" cy="20109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8C65215-C454-445E-BD6E-B4EC176CE6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7387" y="2860589"/>
            <a:ext cx="2167193" cy="19605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E4C1074-A7D7-4A5E-9D76-66904BC7CAF8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22006" y="2892527"/>
            <a:ext cx="2707821" cy="2047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A60EE29-5F73-4501-9D1B-26A77F8E71BF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022" y="2860589"/>
            <a:ext cx="2961491" cy="213294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450C693-FAAD-46A5-A0FD-034A3CB97349}"/>
              </a:ext>
            </a:extLst>
          </p:cNvPr>
          <p:cNvCxnSpPr>
            <a:cxnSpLocks/>
          </p:cNvCxnSpPr>
          <p:nvPr/>
        </p:nvCxnSpPr>
        <p:spPr>
          <a:xfrm>
            <a:off x="6099142" y="1333327"/>
            <a:ext cx="0" cy="5868817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0784D9-3A15-4AB4-B6CF-08FAF4EFCE9F}"/>
              </a:ext>
            </a:extLst>
          </p:cNvPr>
          <p:cNvCxnSpPr/>
          <p:nvPr/>
        </p:nvCxnSpPr>
        <p:spPr>
          <a:xfrm flipV="1">
            <a:off x="452487" y="1263192"/>
            <a:ext cx="9785022" cy="701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descr="IMG_20240604_075450" id="21" name="Picture 20">
            <a:extLst>
              <a:ext uri="{FF2B5EF4-FFF2-40B4-BE49-F238E27FC236}">
                <a16:creationId xmlns:a16="http://schemas.microsoft.com/office/drawing/2014/main" id="{9955EAB6-0E41-4063-9348-8DCA59E68BD4}"/>
              </a:ext>
            </a:extLst>
          </p:cNvPr>
          <p:cNvPicPr>
            <a:picLocks noChangeAspect="1" noGrp="1"/>
          </p:cNvPicPr>
          <p:nvPr isPhoto="1"/>
        </p:nvPicPr>
        <p:blipFill>
          <a:blip r:embed="rId10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387" y="4850715"/>
            <a:ext cx="2183405" cy="2126397"/>
          </a:xfrm>
          <a:prstGeom prst="rect">
            <a:avLst/>
          </a:prstGeom>
        </p:spPr>
      </p:pic>
      <p:pic>
        <p:nvPicPr>
          <p:cNvPr id="23" name="Imagem 6">
            <a:extLst>
              <a:ext uri="{FF2B5EF4-FFF2-40B4-BE49-F238E27FC236}">
                <a16:creationId xmlns:a16="http://schemas.microsoft.com/office/drawing/2014/main" id="{2F016AF1-898F-4147-BF19-2D353DDA5B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543" y="4850716"/>
            <a:ext cx="2171239" cy="2163310"/>
          </a:xfrm>
          <a:prstGeom prst="rect">
            <a:avLst/>
          </a:prstGeom>
        </p:spPr>
      </p:pic>
      <p:sp>
        <p:nvSpPr>
          <p:cNvPr id="25" name="CaixaDeTexto 4">
            <a:extLst>
              <a:ext uri="{FF2B5EF4-FFF2-40B4-BE49-F238E27FC236}">
                <a16:creationId xmlns:a16="http://schemas.microsoft.com/office/drawing/2014/main" id="{AFA1C558-0B5F-468A-A924-68855AA7CF2F}"/>
              </a:ext>
            </a:extLst>
          </p:cNvPr>
          <p:cNvSpPr txBox="1"/>
          <p:nvPr/>
        </p:nvSpPr>
        <p:spPr>
          <a:xfrm>
            <a:off x="6394145" y="1531798"/>
            <a:ext cx="403527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lang="pt-BR" sz="1800">
                <a:latin charset="0" panose="02020603050405020304" pitchFamily="18" typeface="Times New Roman"/>
                <a:cs charset="0" panose="02020603050405020304" pitchFamily="18" typeface="Times New Roman"/>
              </a:rPr>
              <a:t>Sistemas Agroflorestais (SAFs</a:t>
            </a:r>
            <a:r>
              <a:rPr dirty="0" lang="pt-BR" sz="1800">
                <a:latin charset="0" panose="02020603050405020304" pitchFamily="18" typeface="Times New Roman"/>
                <a:cs charset="0" panose="02020603050405020304" pitchFamily="18" typeface="Times New Roman"/>
              </a:rPr>
              <a:t>)</a:t>
            </a:r>
          </a:p>
          <a:p>
            <a:endParaRPr dirty="0" lang="pt-BR" sz="18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indent="-342900" marL="342900">
              <a:buFont charset="2" panose="05000000000000000000" pitchFamily="2" typeface="Wingdings"/>
              <a:buChar char="v"/>
            </a:pPr>
            <a:r>
              <a:rPr dirty="0" lang="pt-BR" sz="1600">
                <a:latin charset="0" panose="02020603050405020304" pitchFamily="18" typeface="Times New Roman"/>
                <a:cs charset="0" panose="02020603050405020304" pitchFamily="18" typeface="Times New Roman"/>
              </a:rPr>
              <a:t>Meta: 1650 ha </a:t>
            </a:r>
          </a:p>
          <a:p>
            <a:pPr indent="-342900" marL="342900">
              <a:buFont charset="2" panose="05000000000000000000" pitchFamily="2" typeface="Wingdings"/>
              <a:buChar char="v"/>
            </a:pPr>
            <a:r>
              <a:rPr dirty="0" lang="pt-BR" sz="1600">
                <a:latin charset="0" panose="02020603050405020304" pitchFamily="18" typeface="Times New Roman"/>
                <a:cs charset="0" panose="02020603050405020304" pitchFamily="18" typeface="Times New Roman"/>
              </a:rPr>
              <a:t>Restaurado: 750 ha</a:t>
            </a:r>
            <a:endParaRPr dirty="0" lang="en-GB" sz="1600"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27" name="CaixaDeTexto 4">
            <a:extLst>
              <a:ext uri="{FF2B5EF4-FFF2-40B4-BE49-F238E27FC236}">
                <a16:creationId xmlns:a16="http://schemas.microsoft.com/office/drawing/2014/main" id="{439AB3D1-5D0E-41CC-AE99-4789E3A9A3E4}"/>
              </a:ext>
            </a:extLst>
          </p:cNvPr>
          <p:cNvSpPr txBox="1"/>
          <p:nvPr/>
        </p:nvSpPr>
        <p:spPr>
          <a:xfrm>
            <a:off x="429214" y="1901670"/>
            <a:ext cx="221314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lang="pt-BR" sz="1800">
                <a:latin charset="0" panose="02020603050405020304" pitchFamily="18" typeface="Times New Roman"/>
                <a:cs charset="0" panose="02020603050405020304" pitchFamily="18" typeface="Times New Roman"/>
              </a:rPr>
              <a:t>Levas Flor</a:t>
            </a:r>
            <a:endParaRPr dirty="0" lang="pt-BR" sz="18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indent="-342900" marL="342900">
              <a:buFont charset="2" panose="05000000000000000000" pitchFamily="2" typeface="Wingdings"/>
              <a:buChar char="v"/>
            </a:pPr>
            <a:r>
              <a:rPr dirty="0" lang="pt-BR" sz="1600">
                <a:latin charset="0" panose="02020603050405020304" pitchFamily="18" typeface="Times New Roman"/>
                <a:cs charset="0" panose="02020603050405020304" pitchFamily="18" typeface="Times New Roman"/>
              </a:rPr>
              <a:t>Meta: 550 ha </a:t>
            </a:r>
          </a:p>
          <a:p>
            <a:pPr indent="-342900" marL="342900">
              <a:buFont charset="2" panose="05000000000000000000" pitchFamily="2" typeface="Wingdings"/>
              <a:buChar char="v"/>
            </a:pPr>
            <a:r>
              <a:rPr dirty="0" lang="pt-BR" sz="1600">
                <a:latin charset="0" panose="02020603050405020304" pitchFamily="18" typeface="Times New Roman"/>
                <a:cs charset="0" panose="02020603050405020304" pitchFamily="18" typeface="Times New Roman"/>
              </a:rPr>
              <a:t>Restaurado: 550 ha</a:t>
            </a:r>
            <a:endParaRPr dirty="0" lang="en-GB" sz="1600"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28" name="CaixaDeTexto 4">
            <a:extLst>
              <a:ext uri="{FF2B5EF4-FFF2-40B4-BE49-F238E27FC236}">
                <a16:creationId xmlns:a16="http://schemas.microsoft.com/office/drawing/2014/main" id="{D6023837-29B9-4341-83BD-9A9B402DA56C}"/>
              </a:ext>
            </a:extLst>
          </p:cNvPr>
          <p:cNvSpPr txBox="1"/>
          <p:nvPr/>
        </p:nvSpPr>
        <p:spPr>
          <a:xfrm>
            <a:off x="3457887" y="1935314"/>
            <a:ext cx="221314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lang="pt-BR" sz="1800">
                <a:latin charset="0" panose="02020603050405020304" pitchFamily="18" typeface="Times New Roman"/>
                <a:cs charset="0" panose="02020603050405020304" pitchFamily="18" typeface="Times New Roman"/>
              </a:rPr>
              <a:t>IMM</a:t>
            </a:r>
            <a:endParaRPr dirty="0" lang="pt-BR" sz="18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indent="-342900" marL="342900">
              <a:buFont charset="2" panose="05000000000000000000" pitchFamily="2" typeface="Wingdings"/>
              <a:buChar char="v"/>
            </a:pPr>
            <a:r>
              <a:rPr dirty="0" lang="pt-BR" sz="1600">
                <a:latin charset="0" panose="02020603050405020304" pitchFamily="18" typeface="Times New Roman"/>
                <a:cs charset="0" panose="02020603050405020304" pitchFamily="18" typeface="Times New Roman"/>
              </a:rPr>
              <a:t>Meta: 350 ha </a:t>
            </a:r>
          </a:p>
          <a:p>
            <a:pPr indent="-342900" marL="342900">
              <a:buFont charset="2" panose="05000000000000000000" pitchFamily="2" typeface="Wingdings"/>
              <a:buChar char="v"/>
            </a:pPr>
            <a:r>
              <a:rPr dirty="0" lang="pt-BR" sz="1600">
                <a:latin charset="0" panose="02020603050405020304" pitchFamily="18" typeface="Times New Roman"/>
                <a:cs charset="0" panose="02020603050405020304" pitchFamily="18" typeface="Times New Roman"/>
              </a:rPr>
              <a:t>Restaurado: 356 ha</a:t>
            </a:r>
            <a:endParaRPr dirty="0" lang="en-GB" sz="1600"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descr="Uma imagem com ar livre, céu, Comunidade vegetal, chão&#10;&#10;Descrição gerada automaticamente" id="30" name="Imagem 8">
            <a:extLst>
              <a:ext uri="{FF2B5EF4-FFF2-40B4-BE49-F238E27FC236}">
                <a16:creationId xmlns:a16="http://schemas.microsoft.com/office/drawing/2014/main" id="{C16DF881-F2C1-4077-9C01-3AF438A759C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 r="12"/>
          <a:stretch/>
        </p:blipFill>
        <p:spPr>
          <a:xfrm>
            <a:off x="3055349" y="5004640"/>
            <a:ext cx="2863835" cy="2031732"/>
          </a:xfrm>
          <a:custGeom>
            <a:avLst/>
            <a:gdLst/>
            <a:ahLst/>
            <a:cxnLst/>
            <a:rect b="b" l="l" r="r" t="t"/>
            <a:pathLst>
              <a:path h="6858000" w="6883948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algn="r" blurRad="50800" dir="10800000" dist="38100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32" name="Title 4">
            <a:extLst>
              <a:ext uri="{FF2B5EF4-FFF2-40B4-BE49-F238E27FC236}">
                <a16:creationId xmlns:a16="http://schemas.microsoft.com/office/drawing/2014/main" id="{D7447FE5-D5C1-48B7-8E2E-A071B3C12ABB}"/>
              </a:ext>
            </a:extLst>
          </p:cNvPr>
          <p:cNvSpPr txBox="1">
            <a:spLocks/>
          </p:cNvSpPr>
          <p:nvPr/>
        </p:nvSpPr>
        <p:spPr>
          <a:xfrm>
            <a:off x="954732" y="104231"/>
            <a:ext cx="8113854" cy="955067"/>
          </a:xfrm>
          <a:prstGeom prst="rect">
            <a:avLst/>
          </a:prstGeom>
        </p:spPr>
        <p:txBody>
          <a:bodyPr anchor="ctr" bIns="40803" lIns="81605" rIns="81605" rtlCol="0" tIns="40803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1" dirty="0" lang="pt-BR" sz="2400">
                <a:solidFill>
                  <a:srgbClr val="13756B"/>
                </a:solidFill>
                <a:latin charset="0" typeface="Arial"/>
                <a:ea charset="0" typeface="Arial"/>
                <a:cs charset="0" typeface="Arial"/>
              </a:rPr>
              <a:t>5. Experiência prática de gestão de iniciativas </a:t>
            </a:r>
            <a:r>
              <a:rPr b="1" dirty="0" i="1" lang="pt-BR" sz="1800">
                <a:solidFill>
                  <a:srgbClr val="13756B"/>
                </a:solidFill>
                <a:latin charset="0" typeface="Arial"/>
                <a:ea charset="0" typeface="Arial"/>
                <a:cs charset="0" typeface="Arial"/>
              </a:rPr>
              <a:t>(6)</a:t>
            </a:r>
            <a:endParaRPr b="1" dirty="0" i="1" lang="en-GB" sz="1800">
              <a:solidFill>
                <a:srgbClr val="13756B"/>
              </a:solidFill>
              <a:latin charset="0" typeface="Arial"/>
              <a:ea charset="0" typeface="Arial"/>
              <a:cs charset="0"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4678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360091" y="1529161"/>
            <a:ext cx="123668" cy="24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204" tIns="30602" rIns="61204" bIns="30602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 sz="1205" dirty="0"/>
          </a:p>
        </p:txBody>
      </p:sp>
      <p:pic>
        <p:nvPicPr>
          <p:cNvPr id="13" name="image6.png" descr="image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5960" y="-8497"/>
            <a:ext cx="1264092" cy="107249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Oval 1"/>
          <p:cNvSpPr/>
          <p:nvPr/>
        </p:nvSpPr>
        <p:spPr>
          <a:xfrm>
            <a:off x="4792646" y="517157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7" name="Content Placeholder 7">
            <a:extLst>
              <a:ext uri="{FF2B5EF4-FFF2-40B4-BE49-F238E27FC236}">
                <a16:creationId xmlns:a16="http://schemas.microsoft.com/office/drawing/2014/main" id="{103957E2-BEC1-494A-B116-F5791FF5DFA9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199" y="103465"/>
            <a:ext cx="1429382" cy="12479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C531BE-E734-4C17-86E2-A7A5A9B235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41" y="5097194"/>
            <a:ext cx="2903225" cy="237743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E5954AC-D0CA-485A-A1F0-EA441ADAC0D4}"/>
              </a:ext>
            </a:extLst>
          </p:cNvPr>
          <p:cNvSpPr txBox="1"/>
          <p:nvPr/>
        </p:nvSpPr>
        <p:spPr>
          <a:xfrm>
            <a:off x="1120205" y="1122809"/>
            <a:ext cx="4153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77423" lvl="1" indent="-342900">
              <a:buFont typeface="Wingdings" panose="05000000000000000000" pitchFamily="2" charset="2"/>
              <a:buChar char="q"/>
            </a:pPr>
            <a:r>
              <a:rPr lang="pt-PT" sz="1800" dirty="0"/>
              <a:t>ACC Cheringoma</a:t>
            </a:r>
          </a:p>
          <a:p>
            <a:pPr marL="1211946" lvl="2" indent="-342900">
              <a:buFont typeface="Arial" panose="020B0604020202020204" pitchFamily="34" charset="0"/>
              <a:buChar char="•"/>
            </a:pPr>
            <a:r>
              <a:rPr lang="pt-PT" sz="1800" dirty="0"/>
              <a:t>Parceria PNG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228501-A8D3-4857-8B13-67FCB32D81FF}"/>
              </a:ext>
            </a:extLst>
          </p:cNvPr>
          <p:cNvSpPr txBox="1"/>
          <p:nvPr/>
        </p:nvSpPr>
        <p:spPr>
          <a:xfrm>
            <a:off x="3268645" y="1806067"/>
            <a:ext cx="26126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pt-PT" sz="1800" dirty="0"/>
              <a:t>OCB de </a:t>
            </a:r>
            <a:r>
              <a:rPr lang="pt-PT" sz="1800" dirty="0" err="1"/>
              <a:t>Catemo</a:t>
            </a:r>
            <a:endParaRPr lang="pt-PT" sz="1800" dirty="0"/>
          </a:p>
          <a:p>
            <a:pPr lvl="1" algn="ctr"/>
            <a:r>
              <a:rPr lang="pt-PT" sz="1800" b="1" i="1" dirty="0"/>
              <a:t>---Ecoturismo---</a:t>
            </a:r>
          </a:p>
          <a:p>
            <a:pPr lvl="1" algn="ctr"/>
            <a:r>
              <a:rPr lang="pt-PT" sz="1800" i="1" dirty="0" err="1"/>
              <a:t>Benefic</a:t>
            </a:r>
            <a:r>
              <a:rPr lang="pt-PT" sz="1800" i="1" dirty="0"/>
              <a:t>: 347 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3EF6B1-17BF-43A2-A1DE-FB4302D32350}"/>
              </a:ext>
            </a:extLst>
          </p:cNvPr>
          <p:cNvSpPr txBox="1"/>
          <p:nvPr/>
        </p:nvSpPr>
        <p:spPr>
          <a:xfrm>
            <a:off x="414350" y="1806741"/>
            <a:ext cx="23757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pt-PT" sz="1800" dirty="0"/>
              <a:t>   OCB de </a:t>
            </a:r>
            <a:r>
              <a:rPr lang="pt-PT" sz="1800" dirty="0" err="1"/>
              <a:t>Nhabaua</a:t>
            </a:r>
            <a:endParaRPr lang="pt-PT" sz="1800" dirty="0"/>
          </a:p>
          <a:p>
            <a:pPr lvl="1" algn="ctr"/>
            <a:r>
              <a:rPr lang="pt-PT" sz="1800" b="1" i="1" dirty="0"/>
              <a:t>----Apicultura----</a:t>
            </a:r>
          </a:p>
          <a:p>
            <a:pPr lvl="1" algn="ctr"/>
            <a:r>
              <a:rPr lang="pt-PT" sz="1800" i="1" dirty="0" err="1"/>
              <a:t>Benefic</a:t>
            </a:r>
            <a:r>
              <a:rPr lang="pt-PT" sz="1800" i="1" dirty="0"/>
              <a:t>: 165 p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32E0ED-DC82-4193-AEE3-657AAFE31A9D}"/>
              </a:ext>
            </a:extLst>
          </p:cNvPr>
          <p:cNvCxnSpPr>
            <a:cxnSpLocks/>
          </p:cNvCxnSpPr>
          <p:nvPr/>
        </p:nvCxnSpPr>
        <p:spPr>
          <a:xfrm>
            <a:off x="394642" y="1776398"/>
            <a:ext cx="98036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698D562-09F3-4043-A9BC-B554168E8C4B}"/>
              </a:ext>
            </a:extLst>
          </p:cNvPr>
          <p:cNvSpPr txBox="1"/>
          <p:nvPr/>
        </p:nvSpPr>
        <p:spPr>
          <a:xfrm>
            <a:off x="7251028" y="1398855"/>
            <a:ext cx="1990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pt-PT" sz="1600" dirty="0" err="1"/>
              <a:t>Benefic</a:t>
            </a:r>
            <a:r>
              <a:rPr lang="pt-PT" sz="1600" dirty="0"/>
              <a:t>: 25 p</a:t>
            </a:r>
            <a:endParaRPr lang="pt-PT" sz="1600" b="1" i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29BD35-852C-449D-BFCF-5BB6D840364D}"/>
              </a:ext>
            </a:extLst>
          </p:cNvPr>
          <p:cNvSpPr txBox="1"/>
          <p:nvPr/>
        </p:nvSpPr>
        <p:spPr>
          <a:xfrm>
            <a:off x="6467702" y="1115713"/>
            <a:ext cx="41535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77423" lvl="1" indent="-342900">
              <a:buFont typeface="Wingdings" panose="05000000000000000000" pitchFamily="2" charset="2"/>
              <a:buChar char="q"/>
            </a:pPr>
            <a:r>
              <a:rPr lang="pt-PT" sz="1800" dirty="0"/>
              <a:t>OCB </a:t>
            </a:r>
            <a:r>
              <a:rPr lang="pt-PT" sz="1800" dirty="0" err="1"/>
              <a:t>FiJAN</a:t>
            </a:r>
            <a:r>
              <a:rPr lang="pt-PT" sz="1800" dirty="0"/>
              <a:t> (</a:t>
            </a:r>
            <a:r>
              <a:rPr lang="pt-PT" sz="1800" b="1" dirty="0"/>
              <a:t>Piscicultura</a:t>
            </a:r>
            <a:r>
              <a:rPr lang="pt-PT" sz="1800" dirty="0"/>
              <a:t>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BD92096-20E4-47C1-A6E3-D240B72C3B09}"/>
              </a:ext>
            </a:extLst>
          </p:cNvPr>
          <p:cNvCxnSpPr>
            <a:cxnSpLocks/>
          </p:cNvCxnSpPr>
          <p:nvPr/>
        </p:nvCxnSpPr>
        <p:spPr>
          <a:xfrm flipH="1">
            <a:off x="6289194" y="1851822"/>
            <a:ext cx="35200" cy="56467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34D71731-25AD-4889-9E34-61136697B8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543" y="2729397"/>
            <a:ext cx="2868023" cy="229996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F13279C-8252-443F-A88B-B2FFBE65D5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1166" y="2730071"/>
            <a:ext cx="3074822" cy="176672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6A04BCA-F3EA-44EF-9A47-E3AE1DFABD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3553" y="6131296"/>
            <a:ext cx="3074822" cy="132827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E1FC90F-7754-45A7-AFD8-89B74D13E1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4242" y="5693446"/>
            <a:ext cx="3775488" cy="180514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BE5B107-772A-414B-BC1D-AE7DCE398B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3061" y="3890667"/>
            <a:ext cx="3775488" cy="164561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5A3B9C8-26F5-4785-A7D1-EFE953F7679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93062" y="1989773"/>
            <a:ext cx="3797848" cy="1805146"/>
          </a:xfrm>
          <a:prstGeom prst="rect">
            <a:avLst/>
          </a:prstGeom>
        </p:spPr>
      </p:pic>
      <p:pic>
        <p:nvPicPr>
          <p:cNvPr id="22" name="Picture 21" descr="Nenhuma descrição de foto disponível.">
            <a:extLst>
              <a:ext uri="{FF2B5EF4-FFF2-40B4-BE49-F238E27FC236}">
                <a16:creationId xmlns:a16="http://schemas.microsoft.com/office/drawing/2014/main" id="{ACF9B3E1-6570-45DA-B1B9-1ACE2A896229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553" y="4533719"/>
            <a:ext cx="3032436" cy="156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itle 4">
            <a:extLst>
              <a:ext uri="{FF2B5EF4-FFF2-40B4-BE49-F238E27FC236}">
                <a16:creationId xmlns:a16="http://schemas.microsoft.com/office/drawing/2014/main" id="{BACD4E41-FE62-40C4-9FB6-572888256726}"/>
              </a:ext>
            </a:extLst>
          </p:cNvPr>
          <p:cNvSpPr txBox="1">
            <a:spLocks/>
          </p:cNvSpPr>
          <p:nvPr/>
        </p:nvSpPr>
        <p:spPr>
          <a:xfrm>
            <a:off x="961533" y="245730"/>
            <a:ext cx="4153541" cy="955067"/>
          </a:xfrm>
          <a:prstGeom prst="rect">
            <a:avLst/>
          </a:prstGeom>
        </p:spPr>
        <p:txBody>
          <a:bodyPr vert="horz" lIns="81605" tIns="40803" rIns="81605" bIns="4080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rgbClr val="13756B"/>
                </a:solidFill>
                <a:latin typeface="Arial" charset="0"/>
                <a:ea typeface="Arial" charset="0"/>
                <a:cs typeface="Arial" charset="0"/>
              </a:rPr>
              <a:t>5. Experiência prática de gestão de iniciativas </a:t>
            </a:r>
            <a:r>
              <a:rPr lang="pt-BR" sz="1800" b="1" i="1" dirty="0">
                <a:solidFill>
                  <a:srgbClr val="13756B"/>
                </a:solidFill>
                <a:latin typeface="Arial" charset="0"/>
                <a:ea typeface="Arial" charset="0"/>
                <a:cs typeface="Arial" charset="0"/>
              </a:rPr>
              <a:t>(9)</a:t>
            </a:r>
            <a:endParaRPr lang="en-GB" sz="1800" b="1" i="1" dirty="0">
              <a:solidFill>
                <a:srgbClr val="13756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117409"/>
      </p:ext>
    </p:extLst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360091" y="1529161"/>
            <a:ext cx="123668" cy="24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 bIns="30602" compatLnSpc="1" lIns="61204" numCol="1" rIns="61204" tIns="30602" vert="horz" wrap="none">
            <a:prstTxWarp prst="textNoShape">
              <a:avLst/>
            </a:prstTxWarp>
            <a:spAutoFit/>
          </a:bodyPr>
          <a:lstStyle/>
          <a:p>
            <a:endParaRPr dirty="0" lang="pt-PT" sz="1205"/>
          </a:p>
        </p:txBody>
      </p:sp>
      <p:pic>
        <p:nvPicPr>
          <p:cNvPr descr="image6.png" id="13" name="image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5960" y="-8497"/>
            <a:ext cx="1264092" cy="1072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275" y="1609797"/>
            <a:ext cx="1977792" cy="2754981"/>
          </a:xfrm>
          <a:prstGeom prst="rect">
            <a:avLst/>
          </a:prstGeom>
        </p:spPr>
      </p:pic>
      <p:sp>
        <p:nvSpPr>
          <p:cNvPr id="23" name="Title 3"/>
          <p:cNvSpPr txBox="1">
            <a:spLocks/>
          </p:cNvSpPr>
          <p:nvPr/>
        </p:nvSpPr>
        <p:spPr>
          <a:xfrm>
            <a:off x="419928" y="2235127"/>
            <a:ext cx="2533912" cy="616212"/>
          </a:xfrm>
          <a:prstGeom prst="rect">
            <a:avLst/>
          </a:prstGeom>
        </p:spPr>
        <p:txBody>
          <a:bodyPr anchor="ctr" bIns="45720" lIns="91440" rIns="91440" rtlCol="0" tIns="45720" vert="horz">
            <a:normAutofit lnSpcReduction="10000"/>
          </a:bodyPr>
          <a:lstStyle>
            <a:lvl1pPr algn="l" defTabSz="1011966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869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err="1" lang="en-GB" sz="2000">
                <a:solidFill>
                  <a:srgbClr val="7BC246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Actualização</a:t>
            </a:r>
            <a:r>
              <a:rPr dirty="0" lang="en-GB" sz="2000">
                <a:solidFill>
                  <a:srgbClr val="7BC246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PDUT-</a:t>
            </a:r>
          </a:p>
          <a:p>
            <a:r>
              <a:rPr dirty="0" err="1" lang="en-GB" sz="2000">
                <a:solidFill>
                  <a:srgbClr val="7BC246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Marromeu</a:t>
            </a:r>
            <a:endParaRPr dirty="0" lang="en-GB" sz="2000">
              <a:solidFill>
                <a:srgbClr val="7BC246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pic>
        <p:nvPicPr>
          <p:cNvPr id="24" name="Content Placeholder 5">
            <a:extLst>
              <a:ext uri="{FF2B5EF4-FFF2-40B4-BE49-F238E27FC236}">
                <a16:creationId xmlns:a16="http://schemas.microsoft.com/office/drawing/2014/main" id="{8D4323B7-0B20-71F6-001C-414037B9F000}"/>
              </a:ext>
            </a:extLst>
          </p:cNvPr>
          <p:cNvPicPr>
            <a:picLocks noChangeAspect="1" noGrp="1"/>
          </p:cNvPicPr>
          <p:nvPr>
            <p:ph idx="4294967295" sz="quarter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" l="57" r="66" t="21"/>
          <a:stretch/>
        </p:blipFill>
        <p:spPr>
          <a:xfrm>
            <a:off x="3267728" y="1512019"/>
            <a:ext cx="1922110" cy="277453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792646" y="517157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pt-PT"/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8392EED6-AF65-4EA2-8514-A84EBD7EE673}"/>
              </a:ext>
            </a:extLst>
          </p:cNvPr>
          <p:cNvSpPr txBox="1">
            <a:spLocks/>
          </p:cNvSpPr>
          <p:nvPr/>
        </p:nvSpPr>
        <p:spPr>
          <a:xfrm>
            <a:off x="554814" y="4957806"/>
            <a:ext cx="2254198" cy="616212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>
            <a:lvl1pPr algn="l" defTabSz="1011966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869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err="1" lang="en-GB" sz="2000">
                <a:solidFill>
                  <a:srgbClr val="7BC246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Actualização</a:t>
            </a:r>
            <a:r>
              <a:rPr dirty="0" lang="en-GB" sz="2000">
                <a:solidFill>
                  <a:srgbClr val="7BC246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PDD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75581F-A73E-414B-A0B8-3DB11090B3A2}"/>
              </a:ext>
            </a:extLst>
          </p:cNvPr>
          <p:cNvSpPr txBox="1"/>
          <p:nvPr/>
        </p:nvSpPr>
        <p:spPr>
          <a:xfrm>
            <a:off x="-30139" y="3052171"/>
            <a:ext cx="32918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 lvl="1" marL="720273">
              <a:buFont charset="0" panose="020B0604020202020204" pitchFamily="34" typeface="Arial"/>
              <a:buChar char="•"/>
            </a:pPr>
            <a:r>
              <a:rPr dirty="0" lang="pt-PT" sz="1800"/>
              <a:t>Publicado BR –III serie</a:t>
            </a:r>
          </a:p>
          <a:p>
            <a:pPr lvl="1"/>
            <a:r>
              <a:rPr dirty="0" lang="pt-PT" sz="1800"/>
              <a:t>     Nº 204 22 Outubro 2022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5C69B9-1EC2-4787-BC6C-C6FA679BDE68}"/>
              </a:ext>
            </a:extLst>
          </p:cNvPr>
          <p:cNvCxnSpPr>
            <a:cxnSpLocks/>
          </p:cNvCxnSpPr>
          <p:nvPr/>
        </p:nvCxnSpPr>
        <p:spPr>
          <a:xfrm>
            <a:off x="3167290" y="1431836"/>
            <a:ext cx="0" cy="570535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1759C1-188D-4014-A688-74B596344582}"/>
              </a:ext>
            </a:extLst>
          </p:cNvPr>
          <p:cNvCxnSpPr>
            <a:cxnSpLocks/>
          </p:cNvCxnSpPr>
          <p:nvPr/>
        </p:nvCxnSpPr>
        <p:spPr>
          <a:xfrm flipV="1">
            <a:off x="245206" y="1452152"/>
            <a:ext cx="10289071" cy="520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B947AB8-48DB-48E4-B1A0-FCABB904997F}"/>
              </a:ext>
            </a:extLst>
          </p:cNvPr>
          <p:cNvCxnSpPr/>
          <p:nvPr/>
        </p:nvCxnSpPr>
        <p:spPr>
          <a:xfrm>
            <a:off x="425692" y="4443002"/>
            <a:ext cx="1028907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682237E-29BA-4CA1-B5BC-D076A5A8F2F1}"/>
              </a:ext>
            </a:extLst>
          </p:cNvPr>
          <p:cNvSpPr txBox="1"/>
          <p:nvPr/>
        </p:nvSpPr>
        <p:spPr>
          <a:xfrm>
            <a:off x="373501" y="5733081"/>
            <a:ext cx="31627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 lvl="1" marL="720273">
              <a:buFont charset="0" panose="020B0604020202020204" pitchFamily="34" typeface="Arial"/>
              <a:buChar char="•"/>
            </a:pPr>
            <a:r>
              <a:rPr dirty="0" lang="pt-PT" sz="1800"/>
              <a:t>Marromeu</a:t>
            </a:r>
          </a:p>
          <a:p>
            <a:pPr indent="-285750" lvl="1" marL="720273">
              <a:buFont charset="0" panose="020B0604020202020204" pitchFamily="34" typeface="Arial"/>
              <a:buChar char="•"/>
            </a:pPr>
            <a:r>
              <a:rPr dirty="0" err="1" lang="pt-PT" sz="1800"/>
              <a:t>Cerinoma</a:t>
            </a:r>
            <a:endParaRPr dirty="0" lang="pt-PT" sz="1800"/>
          </a:p>
          <a:p>
            <a:pPr indent="-285750" lvl="1" marL="720273">
              <a:buFont charset="0" panose="020B0604020202020204" pitchFamily="34" typeface="Arial"/>
              <a:buChar char="•"/>
            </a:pPr>
            <a:r>
              <a:rPr dirty="0" lang="pt-PT" sz="1800"/>
              <a:t>Muanza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A33640-8617-48CE-B70E-BF53B73C70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2822" y="1660658"/>
            <a:ext cx="3401941" cy="2465810"/>
          </a:xfrm>
          <a:prstGeom prst="rect">
            <a:avLst/>
          </a:prstGeom>
        </p:spPr>
      </p:pic>
      <p:pic>
        <p:nvPicPr>
          <p:cNvPr id="1026" name="Picture 1">
            <a:extLst>
              <a:ext uri="{FF2B5EF4-FFF2-40B4-BE49-F238E27FC236}">
                <a16:creationId xmlns:a16="http://schemas.microsoft.com/office/drawing/2014/main" id="{731CEF80-1A75-4DB4-BA96-119452B09D6F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061" y="5093191"/>
            <a:ext cx="2512176" cy="207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DCD5ED1-D5DD-4172-9073-D73B5AB5B24A}"/>
              </a:ext>
            </a:extLst>
          </p:cNvPr>
          <p:cNvSpPr txBox="1"/>
          <p:nvPr/>
        </p:nvSpPr>
        <p:spPr>
          <a:xfrm>
            <a:off x="5634836" y="4657302"/>
            <a:ext cx="1875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dirty="0" lang="pt-PT" sz="1800"/>
              <a:t>Cheringoma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211FA8-0A1B-4FDD-AA69-3CB152CCDD7A}"/>
              </a:ext>
            </a:extLst>
          </p:cNvPr>
          <p:cNvSpPr txBox="1"/>
          <p:nvPr/>
        </p:nvSpPr>
        <p:spPr>
          <a:xfrm>
            <a:off x="609584" y="5365041"/>
            <a:ext cx="3162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dirty="0" lang="pt-PT" sz="1800"/>
              <a:t>2021-2030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76F5B5CB-87C0-4F32-BEAB-3133818E963F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835" y="5064058"/>
            <a:ext cx="2437223" cy="216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5157C90F-B57E-4362-84BE-60E476A66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5960" y="4684248"/>
            <a:ext cx="1088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 bIns="45720" compatLnSpc="1" lIns="91440" numCol="1" rIns="91440" tIns="45720" vert="horz" wrap="none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BCFEA4C-D88C-4AB4-9FBD-79EC608511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052707"/>
              </p:ext>
            </p:extLst>
          </p:nvPr>
        </p:nvGraphicFramePr>
        <p:xfrm>
          <a:off x="7733376" y="4876297"/>
          <a:ext cx="6350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imgH="749916" imgW="826183" name="Picture" progId="Word.Picture.8" r:id="rId10" spid="_x0000_s1102">
                  <p:embed/>
                </p:oleObj>
              </mc:Choice>
              <mc:Fallback>
                <p:oleObj imgH="749916" imgW="826183" name="Picture" progId="Word.Picture.8" r:id="rId10">
                  <p:embed/>
                  <p:pic>
                    <p:nvPicPr>
                      <p:cNvPr id="0" name="Object 4"/>
                      <p:cNvPicPr>
                        <a:picLocks noChangeArrowheads="1" noChangeAspect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3376" y="4876297"/>
                        <a:ext cx="63500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8DCC42EB-77B6-4834-93D0-06BE221C7434}"/>
              </a:ext>
            </a:extLst>
          </p:cNvPr>
          <p:cNvSpPr txBox="1"/>
          <p:nvPr/>
        </p:nvSpPr>
        <p:spPr>
          <a:xfrm>
            <a:off x="8591592" y="4708983"/>
            <a:ext cx="1875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dirty="0" lang="pt-PT" sz="1800"/>
              <a:t>Muanza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52A386-4486-4936-A2F1-3C78F2BCE9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23159" y="5077616"/>
            <a:ext cx="2311677" cy="208458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4E90424-6239-44B7-A8E3-73ED56234558}"/>
              </a:ext>
            </a:extLst>
          </p:cNvPr>
          <p:cNvSpPr txBox="1"/>
          <p:nvPr/>
        </p:nvSpPr>
        <p:spPr>
          <a:xfrm>
            <a:off x="3423196" y="4714937"/>
            <a:ext cx="1875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dirty="0" lang="pt-PT" sz="1800"/>
              <a:t>Marromeu</a:t>
            </a:r>
          </a:p>
        </p:txBody>
      </p:sp>
      <p:sp>
        <p:nvSpPr>
          <p:cNvPr id="31" name="Title 4">
            <a:extLst>
              <a:ext uri="{FF2B5EF4-FFF2-40B4-BE49-F238E27FC236}">
                <a16:creationId xmlns:a16="http://schemas.microsoft.com/office/drawing/2014/main" id="{5C7070F3-7A9F-4E47-9677-AED90C2378F5}"/>
              </a:ext>
            </a:extLst>
          </p:cNvPr>
          <p:cNvSpPr txBox="1">
            <a:spLocks/>
          </p:cNvSpPr>
          <p:nvPr/>
        </p:nvSpPr>
        <p:spPr>
          <a:xfrm>
            <a:off x="1442302" y="246768"/>
            <a:ext cx="8143658" cy="1120691"/>
          </a:xfrm>
          <a:prstGeom prst="rect">
            <a:avLst/>
          </a:prstGeom>
        </p:spPr>
        <p:txBody>
          <a:bodyPr anchor="ctr" bIns="40803" lIns="81605" rIns="81605" rtlCol="0" tIns="40803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1" dirty="0" lang="pt-BR" sz="2499">
                <a:solidFill>
                  <a:srgbClr val="13756B"/>
                </a:solidFill>
                <a:latin charset="0" typeface="Arial"/>
                <a:ea charset="0" typeface="Arial"/>
                <a:cs charset="0" typeface="Arial"/>
              </a:rPr>
              <a:t>5. Experiência prática de gestão de iniciativas </a:t>
            </a:r>
            <a:r>
              <a:rPr b="1" dirty="0" i="1" lang="pt-BR" sz="1800">
                <a:solidFill>
                  <a:srgbClr val="13756B"/>
                </a:solidFill>
                <a:latin charset="0" typeface="Arial"/>
                <a:ea charset="0" typeface="Arial"/>
                <a:cs charset="0" typeface="Arial"/>
              </a:rPr>
              <a:t>(10)</a:t>
            </a:r>
            <a:endParaRPr b="1" dirty="0" i="1" lang="en-GB" sz="1800">
              <a:solidFill>
                <a:srgbClr val="13756B"/>
              </a:solidFill>
              <a:latin charset="0" typeface="Arial"/>
              <a:ea charset="0" typeface="Arial"/>
              <a:cs charset="0"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9259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6.png" descr="image6.png">
            <a:extLst>
              <a:ext uri="{FF2B5EF4-FFF2-40B4-BE49-F238E27FC236}">
                <a16:creationId xmlns:a16="http://schemas.microsoft.com/office/drawing/2014/main" id="{0D3C8A39-F471-BF4F-ADB4-B4FDAD55E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151" y="218525"/>
            <a:ext cx="1453933" cy="1174555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C830DDC0-FA63-1B48-8908-179C11CB5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275" y="317841"/>
            <a:ext cx="5361913" cy="6132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13" b="1" dirty="0">
                <a:solidFill>
                  <a:srgbClr val="00CC66"/>
                </a:solidFill>
                <a:latin typeface="+mn-lt"/>
              </a:rPr>
              <a:t>6. </a:t>
            </a:r>
            <a:r>
              <a:rPr lang="en-US" sz="3213" b="1" dirty="0" err="1">
                <a:solidFill>
                  <a:srgbClr val="00CC66"/>
                </a:solidFill>
                <a:latin typeface="+mn-lt"/>
              </a:rPr>
              <a:t>Distribuição</a:t>
            </a:r>
            <a:r>
              <a:rPr lang="en-US" sz="3213" b="1" dirty="0">
                <a:solidFill>
                  <a:srgbClr val="00CC66"/>
                </a:solidFill>
                <a:latin typeface="+mn-lt"/>
              </a:rPr>
              <a:t> </a:t>
            </a:r>
            <a:r>
              <a:rPr lang="en-US" sz="3213" b="1" dirty="0" err="1">
                <a:solidFill>
                  <a:srgbClr val="00CC66"/>
                </a:solidFill>
                <a:latin typeface="+mn-lt"/>
              </a:rPr>
              <a:t>espacial</a:t>
            </a:r>
            <a:endParaRPr lang="en-MZ" sz="28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15992"/>
            <a:ext cx="339365" cy="6155322"/>
          </a:xfrm>
          <a:prstGeom prst="rect">
            <a:avLst/>
          </a:prstGeom>
        </p:spPr>
      </p:pic>
      <p:pic>
        <p:nvPicPr>
          <p:cNvPr id="10" name="Content Placeholder 2">
            <a:extLst>
              <a:ext uri="{FF2B5EF4-FFF2-40B4-BE49-F238E27FC236}">
                <a16:creationId xmlns:a16="http://schemas.microsoft.com/office/drawing/2014/main" id="{135CCA2D-A6DF-4E2B-85CA-B45E526B2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05" y="1300898"/>
            <a:ext cx="9301037" cy="6070415"/>
          </a:xfrm>
        </p:spPr>
      </p:pic>
    </p:spTree>
    <p:extLst>
      <p:ext uri="{BB962C8B-B14F-4D97-AF65-F5344CB8AC3E}">
        <p14:creationId xmlns:p14="http://schemas.microsoft.com/office/powerpoint/2010/main" val="1855875077"/>
      </p:ext>
    </p:extLst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2596" y="996897"/>
            <a:ext cx="4049638" cy="3477053"/>
          </a:xfrm>
        </p:spPr>
        <p:txBody>
          <a:bodyPr>
            <a:normAutofit/>
          </a:bodyPr>
          <a:lstStyle/>
          <a:p>
            <a:pPr algn="r"/>
            <a:r>
              <a:rPr b="1" dirty="0" lang="en-US" sz="3213"/>
              <a:t/>
            </a:r>
            <a:br>
              <a:rPr b="1" dirty="0" lang="en-US" sz="3213"/>
            </a:br>
            <a:endParaRPr b="1" dirty="0" lang="en-GB" sz="3213">
              <a:solidFill>
                <a:srgbClr val="13756B"/>
              </a:solidFill>
              <a:latin charset="0" typeface="Arial"/>
              <a:ea charset="0" typeface="Arial"/>
              <a:cs charset="0"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>
          <a:xfrm>
            <a:off x="1775196" y="6329792"/>
            <a:ext cx="1836122" cy="325855"/>
          </a:xfrm>
        </p:spPr>
        <p:txBody>
          <a:bodyPr/>
          <a:lstStyle/>
          <a:p>
            <a:pPr algn="l"/>
            <a:fld id="{D40F27DD-5052-C540-9E7E-7E121AB8B8C5}" type="slidenum">
              <a:rPr lang="en-US" smtClean="0">
                <a:solidFill>
                  <a:schemeClr val="bg1">
                    <a:lumMod val="95000"/>
                  </a:schemeClr>
                </a:solidFill>
              </a:rPr>
              <a:pPr algn="l"/>
              <a:t>16</a:t>
            </a:fld>
            <a:endParaRPr dirty="0"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1" l="1312" r="1282" t="126"/>
          <a:stretch/>
        </p:blipFill>
        <p:spPr>
          <a:xfrm>
            <a:off x="-6356" y="734715"/>
            <a:ext cx="415680" cy="61204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/>
          <a:stretch/>
        </p:blipFill>
        <p:spPr>
          <a:xfrm>
            <a:off x="409324" y="6297550"/>
            <a:ext cx="10267124" cy="539043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1231811" y="551234"/>
            <a:ext cx="3554285" cy="677619"/>
          </a:xfrm>
          <a:prstGeom prst="rect">
            <a:avLst/>
          </a:prstGeom>
        </p:spPr>
        <p:txBody>
          <a:bodyPr anchor="ctr" bIns="40803" lIns="81605" rIns="81605" rtlCol="0" tIns="40803" vert="horz">
            <a:normAutofit fontScale="92500"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1" dirty="0" lang="pt-BR" sz="2499">
                <a:solidFill>
                  <a:srgbClr val="13756B"/>
                </a:solidFill>
                <a:latin charset="0" typeface="Arial"/>
                <a:ea charset="0" typeface="Arial"/>
                <a:cs charset="0" typeface="Arial"/>
              </a:rPr>
              <a:t>6. Resultados/Impactos </a:t>
            </a:r>
            <a:endParaRPr b="1" dirty="0" lang="en-GB" sz="2499">
              <a:solidFill>
                <a:srgbClr val="13756B"/>
              </a:solidFill>
              <a:latin charset="0" typeface="Arial"/>
              <a:ea charset="0" typeface="Arial"/>
              <a:cs charset="0" typeface="Arial"/>
            </a:endParaRPr>
          </a:p>
        </p:txBody>
      </p:sp>
      <p:pic>
        <p:nvPicPr>
          <p:cNvPr descr="image6.png" id="11" name="image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2161" y="139821"/>
            <a:ext cx="1446331" cy="122684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50A6A69-5BE9-4E4C-ABD2-FFB42813AB2C}"/>
              </a:ext>
            </a:extLst>
          </p:cNvPr>
          <p:cNvSpPr txBox="1">
            <a:spLocks/>
          </p:cNvSpPr>
          <p:nvPr/>
        </p:nvSpPr>
        <p:spPr>
          <a:xfrm>
            <a:off x="924897" y="1456356"/>
            <a:ext cx="6150435" cy="1588988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l" defTabSz="1011966" eaLnBrk="1" hangingPunct="1" indent="-252992" latinLnBrk="0" marL="252992" rtl="0">
              <a:lnSpc>
                <a:spcPct val="90000"/>
              </a:lnSpc>
              <a:spcBef>
                <a:spcPts val="1107"/>
              </a:spcBef>
              <a:buFont charset="0" panose="020B0604020202020204" pitchFamily="34" typeface="Arial"/>
              <a:buChar char="•"/>
              <a:defRPr kern="1200" sz="30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1011966" eaLnBrk="1" hangingPunct="1" indent="-252992" latinLnBrk="0" marL="758975" rtl="0">
              <a:lnSpc>
                <a:spcPct val="90000"/>
              </a:lnSpc>
              <a:spcBef>
                <a:spcPts val="553"/>
              </a:spcBef>
              <a:buFont charset="0" panose="020B0604020202020204" pitchFamily="34" typeface="Arial"/>
              <a:buChar char="•"/>
              <a:defRPr kern="1200" sz="265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1011966" eaLnBrk="1" hangingPunct="1" indent="-252992" latinLnBrk="0" marL="1264958" rtl="0">
              <a:lnSpc>
                <a:spcPct val="90000"/>
              </a:lnSpc>
              <a:spcBef>
                <a:spcPts val="553"/>
              </a:spcBef>
              <a:buFont charset="0" panose="020B0604020202020204" pitchFamily="34" typeface="Arial"/>
              <a:buChar char="•"/>
              <a:defRPr kern="1200" sz="22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1011966" eaLnBrk="1" hangingPunct="1" indent="-252992" latinLnBrk="0" marL="1770941" rtl="0">
              <a:lnSpc>
                <a:spcPct val="90000"/>
              </a:lnSpc>
              <a:spcBef>
                <a:spcPts val="553"/>
              </a:spcBef>
              <a:buFont charset="0" panose="020B0604020202020204" pitchFamily="34" typeface="Arial"/>
              <a:buChar char="•"/>
              <a:defRPr kern="1200" sz="1992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1011966" eaLnBrk="1" hangingPunct="1" indent="-252992" latinLnBrk="0" marL="2276925" rtl="0">
              <a:lnSpc>
                <a:spcPct val="90000"/>
              </a:lnSpc>
              <a:spcBef>
                <a:spcPts val="553"/>
              </a:spcBef>
              <a:buFont charset="0" panose="020B0604020202020204" pitchFamily="34" typeface="Arial"/>
              <a:buChar char="•"/>
              <a:defRPr kern="1200" sz="1992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011966" eaLnBrk="1" hangingPunct="1" indent="-252992" latinLnBrk="0" marL="2782908" rtl="0">
              <a:lnSpc>
                <a:spcPct val="90000"/>
              </a:lnSpc>
              <a:spcBef>
                <a:spcPts val="553"/>
              </a:spcBef>
              <a:buFont charset="0" panose="020B0604020202020204" pitchFamily="34" typeface="Arial"/>
              <a:buChar char="•"/>
              <a:defRPr kern="1200" sz="1992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011966" eaLnBrk="1" hangingPunct="1" indent="-252992" latinLnBrk="0" marL="3288891" rtl="0">
              <a:lnSpc>
                <a:spcPct val="90000"/>
              </a:lnSpc>
              <a:spcBef>
                <a:spcPts val="553"/>
              </a:spcBef>
              <a:buFont charset="0" panose="020B0604020202020204" pitchFamily="34" typeface="Arial"/>
              <a:buChar char="•"/>
              <a:defRPr kern="1200" sz="1992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011966" eaLnBrk="1" hangingPunct="1" indent="-252992" latinLnBrk="0" marL="3794874" rtl="0">
              <a:lnSpc>
                <a:spcPct val="90000"/>
              </a:lnSpc>
              <a:spcBef>
                <a:spcPts val="553"/>
              </a:spcBef>
              <a:buFont charset="0" panose="020B0604020202020204" pitchFamily="34" typeface="Arial"/>
              <a:buChar char="•"/>
              <a:defRPr kern="1200" sz="1992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011966" eaLnBrk="1" hangingPunct="1" indent="-252992" latinLnBrk="0" marL="4300858" rtl="0">
              <a:lnSpc>
                <a:spcPct val="90000"/>
              </a:lnSpc>
              <a:spcBef>
                <a:spcPts val="553"/>
              </a:spcBef>
              <a:buFont charset="0" panose="020B0604020202020204" pitchFamily="34" typeface="Arial"/>
              <a:buChar char="•"/>
              <a:defRPr kern="1200" sz="1992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charset="2" panose="05000000000000000000" pitchFamily="2" typeface="Wingdings"/>
              <a:buChar char="v"/>
            </a:pPr>
            <a:r>
              <a:rPr b="1" dirty="0" err="1" i="1" lang="en-US" sz="2400"/>
              <a:t>Reserva</a:t>
            </a:r>
            <a:r>
              <a:rPr b="1" dirty="0" i="1" lang="en-US" sz="2400"/>
              <a:t> Nacional de </a:t>
            </a:r>
            <a:r>
              <a:rPr b="1" dirty="0" err="1" i="1" lang="en-US" sz="2400"/>
              <a:t>Marromeu</a:t>
            </a:r>
            <a:r>
              <a:rPr b="1" dirty="0" i="1" lang="en-US" sz="2400"/>
              <a:t> (RNM)</a:t>
            </a:r>
          </a:p>
          <a:p>
            <a:pPr lvl="1"/>
            <a:r>
              <a:rPr dirty="0" err="1" i="1" lang="en-US" sz="1600"/>
              <a:t>Acordo</a:t>
            </a:r>
            <a:r>
              <a:rPr dirty="0" i="1" lang="en-US" sz="1600"/>
              <a:t> de </a:t>
            </a:r>
            <a:r>
              <a:rPr dirty="0" err="1" i="1" lang="en-US" sz="1600"/>
              <a:t>parceria</a:t>
            </a:r>
            <a:r>
              <a:rPr dirty="0" i="1" lang="en-US" sz="1600"/>
              <a:t> </a:t>
            </a:r>
            <a:r>
              <a:rPr dirty="0" err="1" i="1" lang="en-US" sz="1600"/>
              <a:t>estabelecida</a:t>
            </a:r>
            <a:r>
              <a:rPr dirty="0" i="1" lang="en-US" sz="1600"/>
              <a:t> com FZS</a:t>
            </a:r>
          </a:p>
          <a:p>
            <a:pPr lvl="1"/>
            <a:r>
              <a:rPr dirty="0" err="1" i="1" lang="en-US" sz="1600"/>
              <a:t>Melhorada</a:t>
            </a:r>
            <a:r>
              <a:rPr dirty="0" i="1" lang="en-US" sz="1600"/>
              <a:t> as </a:t>
            </a:r>
            <a:r>
              <a:rPr dirty="0" err="1" i="1" lang="en-US" sz="1600"/>
              <a:t>infraestruturas</a:t>
            </a:r>
            <a:endParaRPr dirty="0" i="1" lang="en-US" sz="1600"/>
          </a:p>
          <a:p>
            <a:pPr lvl="1"/>
            <a:r>
              <a:rPr dirty="0" err="1" i="1" lang="en-US" sz="1600"/>
              <a:t>Melhorada</a:t>
            </a:r>
            <a:r>
              <a:rPr dirty="0" i="1" lang="en-US" sz="1600"/>
              <a:t> </a:t>
            </a:r>
            <a:r>
              <a:rPr dirty="0" err="1" i="1" lang="en-US" sz="1600"/>
              <a:t>maquinarias</a:t>
            </a:r>
            <a:r>
              <a:rPr dirty="0" i="1" lang="en-US" sz="1600"/>
              <a:t> e </a:t>
            </a:r>
            <a:r>
              <a:rPr dirty="0" err="1" i="1" lang="en-US" sz="1600"/>
              <a:t>meios</a:t>
            </a:r>
            <a:r>
              <a:rPr dirty="0" i="1" lang="en-US" sz="1600"/>
              <a:t> de </a:t>
            </a:r>
            <a:r>
              <a:rPr dirty="0" err="1" i="1" lang="en-US" sz="1600"/>
              <a:t>transporte</a:t>
            </a:r>
            <a:endParaRPr dirty="0" i="1" lang="en-US" sz="1600"/>
          </a:p>
          <a:p>
            <a:pPr lvl="1"/>
            <a:r>
              <a:rPr dirty="0" err="1" i="1" lang="en-US" sz="1600"/>
              <a:t>Melhorado</a:t>
            </a:r>
            <a:r>
              <a:rPr dirty="0" i="1" lang="en-US" sz="1600"/>
              <a:t> o </a:t>
            </a:r>
            <a:r>
              <a:rPr dirty="0" err="1" i="1" lang="en-US" sz="1600"/>
              <a:t>pessoal</a:t>
            </a:r>
            <a:r>
              <a:rPr dirty="0" i="1" lang="en-US" sz="1600"/>
              <a:t> </a:t>
            </a:r>
            <a:r>
              <a:rPr dirty="0" err="1" i="1" lang="en-US" sz="1600"/>
              <a:t>técnico</a:t>
            </a:r>
            <a:r>
              <a:rPr dirty="0" i="1" lang="en-US" sz="1600"/>
              <a:t> (</a:t>
            </a:r>
            <a:r>
              <a:rPr dirty="0" err="1" i="1" lang="en-US" sz="1600"/>
              <a:t>técnicos</a:t>
            </a:r>
            <a:r>
              <a:rPr dirty="0" i="1" lang="en-US" sz="1600"/>
              <a:t> e </a:t>
            </a:r>
            <a:r>
              <a:rPr dirty="0" err="1" i="1" lang="en-US" sz="1600"/>
              <a:t>fiscais</a:t>
            </a:r>
            <a:r>
              <a:rPr dirty="0" i="1" lang="en-US" sz="1600"/>
              <a:t>)</a:t>
            </a:r>
          </a:p>
          <a:p>
            <a:endParaRPr dirty="0" i="1" lang="pt-BR" sz="2400"/>
          </a:p>
          <a:p>
            <a:pPr algn="just" indent="0" marL="0">
              <a:buFont charset="0" panose="020B0604020202020204" pitchFamily="34" typeface="Arial"/>
              <a:buNone/>
            </a:pPr>
            <a:endParaRPr dirty="0" lang="pt-PT" sz="24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just"/>
            <a:endParaRPr dirty="0" lang="pt-PT" sz="24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endParaRPr dirty="0" lang="pt-BR" sz="2400">
              <a:solidFill>
                <a:srgbClr val="000000"/>
              </a:solidFill>
              <a:latin charset="0" panose="020B0604020202020204" pitchFamily="34"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31C981-19B1-40B8-A60F-FC96794CF4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295" y="3524162"/>
            <a:ext cx="3510820" cy="2790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E73B60-EE36-45F4-B5F3-C7F09AB495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4365" y="3519766"/>
            <a:ext cx="3317086" cy="28100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37B496C-9698-49E6-815D-5A7E25673C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3699" y="3524162"/>
            <a:ext cx="3116398" cy="2790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213346-003A-4F35-9B60-993A2C2F1F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3699" y="714832"/>
            <a:ext cx="3143949" cy="27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81729"/>
      </p:ext>
    </p:extLst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6.png" id="7" name="image6.png">
            <a:extLst>
              <a:ext uri="{FF2B5EF4-FFF2-40B4-BE49-F238E27FC236}">
                <a16:creationId xmlns:a16="http://schemas.microsoft.com/office/drawing/2014/main" id="{0D3C8A39-F471-BF4F-ADB4-B4FDAD55E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0963" y="94384"/>
            <a:ext cx="844894" cy="68254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49CFA98-613C-4AF7-AD02-9DED39AB6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2" y="928802"/>
            <a:ext cx="5100997" cy="3982463"/>
          </a:xfrm>
        </p:spPr>
        <p:txBody>
          <a:bodyPr>
            <a:noAutofit/>
          </a:bodyPr>
          <a:lstStyle/>
          <a:p>
            <a:pPr algn="ctr">
              <a:buFont charset="2" panose="05000000000000000000" pitchFamily="2" typeface="Wingdings"/>
              <a:buChar char="v"/>
            </a:pPr>
            <a:r>
              <a:rPr b="1" dirty="0" err="1" i="1" lang="en-US" sz="1800" u="sng"/>
              <a:t>Beneficiários</a:t>
            </a:r>
            <a:endParaRPr b="1" dirty="0" i="1" lang="en-US" sz="1800" u="sng"/>
          </a:p>
          <a:p>
            <a:pPr>
              <a:buFont charset="2" panose="05000000000000000000" pitchFamily="2" typeface="Wingdings"/>
              <a:buChar char="v"/>
            </a:pPr>
            <a:r>
              <a:rPr b="1" dirty="0" err="1" i="1" lang="en-US" sz="1800" u="sng"/>
              <a:t>Imediato</a:t>
            </a:r>
            <a:endParaRPr b="1" dirty="0" i="1" lang="en-US" sz="1800" u="sng"/>
          </a:p>
          <a:p>
            <a:pPr lvl="1"/>
            <a:r>
              <a:rPr dirty="0" err="1" i="1" lang="en-US" sz="1800"/>
              <a:t>Potencialidades</a:t>
            </a:r>
            <a:r>
              <a:rPr dirty="0" i="1" lang="en-US" sz="1800"/>
              <a:t> de </a:t>
            </a:r>
            <a:r>
              <a:rPr dirty="0" err="1" i="1" lang="en-US" sz="1800"/>
              <a:t>cadeias</a:t>
            </a:r>
            <a:r>
              <a:rPr dirty="0" i="1" lang="en-US" sz="1800"/>
              <a:t> de valor </a:t>
            </a:r>
            <a:r>
              <a:rPr dirty="0" err="1" i="1" lang="en-US" sz="1800"/>
              <a:t>mapeadas</a:t>
            </a:r>
            <a:endParaRPr dirty="0" i="1" lang="en-US" sz="1800"/>
          </a:p>
          <a:p>
            <a:pPr lvl="1"/>
            <a:r>
              <a:rPr dirty="0" err="1" i="1" lang="en-US" sz="1800"/>
              <a:t>Aumento</a:t>
            </a:r>
            <a:r>
              <a:rPr dirty="0" i="1" lang="en-US" sz="1800"/>
              <a:t> de </a:t>
            </a:r>
            <a:r>
              <a:rPr dirty="0" err="1" i="1" lang="en-US" sz="1800"/>
              <a:t>renda</a:t>
            </a:r>
            <a:r>
              <a:rPr dirty="0" i="1" lang="en-US" sz="1800"/>
              <a:t> </a:t>
            </a:r>
            <a:r>
              <a:rPr dirty="0" err="1" i="1" lang="en-US" sz="1800"/>
              <a:t>em</a:t>
            </a:r>
            <a:r>
              <a:rPr dirty="0" i="1" lang="en-US" sz="1800"/>
              <a:t> CVs (Mel e AC)</a:t>
            </a:r>
          </a:p>
          <a:p>
            <a:pPr lvl="1"/>
            <a:r>
              <a:rPr dirty="0" err="1" i="1" lang="en-US" sz="1800"/>
              <a:t>Adopção</a:t>
            </a:r>
            <a:r>
              <a:rPr dirty="0" i="1" lang="en-US" sz="1800"/>
              <a:t> </a:t>
            </a:r>
            <a:r>
              <a:rPr dirty="0" err="1" i="1" lang="en-US" sz="1800"/>
              <a:t>em</a:t>
            </a:r>
            <a:r>
              <a:rPr dirty="0" i="1" lang="en-US" sz="1800"/>
              <a:t> </a:t>
            </a:r>
            <a:r>
              <a:rPr dirty="0" err="1" i="1" lang="en-US" sz="1800"/>
              <a:t>matérias</a:t>
            </a:r>
            <a:r>
              <a:rPr dirty="0" i="1" lang="en-US" sz="1800"/>
              <a:t> de </a:t>
            </a:r>
            <a:r>
              <a:rPr dirty="0" err="1" i="1" lang="en-US" sz="1800"/>
              <a:t>gestão</a:t>
            </a:r>
            <a:r>
              <a:rPr dirty="0" i="1" lang="en-US" sz="1800"/>
              <a:t> </a:t>
            </a:r>
            <a:r>
              <a:rPr dirty="0" err="1" i="1" lang="en-US" sz="1800"/>
              <a:t>empresarial</a:t>
            </a:r>
            <a:endParaRPr dirty="0" i="1" lang="en-US" sz="1800"/>
          </a:p>
          <a:p>
            <a:pPr lvl="1"/>
            <a:r>
              <a:rPr dirty="0" i="1" lang="en-US" sz="1800"/>
              <a:t> </a:t>
            </a:r>
            <a:r>
              <a:rPr dirty="0" err="1" i="1" lang="en-US" sz="1800"/>
              <a:t>Melhoria</a:t>
            </a:r>
            <a:r>
              <a:rPr dirty="0" i="1" lang="en-US" sz="1800"/>
              <a:t> da </a:t>
            </a:r>
            <a:r>
              <a:rPr dirty="0" err="1" i="1" lang="en-US" sz="1800"/>
              <a:t>renda</a:t>
            </a:r>
            <a:r>
              <a:rPr dirty="0" i="1" lang="en-US" sz="1800"/>
              <a:t> familiar</a:t>
            </a:r>
          </a:p>
          <a:p>
            <a:pPr lvl="1"/>
            <a:r>
              <a:rPr dirty="0" err="1" i="1" lang="en-US" sz="1800"/>
              <a:t>Preservação</a:t>
            </a:r>
            <a:r>
              <a:rPr dirty="0" i="1" lang="en-US" sz="1800"/>
              <a:t> da flora e fauna </a:t>
            </a:r>
            <a:r>
              <a:rPr dirty="0" err="1" i="1" lang="en-US" sz="1800"/>
              <a:t>na</a:t>
            </a:r>
            <a:r>
              <a:rPr dirty="0" i="1" lang="en-US" sz="1800"/>
              <a:t> </a:t>
            </a:r>
            <a:r>
              <a:rPr dirty="0" err="1" i="1" lang="en-US" sz="1800"/>
              <a:t>cadeia</a:t>
            </a:r>
            <a:r>
              <a:rPr dirty="0" i="1" lang="en-US" sz="1800"/>
              <a:t> </a:t>
            </a:r>
            <a:r>
              <a:rPr dirty="0" err="1" i="1" lang="en-US" sz="1800"/>
              <a:t>apícola</a:t>
            </a:r>
            <a:endParaRPr dirty="0" i="1" lang="en-US" sz="1800"/>
          </a:p>
          <a:p>
            <a:pPr lvl="1"/>
            <a:r>
              <a:rPr dirty="0" i="1" lang="pt-BR" sz="1800"/>
              <a:t>Adopção de conhecimento em práticas agrícolas sustentaveis</a:t>
            </a:r>
          </a:p>
          <a:p>
            <a:pPr lvl="1"/>
            <a:r>
              <a:rPr dirty="0" i="1" lang="pt-BR" sz="1800"/>
              <a:t>Adopção de conecimento em educ. Amb.</a:t>
            </a:r>
          </a:p>
          <a:p>
            <a:pPr indent="0" marL="0">
              <a:buNone/>
            </a:pPr>
            <a:endParaRPr dirty="0" lang="pt-BR" sz="2400">
              <a:solidFill>
                <a:srgbClr val="000000"/>
              </a:solidFill>
              <a:latin charset="0" panose="020B0604020202020204" pitchFamily="34" typeface="Arial"/>
            </a:endParaRPr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4F013CFB-1258-4FD3-8A22-6E5ACBDCEA42}"/>
              </a:ext>
            </a:extLst>
          </p:cNvPr>
          <p:cNvSpPr txBox="1">
            <a:spLocks/>
          </p:cNvSpPr>
          <p:nvPr/>
        </p:nvSpPr>
        <p:spPr>
          <a:xfrm>
            <a:off x="802199" y="329474"/>
            <a:ext cx="4760940" cy="682544"/>
          </a:xfrm>
          <a:prstGeom prst="rect">
            <a:avLst/>
          </a:prstGeom>
        </p:spPr>
        <p:txBody>
          <a:bodyPr anchor="ctr" bIns="40803" lIns="81605" rIns="81605" rtlCol="0" tIns="40803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1" dirty="0" lang="pt-BR" sz="2499">
                <a:solidFill>
                  <a:srgbClr val="13756B"/>
                </a:solidFill>
                <a:latin charset="0" typeface="Arial"/>
                <a:ea charset="0" typeface="Arial"/>
                <a:cs charset="0" typeface="Arial"/>
              </a:rPr>
              <a:t>6. Resultados-Impactos</a:t>
            </a:r>
            <a:endParaRPr b="1" dirty="0" lang="en-GB" sz="2499">
              <a:solidFill>
                <a:srgbClr val="13756B"/>
              </a:solidFill>
              <a:latin charset="0" typeface="Arial"/>
              <a:ea charset="0" typeface="Arial"/>
              <a:cs charset="0"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DA5A609-1A27-481E-A067-2427D2A2F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023" y="652750"/>
            <a:ext cx="2604995" cy="206720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532E861-ABD2-4AD6-BB7D-3942F17E6DED}"/>
              </a:ext>
            </a:extLst>
          </p:cNvPr>
          <p:cNvSpPr txBox="1">
            <a:spLocks/>
          </p:cNvSpPr>
          <p:nvPr/>
        </p:nvSpPr>
        <p:spPr>
          <a:xfrm>
            <a:off x="650450" y="5370338"/>
            <a:ext cx="4515440" cy="1831740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l" defTabSz="1011966" eaLnBrk="1" hangingPunct="1" indent="-252992" latinLnBrk="0" marL="252992" rtl="0">
              <a:lnSpc>
                <a:spcPct val="90000"/>
              </a:lnSpc>
              <a:spcBef>
                <a:spcPts val="1107"/>
              </a:spcBef>
              <a:buFont charset="0" panose="020B0604020202020204" pitchFamily="34" typeface="Arial"/>
              <a:buChar char="•"/>
              <a:defRPr kern="1200" sz="30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1011966" eaLnBrk="1" hangingPunct="1" indent="-252992" latinLnBrk="0" marL="758975" rtl="0">
              <a:lnSpc>
                <a:spcPct val="90000"/>
              </a:lnSpc>
              <a:spcBef>
                <a:spcPts val="553"/>
              </a:spcBef>
              <a:buFont charset="0" panose="020B0604020202020204" pitchFamily="34" typeface="Arial"/>
              <a:buChar char="•"/>
              <a:defRPr kern="1200" sz="265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1011966" eaLnBrk="1" hangingPunct="1" indent="-252992" latinLnBrk="0" marL="1264958" rtl="0">
              <a:lnSpc>
                <a:spcPct val="90000"/>
              </a:lnSpc>
              <a:spcBef>
                <a:spcPts val="553"/>
              </a:spcBef>
              <a:buFont charset="0" panose="020B0604020202020204" pitchFamily="34" typeface="Arial"/>
              <a:buChar char="•"/>
              <a:defRPr kern="1200" sz="22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1011966" eaLnBrk="1" hangingPunct="1" indent="-252992" latinLnBrk="0" marL="1770941" rtl="0">
              <a:lnSpc>
                <a:spcPct val="90000"/>
              </a:lnSpc>
              <a:spcBef>
                <a:spcPts val="553"/>
              </a:spcBef>
              <a:buFont charset="0" panose="020B0604020202020204" pitchFamily="34" typeface="Arial"/>
              <a:buChar char="•"/>
              <a:defRPr kern="1200" sz="1992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1011966" eaLnBrk="1" hangingPunct="1" indent="-252992" latinLnBrk="0" marL="2276925" rtl="0">
              <a:lnSpc>
                <a:spcPct val="90000"/>
              </a:lnSpc>
              <a:spcBef>
                <a:spcPts val="553"/>
              </a:spcBef>
              <a:buFont charset="0" panose="020B0604020202020204" pitchFamily="34" typeface="Arial"/>
              <a:buChar char="•"/>
              <a:defRPr kern="1200" sz="1992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011966" eaLnBrk="1" hangingPunct="1" indent="-252992" latinLnBrk="0" marL="2782908" rtl="0">
              <a:lnSpc>
                <a:spcPct val="90000"/>
              </a:lnSpc>
              <a:spcBef>
                <a:spcPts val="553"/>
              </a:spcBef>
              <a:buFont charset="0" panose="020B0604020202020204" pitchFamily="34" typeface="Arial"/>
              <a:buChar char="•"/>
              <a:defRPr kern="1200" sz="1992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011966" eaLnBrk="1" hangingPunct="1" indent="-252992" latinLnBrk="0" marL="3288891" rtl="0">
              <a:lnSpc>
                <a:spcPct val="90000"/>
              </a:lnSpc>
              <a:spcBef>
                <a:spcPts val="553"/>
              </a:spcBef>
              <a:buFont charset="0" panose="020B0604020202020204" pitchFamily="34" typeface="Arial"/>
              <a:buChar char="•"/>
              <a:defRPr kern="1200" sz="1992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011966" eaLnBrk="1" hangingPunct="1" indent="-252992" latinLnBrk="0" marL="3794874" rtl="0">
              <a:lnSpc>
                <a:spcPct val="90000"/>
              </a:lnSpc>
              <a:spcBef>
                <a:spcPts val="553"/>
              </a:spcBef>
              <a:buFont charset="0" panose="020B0604020202020204" pitchFamily="34" typeface="Arial"/>
              <a:buChar char="•"/>
              <a:defRPr kern="1200" sz="1992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011966" eaLnBrk="1" hangingPunct="1" indent="-252992" latinLnBrk="0" marL="4300858" rtl="0">
              <a:lnSpc>
                <a:spcPct val="90000"/>
              </a:lnSpc>
              <a:spcBef>
                <a:spcPts val="553"/>
              </a:spcBef>
              <a:buFont charset="0" panose="020B0604020202020204" pitchFamily="34" typeface="Arial"/>
              <a:buChar char="•"/>
              <a:defRPr kern="1200" sz="1992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charset="2" panose="05000000000000000000" pitchFamily="2" typeface="Wingdings"/>
              <a:buChar char="v"/>
            </a:pPr>
            <a:r>
              <a:rPr b="1" dirty="0" err="1" i="1" lang="en-US" sz="1800" u="sng"/>
              <a:t>Médio</a:t>
            </a:r>
            <a:r>
              <a:rPr b="1" dirty="0" i="1" lang="en-US" sz="1800" u="sng"/>
              <a:t>/Longo </a:t>
            </a:r>
            <a:r>
              <a:rPr b="1" dirty="0" err="1" i="1" lang="en-US" sz="1800" u="sng"/>
              <a:t>prazos</a:t>
            </a:r>
            <a:endParaRPr b="1" dirty="0" i="1" lang="en-US" sz="1800" u="sng"/>
          </a:p>
          <a:p>
            <a:pPr lvl="1">
              <a:buFont charset="2" panose="05000000000000000000" pitchFamily="2" typeface="Wingdings"/>
              <a:buChar char="§"/>
            </a:pPr>
            <a:r>
              <a:rPr dirty="0" err="1" i="1" lang="en-US" sz="1800"/>
              <a:t>Aumento</a:t>
            </a:r>
            <a:r>
              <a:rPr dirty="0" i="1" lang="en-US" sz="1800"/>
              <a:t> de </a:t>
            </a:r>
            <a:r>
              <a:rPr dirty="0" err="1" i="1" lang="en-US" sz="1800"/>
              <a:t>renda</a:t>
            </a:r>
            <a:r>
              <a:rPr dirty="0" i="1" lang="en-US" sz="1800"/>
              <a:t> de </a:t>
            </a:r>
            <a:r>
              <a:rPr dirty="0" err="1" i="1" lang="en-US" sz="1800"/>
              <a:t>outras</a:t>
            </a:r>
            <a:r>
              <a:rPr dirty="0" i="1" lang="en-US" sz="1800"/>
              <a:t> CV </a:t>
            </a:r>
          </a:p>
          <a:p>
            <a:pPr lvl="1">
              <a:buFont charset="2" panose="05000000000000000000" pitchFamily="2" typeface="Wingdings"/>
              <a:buChar char="§"/>
            </a:pPr>
            <a:r>
              <a:rPr dirty="0" err="1" i="1" lang="en-US" sz="1800"/>
              <a:t>Melhoria</a:t>
            </a:r>
            <a:r>
              <a:rPr dirty="0" i="1" lang="en-US" sz="1800"/>
              <a:t> do </a:t>
            </a:r>
            <a:r>
              <a:rPr dirty="0" err="1" i="1" lang="en-US" sz="1800"/>
              <a:t>ecossistema</a:t>
            </a:r>
            <a:r>
              <a:rPr dirty="0" i="1" lang="en-US" sz="1800"/>
              <a:t> (</a:t>
            </a:r>
            <a:r>
              <a:rPr dirty="0" err="1" i="1" lang="en-US" sz="1800"/>
              <a:t>ecossistema</a:t>
            </a:r>
            <a:r>
              <a:rPr dirty="0" i="1" lang="en-US" sz="1800"/>
              <a:t>)-</a:t>
            </a:r>
            <a:r>
              <a:rPr dirty="0" err="1" i="1" lang="en-US" sz="1800"/>
              <a:t>cobertura</a:t>
            </a:r>
            <a:r>
              <a:rPr dirty="0" i="1" lang="en-US" sz="1800"/>
              <a:t> </a:t>
            </a:r>
            <a:r>
              <a:rPr dirty="0" err="1" i="1" lang="en-US" sz="1800"/>
              <a:t>florestal</a:t>
            </a:r>
            <a:r>
              <a:rPr dirty="0" i="1" lang="en-US" sz="1800"/>
              <a:t> e fauna </a:t>
            </a:r>
          </a:p>
          <a:p>
            <a:pPr indent="0" marL="0">
              <a:buNone/>
            </a:pPr>
            <a:endParaRPr b="1" dirty="0" i="1" lang="en-US" sz="1800" u="sng"/>
          </a:p>
          <a:p>
            <a:pPr>
              <a:buFont charset="2" panose="05000000000000000000" pitchFamily="2" typeface="Wingdings"/>
              <a:buChar char="v"/>
            </a:pPr>
            <a:endParaRPr b="1" dirty="0" i="1" lang="en-US" sz="1800" u="sng"/>
          </a:p>
          <a:p>
            <a:pPr lvl="1">
              <a:buFont charset="2" panose="05000000000000000000" pitchFamily="2" typeface="Wingdings"/>
              <a:buChar char="§"/>
            </a:pPr>
            <a:endParaRPr b="1" dirty="0" i="1" lang="en-US" sz="1357" u="sng"/>
          </a:p>
          <a:p>
            <a:pPr indent="0" lvl="1" marL="505983">
              <a:buFont charset="0" panose="020B0604020202020204" pitchFamily="34" typeface="Arial"/>
              <a:buNone/>
            </a:pPr>
            <a:endParaRPr b="1" dirty="0" i="1" lang="en-US" sz="1600" u="sng"/>
          </a:p>
          <a:p>
            <a:pPr lvl="1"/>
            <a:endParaRPr dirty="0" i="1" lang="pt-BR" sz="16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lvl="1"/>
            <a:endParaRPr dirty="0" i="1" lang="pt-BR" sz="16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lvl="1"/>
            <a:endParaRPr dirty="0" i="1" lang="pt-BR" sz="16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lvl="1"/>
            <a:endParaRPr dirty="0" i="1" lang="pt-BR" sz="16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lvl="1"/>
            <a:endParaRPr dirty="0" lang="pt-BR" sz="16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endParaRPr dirty="0" lang="pt-BR" sz="2400">
              <a:solidFill>
                <a:srgbClr val="000000"/>
              </a:solidFill>
              <a:latin charset="0" panose="020B0604020202020204" pitchFamily="34"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DB14E2-38D9-46DF-A372-6BD90FA56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363" y="2796492"/>
            <a:ext cx="2564313" cy="1837132"/>
          </a:xfrm>
          <a:prstGeom prst="rect">
            <a:avLst/>
          </a:prstGeom>
        </p:spPr>
      </p:pic>
      <p:pic>
        <p:nvPicPr>
          <p:cNvPr id="12" name="Imagem 6">
            <a:extLst>
              <a:ext uri="{FF2B5EF4-FFF2-40B4-BE49-F238E27FC236}">
                <a16:creationId xmlns:a16="http://schemas.microsoft.com/office/drawing/2014/main" id="{8196E82E-D4F6-3D6F-D000-51FD96E78C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297" y="2759962"/>
            <a:ext cx="2439913" cy="1873662"/>
          </a:xfrm>
          <a:prstGeom prst="rect">
            <a:avLst/>
          </a:prstGeom>
        </p:spPr>
      </p:pic>
      <p:pic>
        <p:nvPicPr>
          <p:cNvPr descr="Marromeu – Ministério da Terra e Ambiente" id="13" name="Picture 4">
            <a:extLst>
              <a:ext uri="{FF2B5EF4-FFF2-40B4-BE49-F238E27FC236}">
                <a16:creationId xmlns:a16="http://schemas.microsoft.com/office/drawing/2014/main" id="{F49E1696-A1F8-4191-B665-FB0D2DAD8914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" r="45"/>
          <a:stretch/>
        </p:blipFill>
        <p:spPr bwMode="auto">
          <a:xfrm>
            <a:off x="4992089" y="4787992"/>
            <a:ext cx="3040864" cy="2472372"/>
          </a:xfrm>
          <a:prstGeom prst="rect">
            <a:avLst/>
          </a:prstGeom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D7B516-46EC-4CF8-95DD-D398A0774B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9152" y="4892511"/>
            <a:ext cx="2439913" cy="21304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9D3E35B-9E78-49CB-8C2A-74E44B41E5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296" y="638400"/>
            <a:ext cx="2439913" cy="206720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2613326-7DC3-4316-AB1A-C558CA9FC79F}"/>
              </a:ext>
            </a:extLst>
          </p:cNvPr>
          <p:cNvCxnSpPr>
            <a:cxnSpLocks/>
          </p:cNvCxnSpPr>
          <p:nvPr/>
        </p:nvCxnSpPr>
        <p:spPr>
          <a:xfrm flipV="1">
            <a:off x="138382" y="4752441"/>
            <a:ext cx="10235140" cy="4000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597147"/>
      </p:ext>
    </p:extLst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93257" y="508645"/>
            <a:ext cx="3036981" cy="955886"/>
          </a:xfrm>
        </p:spPr>
        <p:txBody>
          <a:bodyPr>
            <a:normAutofit/>
          </a:bodyPr>
          <a:lstStyle/>
          <a:p>
            <a:r>
              <a:rPr b="1" dirty="0" lang="pt-BR" sz="2800">
                <a:solidFill>
                  <a:srgbClr val="13756B"/>
                </a:solidFill>
                <a:latin charset="0" typeface="Arial"/>
                <a:ea charset="0" typeface="Arial"/>
                <a:cs charset="0" typeface="Arial"/>
              </a:rPr>
              <a:t>7. Desafios</a:t>
            </a:r>
            <a:endParaRPr b="1" dirty="0" lang="en-GB" sz="2800">
              <a:solidFill>
                <a:srgbClr val="13756B"/>
              </a:solidFill>
              <a:latin charset="0" typeface="Arial"/>
              <a:ea charset="0" typeface="Arial"/>
              <a:cs charset="0"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>
          <a:xfrm>
            <a:off x="1775196" y="6329792"/>
            <a:ext cx="1836122" cy="325855"/>
          </a:xfrm>
        </p:spPr>
        <p:txBody>
          <a:bodyPr/>
          <a:lstStyle/>
          <a:p>
            <a:pPr algn="l"/>
            <a:fld id="{D40F27DD-5052-C540-9E7E-7E121AB8B8C5}" type="slidenum">
              <a:rPr lang="en-US" smtClean="0">
                <a:solidFill>
                  <a:schemeClr val="bg1">
                    <a:lumMod val="95000"/>
                  </a:schemeClr>
                </a:solidFill>
              </a:rPr>
              <a:pPr algn="l"/>
              <a:t>18</a:t>
            </a:fld>
            <a:endParaRPr dirty="0"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1" l="1312" r="1282" t="126"/>
          <a:stretch/>
        </p:blipFill>
        <p:spPr>
          <a:xfrm>
            <a:off x="-6356" y="1122026"/>
            <a:ext cx="467096" cy="5843489"/>
          </a:xfrm>
          <a:prstGeom prst="rect">
            <a:avLst/>
          </a:prstGeom>
        </p:spPr>
      </p:pic>
      <p:pic>
        <p:nvPicPr>
          <p:cNvPr descr="image6.png" id="7" name="image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328" y="18038"/>
            <a:ext cx="1376855" cy="117564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cstate="screen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121148"/>
            <a:ext cx="9500328" cy="4846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320" y="1459705"/>
            <a:ext cx="3377670" cy="27107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163" y="4144381"/>
            <a:ext cx="3358983" cy="2821134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1049117" y="1791130"/>
            <a:ext cx="6058694" cy="2090653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l" defTabSz="1011966" eaLnBrk="1" hangingPunct="1" indent="-252992" latinLnBrk="0" marL="252992" rtl="0">
              <a:lnSpc>
                <a:spcPct val="90000"/>
              </a:lnSpc>
              <a:spcBef>
                <a:spcPts val="1107"/>
              </a:spcBef>
              <a:buFont charset="0" panose="020B0604020202020204" pitchFamily="34" typeface="Arial"/>
              <a:buChar char="•"/>
              <a:defRPr kern="1200" sz="30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1011966" eaLnBrk="1" hangingPunct="1" indent="-252992" latinLnBrk="0" marL="758975" rtl="0">
              <a:lnSpc>
                <a:spcPct val="90000"/>
              </a:lnSpc>
              <a:spcBef>
                <a:spcPts val="553"/>
              </a:spcBef>
              <a:buFont charset="0" panose="020B0604020202020204" pitchFamily="34" typeface="Arial"/>
              <a:buChar char="•"/>
              <a:defRPr kern="1200" sz="265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1011966" eaLnBrk="1" hangingPunct="1" indent="-252992" latinLnBrk="0" marL="1264958" rtl="0">
              <a:lnSpc>
                <a:spcPct val="90000"/>
              </a:lnSpc>
              <a:spcBef>
                <a:spcPts val="553"/>
              </a:spcBef>
              <a:buFont charset="0" panose="020B0604020202020204" pitchFamily="34" typeface="Arial"/>
              <a:buChar char="•"/>
              <a:defRPr kern="1200" sz="22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1011966" eaLnBrk="1" hangingPunct="1" indent="-252992" latinLnBrk="0" marL="1770941" rtl="0">
              <a:lnSpc>
                <a:spcPct val="90000"/>
              </a:lnSpc>
              <a:spcBef>
                <a:spcPts val="553"/>
              </a:spcBef>
              <a:buFont charset="0" panose="020B0604020202020204" pitchFamily="34" typeface="Arial"/>
              <a:buChar char="•"/>
              <a:defRPr kern="1200" sz="1992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1011966" eaLnBrk="1" hangingPunct="1" indent="-252992" latinLnBrk="0" marL="2276925" rtl="0">
              <a:lnSpc>
                <a:spcPct val="90000"/>
              </a:lnSpc>
              <a:spcBef>
                <a:spcPts val="553"/>
              </a:spcBef>
              <a:buFont charset="0" panose="020B0604020202020204" pitchFamily="34" typeface="Arial"/>
              <a:buChar char="•"/>
              <a:defRPr kern="1200" sz="1992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011966" eaLnBrk="1" hangingPunct="1" indent="-252992" latinLnBrk="0" marL="2782908" rtl="0">
              <a:lnSpc>
                <a:spcPct val="90000"/>
              </a:lnSpc>
              <a:spcBef>
                <a:spcPts val="553"/>
              </a:spcBef>
              <a:buFont charset="0" panose="020B0604020202020204" pitchFamily="34" typeface="Arial"/>
              <a:buChar char="•"/>
              <a:defRPr kern="1200" sz="1992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011966" eaLnBrk="1" hangingPunct="1" indent="-252992" latinLnBrk="0" marL="3288891" rtl="0">
              <a:lnSpc>
                <a:spcPct val="90000"/>
              </a:lnSpc>
              <a:spcBef>
                <a:spcPts val="553"/>
              </a:spcBef>
              <a:buFont charset="0" panose="020B0604020202020204" pitchFamily="34" typeface="Arial"/>
              <a:buChar char="•"/>
              <a:defRPr kern="1200" sz="1992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011966" eaLnBrk="1" hangingPunct="1" indent="-252992" latinLnBrk="0" marL="3794874" rtl="0">
              <a:lnSpc>
                <a:spcPct val="90000"/>
              </a:lnSpc>
              <a:spcBef>
                <a:spcPts val="553"/>
              </a:spcBef>
              <a:buFont charset="0" panose="020B0604020202020204" pitchFamily="34" typeface="Arial"/>
              <a:buChar char="•"/>
              <a:defRPr kern="1200" sz="1992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011966" eaLnBrk="1" hangingPunct="1" indent="-252992" latinLnBrk="0" marL="4300858" rtl="0">
              <a:lnSpc>
                <a:spcPct val="90000"/>
              </a:lnSpc>
              <a:spcBef>
                <a:spcPts val="553"/>
              </a:spcBef>
              <a:buFont charset="0" panose="020B0604020202020204" pitchFamily="34" typeface="Arial"/>
              <a:buChar char="•"/>
              <a:defRPr kern="1200" sz="1992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charset="2" panose="05000000000000000000" pitchFamily="2" typeface="Wingdings"/>
              <a:buChar char="ü"/>
            </a:pPr>
            <a:r>
              <a:rPr dirty="0" lang="pt-BR" sz="1800">
                <a:latin charset="0" panose="020B0604020202020204" pitchFamily="34" typeface="Arial"/>
                <a:cs charset="0" panose="020B0604020202020204" pitchFamily="34" typeface="Arial"/>
              </a:rPr>
              <a:t>Pobreza + dependência dos RNs + conservação  </a:t>
            </a:r>
          </a:p>
          <a:p>
            <a:pPr>
              <a:buFont charset="2" panose="05000000000000000000" pitchFamily="2" typeface="Wingdings"/>
              <a:buChar char="ü"/>
            </a:pPr>
            <a:r>
              <a:rPr dirty="0" lang="pt-BR" sz="1800">
                <a:latin charset="0" panose="020B0604020202020204" pitchFamily="34" typeface="Arial"/>
                <a:cs charset="0" panose="020B0604020202020204" pitchFamily="34" typeface="Arial"/>
              </a:rPr>
              <a:t>Vias de acesso;</a:t>
            </a:r>
          </a:p>
          <a:p>
            <a:pPr>
              <a:buFont charset="2" panose="05000000000000000000" pitchFamily="2" typeface="Wingdings"/>
              <a:buChar char="ü"/>
            </a:pPr>
            <a:r>
              <a:rPr dirty="0" lang="pt-BR" sz="1800">
                <a:latin charset="0" panose="020B0604020202020204" pitchFamily="34" typeface="Arial"/>
                <a:cs charset="0" panose="020B0604020202020204" pitchFamily="34" typeface="Arial"/>
              </a:rPr>
              <a:t>Selecção de CVs compatíveis com a conservação</a:t>
            </a:r>
          </a:p>
          <a:p>
            <a:pPr>
              <a:buFont charset="2" panose="05000000000000000000" pitchFamily="2" typeface="Wingdings"/>
              <a:buChar char="ü"/>
            </a:pPr>
            <a:r>
              <a:rPr dirty="0" lang="pt-BR" sz="1800">
                <a:latin charset="0" panose="020B0604020202020204" pitchFamily="34" typeface="Arial"/>
                <a:cs charset="0" panose="020B0604020202020204" pitchFamily="34" typeface="Arial"/>
              </a:rPr>
              <a:t>Aumento da população de fauna vs crescimento d;a população humana –espaço limitado</a:t>
            </a:r>
          </a:p>
          <a:p>
            <a:pPr indent="0" marL="0">
              <a:buFont charset="0" panose="020B0604020202020204" pitchFamily="34" typeface="Arial"/>
              <a:buNone/>
            </a:pPr>
            <a:endParaRPr dirty="0" lang="pt-BR" sz="18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>
              <a:buFont charset="2" panose="05000000000000000000" pitchFamily="2" typeface="Wingdings"/>
              <a:buChar char="ü"/>
            </a:pPr>
            <a:endParaRPr dirty="0" lang="pt-BR" sz="1606">
              <a:latin typeface="+mj-lt"/>
            </a:endParaRPr>
          </a:p>
          <a:p>
            <a:endParaRPr dirty="0" lang="pt-BR" sz="1606">
              <a:latin typeface="+mj-lt"/>
            </a:endParaRPr>
          </a:p>
        </p:txBody>
      </p:sp>
      <p:pic>
        <p:nvPicPr>
          <p:cNvPr descr="C:\Users\HP-Laptop\Downloads\1676281420420.jpg" id="16" name="Picture 2">
            <a:extLst>
              <a:ext uri="{FF2B5EF4-FFF2-40B4-BE49-F238E27FC236}">
                <a16:creationId xmlns:a16="http://schemas.microsoft.com/office/drawing/2014/main" id="{AB2AFA8C-F5B6-4331-A8C6-A987AF5C235B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14" y="4170446"/>
            <a:ext cx="3364076" cy="279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5C43E52-005C-4E40-8975-1D74BB0D78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319" y="4196510"/>
            <a:ext cx="3414027" cy="276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86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6.png" descr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5624" y="18038"/>
            <a:ext cx="1781560" cy="1521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5CB9F8-78A5-4BB3-846C-7EDF1FBD0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746" y="1061297"/>
            <a:ext cx="5861352" cy="57954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itle 4"/>
          <p:cNvSpPr txBox="1">
            <a:spLocks/>
          </p:cNvSpPr>
          <p:nvPr/>
        </p:nvSpPr>
        <p:spPr>
          <a:xfrm rot="17734594">
            <a:off x="685730" y="2853272"/>
            <a:ext cx="4575522" cy="955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119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6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000" b="1" dirty="0">
                <a:solidFill>
                  <a:srgbClr val="00CC00"/>
                </a:solidFill>
                <a:latin typeface="Arial" charset="0"/>
                <a:ea typeface="Arial" charset="0"/>
                <a:cs typeface="Arial" charset="0"/>
              </a:rPr>
              <a:t>OBRIGADO</a:t>
            </a:r>
            <a:endParaRPr lang="en-GB" sz="6000" b="1" dirty="0">
              <a:solidFill>
                <a:srgbClr val="00CC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787053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>
          <a:xfrm>
            <a:off x="1775196" y="6329792"/>
            <a:ext cx="1836122" cy="325855"/>
          </a:xfrm>
        </p:spPr>
        <p:txBody>
          <a:bodyPr/>
          <a:lstStyle/>
          <a:p>
            <a:pPr algn="l"/>
            <a:fld id="{D40F27DD-5052-C540-9E7E-7E121AB8B8C5}" type="slidenum">
              <a:rPr lang="en-US" smtClean="0">
                <a:solidFill>
                  <a:schemeClr val="bg1">
                    <a:lumMod val="95000"/>
                  </a:schemeClr>
                </a:solidFill>
              </a:rPr>
              <a:pPr algn="l"/>
              <a:t>2</a:t>
            </a:fld>
            <a:endParaRPr dirty="0"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1" l="1312" r="1282" t="126"/>
          <a:stretch/>
        </p:blipFill>
        <p:spPr>
          <a:xfrm>
            <a:off x="-6356" y="1140125"/>
            <a:ext cx="577786" cy="57149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/>
          <a:stretch/>
        </p:blipFill>
        <p:spPr>
          <a:xfrm>
            <a:off x="948588" y="6248411"/>
            <a:ext cx="9749413" cy="102329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844" y="106374"/>
            <a:ext cx="1853452" cy="81790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571431" y="1139005"/>
            <a:ext cx="4754714" cy="712380"/>
          </a:xfrm>
          <a:prstGeom prst="rect">
            <a:avLst/>
          </a:prstGeom>
          <a:ln>
            <a:solidFill>
              <a:srgbClr val="00CC00"/>
            </a:solidFill>
          </a:ln>
        </p:spPr>
        <p:txBody>
          <a:bodyPr anchor="ctr" bIns="45720" lIns="91440" rIns="91440" rtlCol="0" tIns="45720" vert="horz">
            <a:normAutofit/>
          </a:bodyPr>
          <a:lstStyle>
            <a:lvl1pPr algn="l" defTabSz="1011966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869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1" dirty="0" lang="pt-BR" sz="2800">
                <a:solidFill>
                  <a:srgbClr val="13756B"/>
                </a:solidFill>
                <a:latin charset="0" typeface="Arial"/>
                <a:ea charset="0" typeface="Arial"/>
                <a:cs charset="0" typeface="Arial"/>
              </a:rPr>
              <a:t>Estrutura de apresenta</a:t>
            </a:r>
            <a:r>
              <a:rPr b="1" dirty="0" err="1" lang="pt-PT" sz="2800">
                <a:solidFill>
                  <a:srgbClr val="13756B"/>
                </a:solidFill>
                <a:latin charset="0" typeface="Arial"/>
                <a:ea charset="0" typeface="Arial"/>
                <a:cs charset="0" typeface="Arial"/>
              </a:rPr>
              <a:t>çã</a:t>
            </a:r>
            <a:r>
              <a:rPr b="1" dirty="0" lang="pt-BR" sz="2800">
                <a:solidFill>
                  <a:srgbClr val="13756B"/>
                </a:solidFill>
                <a:latin charset="0" typeface="Arial"/>
                <a:ea charset="0" typeface="Arial"/>
                <a:cs charset="0" typeface="Arial"/>
              </a:rPr>
              <a:t>o</a:t>
            </a:r>
            <a:endParaRPr b="1" dirty="0" lang="en-GB" sz="2800">
              <a:solidFill>
                <a:srgbClr val="13756B"/>
              </a:solidFill>
              <a:latin charset="0" typeface="Arial"/>
              <a:ea charset="0" typeface="Arial"/>
              <a:cs charset="0" typeface="Arial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26145" y="1859645"/>
            <a:ext cx="4229830" cy="44642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dirty="0" lang="en-US" sz="2000">
                <a:solidFill>
                  <a:schemeClr val="tx1"/>
                </a:solidFill>
              </a:rPr>
              <a:t>1. </a:t>
            </a:r>
            <a:r>
              <a:rPr dirty="0" err="1" lang="en-US" sz="2000">
                <a:solidFill>
                  <a:schemeClr val="tx1"/>
                </a:solidFill>
              </a:rPr>
              <a:t>Contextualização</a:t>
            </a:r>
            <a:endParaRPr dirty="0" lang="en-ZA" sz="200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26145" y="2357695"/>
            <a:ext cx="4229830" cy="48110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dirty="0" lang="en-US" sz="2000">
                <a:solidFill>
                  <a:schemeClr val="tx1"/>
                </a:solidFill>
              </a:rPr>
              <a:t>2. </a:t>
            </a:r>
            <a:r>
              <a:rPr dirty="0" err="1" lang="en-US" sz="2000">
                <a:solidFill>
                  <a:schemeClr val="tx1"/>
                </a:solidFill>
              </a:rPr>
              <a:t>Meios</a:t>
            </a:r>
            <a:r>
              <a:rPr dirty="0" lang="en-US" sz="2000">
                <a:solidFill>
                  <a:schemeClr val="tx1"/>
                </a:solidFill>
              </a:rPr>
              <a:t> de </a:t>
            </a:r>
            <a:r>
              <a:rPr dirty="0" err="1" lang="en-US" sz="2000">
                <a:solidFill>
                  <a:schemeClr val="tx1"/>
                </a:solidFill>
              </a:rPr>
              <a:t>vida</a:t>
            </a:r>
            <a:endParaRPr dirty="0" lang="en-ZA" sz="200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335576" y="3588580"/>
            <a:ext cx="4210968" cy="51876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endParaRPr dirty="0" lang="en-US" sz="2000">
              <a:solidFill>
                <a:schemeClr val="tx1"/>
              </a:solidFill>
            </a:endParaRPr>
          </a:p>
          <a:p>
            <a:r>
              <a:rPr dirty="0" lang="en-US" sz="2000">
                <a:solidFill>
                  <a:schemeClr val="tx1"/>
                </a:solidFill>
              </a:rPr>
              <a:t>4. </a:t>
            </a:r>
            <a:r>
              <a:rPr dirty="0" err="1" lang="en-US" sz="2000">
                <a:solidFill>
                  <a:schemeClr val="tx1"/>
                </a:solidFill>
              </a:rPr>
              <a:t>Iniciativas</a:t>
            </a:r>
            <a:r>
              <a:rPr dirty="0" lang="en-US" sz="2000">
                <a:solidFill>
                  <a:schemeClr val="tx1"/>
                </a:solidFill>
              </a:rPr>
              <a:t> </a:t>
            </a:r>
            <a:r>
              <a:rPr dirty="0" err="1" lang="en-US" sz="2000">
                <a:solidFill>
                  <a:schemeClr val="tx1"/>
                </a:solidFill>
              </a:rPr>
              <a:t>desenvolvidas</a:t>
            </a:r>
            <a:r>
              <a:rPr dirty="0" lang="en-US" sz="2000">
                <a:solidFill>
                  <a:schemeClr val="tx1"/>
                </a:solidFill>
              </a:rPr>
              <a:t> - </a:t>
            </a:r>
            <a:r>
              <a:rPr dirty="0" err="1" lang="en-US" sz="2000">
                <a:solidFill>
                  <a:schemeClr val="tx1"/>
                </a:solidFill>
              </a:rPr>
              <a:t>Resumo</a:t>
            </a:r>
            <a:endParaRPr dirty="0" lang="en-ZA" sz="2000">
              <a:solidFill>
                <a:schemeClr val="tx1"/>
              </a:solidFill>
            </a:endParaRPr>
          </a:p>
          <a:p>
            <a:endParaRPr dirty="0" lang="en-ZA" sz="200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310328" y="2918009"/>
            <a:ext cx="4245647" cy="51876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dirty="0" lang="en-US" sz="2000">
                <a:solidFill>
                  <a:schemeClr val="tx1"/>
                </a:solidFill>
              </a:rPr>
              <a:t>3. </a:t>
            </a:r>
            <a:r>
              <a:rPr dirty="0" err="1" lang="en-US" sz="2000">
                <a:solidFill>
                  <a:schemeClr val="tx1"/>
                </a:solidFill>
              </a:rPr>
              <a:t>Desenho</a:t>
            </a:r>
            <a:r>
              <a:rPr dirty="0" lang="en-US" sz="2000">
                <a:solidFill>
                  <a:schemeClr val="tx1"/>
                </a:solidFill>
              </a:rPr>
              <a:t> de </a:t>
            </a:r>
            <a:r>
              <a:rPr dirty="0" err="1" lang="en-US" sz="2000">
                <a:solidFill>
                  <a:schemeClr val="tx1"/>
                </a:solidFill>
              </a:rPr>
              <a:t>iniciativas</a:t>
            </a:r>
            <a:r>
              <a:rPr dirty="0" lang="en-US" sz="2000">
                <a:solidFill>
                  <a:schemeClr val="tx1"/>
                </a:solidFill>
              </a:rPr>
              <a:t> de </a:t>
            </a:r>
            <a:r>
              <a:rPr dirty="0" err="1" lang="en-US" sz="2000">
                <a:solidFill>
                  <a:schemeClr val="tx1"/>
                </a:solidFill>
              </a:rPr>
              <a:t>desenvolviemnto</a:t>
            </a:r>
            <a:r>
              <a:rPr dirty="0" lang="en-US" sz="2000">
                <a:solidFill>
                  <a:schemeClr val="tx1"/>
                </a:solidFill>
              </a:rPr>
              <a:t> </a:t>
            </a:r>
            <a:r>
              <a:rPr dirty="0" err="1" lang="en-US" sz="2000">
                <a:solidFill>
                  <a:schemeClr val="tx1"/>
                </a:solidFill>
              </a:rPr>
              <a:t>comunitário</a:t>
            </a:r>
            <a:endParaRPr dirty="0" lang="en-ZA" sz="200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26144" y="5210927"/>
            <a:ext cx="4273941" cy="4778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dirty="0" lang="en-US" sz="2000">
                <a:solidFill>
                  <a:schemeClr val="tx1"/>
                </a:solidFill>
              </a:rPr>
              <a:t>6. </a:t>
            </a:r>
            <a:r>
              <a:rPr dirty="0" err="1" lang="en-US" sz="2000">
                <a:solidFill>
                  <a:schemeClr val="tx1"/>
                </a:solidFill>
              </a:rPr>
              <a:t>Resultados</a:t>
            </a:r>
            <a:r>
              <a:rPr dirty="0" lang="en-US" sz="2000">
                <a:solidFill>
                  <a:schemeClr val="tx1"/>
                </a:solidFill>
              </a:rPr>
              <a:t>/</a:t>
            </a:r>
            <a:r>
              <a:rPr dirty="0" err="1" lang="en-US" sz="2000">
                <a:solidFill>
                  <a:schemeClr val="tx1"/>
                </a:solidFill>
              </a:rPr>
              <a:t>impactos</a:t>
            </a:r>
            <a:r>
              <a:rPr dirty="0" lang="en-US" sz="2000">
                <a:solidFill>
                  <a:schemeClr val="tx1"/>
                </a:solidFill>
              </a:rPr>
              <a:t> </a:t>
            </a:r>
            <a:endParaRPr dirty="0" lang="en-ZA" sz="2000">
              <a:solidFill>
                <a:schemeClr val="tx1"/>
              </a:solidFill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571430" y="2011449"/>
            <a:ext cx="5033725" cy="423696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rgbClr val="57F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ZA"/>
          </a:p>
        </p:txBody>
      </p:sp>
      <p:sp>
        <p:nvSpPr>
          <p:cNvPr id="20" name="Rounded Rectangle 19"/>
          <p:cNvSpPr/>
          <p:nvPr/>
        </p:nvSpPr>
        <p:spPr>
          <a:xfrm>
            <a:off x="5357486" y="5730193"/>
            <a:ext cx="4226783" cy="4778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dirty="0" lang="en-US" sz="2000">
                <a:solidFill>
                  <a:schemeClr val="tx1"/>
                </a:solidFill>
              </a:rPr>
              <a:t>7. </a:t>
            </a:r>
            <a:r>
              <a:rPr dirty="0" err="1" lang="en-US" sz="2000">
                <a:solidFill>
                  <a:schemeClr val="tx1"/>
                </a:solidFill>
              </a:rPr>
              <a:t>Desafios</a:t>
            </a:r>
            <a:r>
              <a:rPr dirty="0" lang="en-US" sz="2000">
                <a:solidFill>
                  <a:schemeClr val="tx1"/>
                </a:solidFill>
              </a:rPr>
              <a:t> </a:t>
            </a:r>
            <a:endParaRPr dirty="0" lang="en-ZA" sz="200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335576" y="4211769"/>
            <a:ext cx="4229830" cy="4964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dirty="0" lang="en-US" sz="2000">
                <a:solidFill>
                  <a:schemeClr val="tx1"/>
                </a:solidFill>
              </a:rPr>
              <a:t>5. </a:t>
            </a:r>
            <a:r>
              <a:rPr dirty="0" err="1" lang="en-US" sz="2000">
                <a:solidFill>
                  <a:schemeClr val="tx1"/>
                </a:solidFill>
              </a:rPr>
              <a:t>Experiência</a:t>
            </a:r>
            <a:r>
              <a:rPr dirty="0" lang="en-US" sz="2000">
                <a:solidFill>
                  <a:schemeClr val="tx1"/>
                </a:solidFill>
              </a:rPr>
              <a:t> </a:t>
            </a:r>
            <a:r>
              <a:rPr dirty="0" err="1" lang="en-US" sz="2000">
                <a:solidFill>
                  <a:schemeClr val="tx1"/>
                </a:solidFill>
              </a:rPr>
              <a:t>prática</a:t>
            </a:r>
            <a:r>
              <a:rPr dirty="0" lang="en-US" sz="2000">
                <a:solidFill>
                  <a:schemeClr val="tx1"/>
                </a:solidFill>
              </a:rPr>
              <a:t> de </a:t>
            </a:r>
            <a:r>
              <a:rPr dirty="0" err="1" lang="en-US" sz="2000">
                <a:solidFill>
                  <a:schemeClr val="tx1"/>
                </a:solidFill>
              </a:rPr>
              <a:t>gestão</a:t>
            </a:r>
            <a:r>
              <a:rPr dirty="0" lang="en-US" sz="2000">
                <a:solidFill>
                  <a:schemeClr val="tx1"/>
                </a:solidFill>
              </a:rPr>
              <a:t> de IDC</a:t>
            </a:r>
            <a:endParaRPr dirty="0" lang="en-ZA" sz="2000">
              <a:solidFill>
                <a:schemeClr val="tx1"/>
              </a:solidFill>
            </a:endParaRPr>
          </a:p>
        </p:txBody>
      </p:sp>
      <p:sp>
        <p:nvSpPr>
          <p:cNvPr id="15" name="Rounded Rectangle 17">
            <a:extLst>
              <a:ext uri="{FF2B5EF4-FFF2-40B4-BE49-F238E27FC236}">
                <a16:creationId xmlns:a16="http://schemas.microsoft.com/office/drawing/2014/main" id="{854E2D75-67BE-40BF-A94E-6A24AEB8188E}"/>
              </a:ext>
            </a:extLst>
          </p:cNvPr>
          <p:cNvSpPr/>
          <p:nvPr/>
        </p:nvSpPr>
        <p:spPr>
          <a:xfrm>
            <a:off x="5310327" y="4733107"/>
            <a:ext cx="4273941" cy="4778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dirty="0" lang="en-US" sz="2000">
                <a:solidFill>
                  <a:schemeClr val="tx1"/>
                </a:solidFill>
              </a:rPr>
              <a:t>6. </a:t>
            </a:r>
            <a:r>
              <a:rPr dirty="0" err="1" lang="en-US" sz="2000">
                <a:solidFill>
                  <a:schemeClr val="tx1"/>
                </a:solidFill>
              </a:rPr>
              <a:t>Distribuição</a:t>
            </a:r>
            <a:r>
              <a:rPr dirty="0" lang="en-US" sz="2000">
                <a:solidFill>
                  <a:schemeClr val="tx1"/>
                </a:solidFill>
              </a:rPr>
              <a:t> especial </a:t>
            </a:r>
            <a:r>
              <a:rPr dirty="0" err="1" lang="en-US" sz="2000">
                <a:solidFill>
                  <a:schemeClr val="tx1"/>
                </a:solidFill>
              </a:rPr>
              <a:t>beneficiários</a:t>
            </a:r>
            <a:endParaRPr dirty="0" lang="en-ZA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86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7AC01E2-9139-4A42-95A3-73E1A9B85C52}"/>
              </a:ext>
            </a:extLst>
          </p:cNvPr>
          <p:cNvSpPr/>
          <p:nvPr/>
        </p:nvSpPr>
        <p:spPr>
          <a:xfrm>
            <a:off x="915121" y="5757215"/>
            <a:ext cx="3418338" cy="490838"/>
          </a:xfrm>
          <a:prstGeom prst="rect">
            <a:avLst/>
          </a:prstGeom>
          <a:solidFill>
            <a:srgbClr val="E6FEE7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chemeClr val="tx1"/>
                </a:solidFill>
              </a:rPr>
              <a:t>Objectivos</a:t>
            </a:r>
            <a:endParaRPr lang="en-MZ" sz="2400" b="1" dirty="0">
              <a:solidFill>
                <a:schemeClr val="tx1"/>
              </a:solidFill>
            </a:endParaRPr>
          </a:p>
        </p:txBody>
      </p:sp>
      <p:pic>
        <p:nvPicPr>
          <p:cNvPr id="18" name="image6.png" descr="image6.png">
            <a:extLst>
              <a:ext uri="{FF2B5EF4-FFF2-40B4-BE49-F238E27FC236}">
                <a16:creationId xmlns:a16="http://schemas.microsoft.com/office/drawing/2014/main" id="{0D3C8A39-F471-BF4F-ADB4-B4FDAD55E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455" y="115620"/>
            <a:ext cx="1009777" cy="815745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C830DDC0-FA63-1B48-8908-179C11CB5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6921" y="77495"/>
            <a:ext cx="4889777" cy="6132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13" b="1" dirty="0">
                <a:solidFill>
                  <a:srgbClr val="00CC66"/>
                </a:solidFill>
                <a:latin typeface="+mn-lt"/>
              </a:rPr>
              <a:t>1. </a:t>
            </a:r>
            <a:r>
              <a:rPr lang="en-US" sz="3213" b="1" dirty="0" err="1">
                <a:solidFill>
                  <a:srgbClr val="00CC66"/>
                </a:solidFill>
                <a:latin typeface="+mn-lt"/>
              </a:rPr>
              <a:t>Contextualização</a:t>
            </a:r>
            <a:endParaRPr lang="en-MZ" sz="3213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15992"/>
            <a:ext cx="471311" cy="615532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38ABE0D-9C50-4E7D-8BF9-4F2613894718}"/>
              </a:ext>
            </a:extLst>
          </p:cNvPr>
          <p:cNvSpPr/>
          <p:nvPr/>
        </p:nvSpPr>
        <p:spPr>
          <a:xfrm>
            <a:off x="972870" y="1086888"/>
            <a:ext cx="2895470" cy="490838"/>
          </a:xfrm>
          <a:prstGeom prst="rect">
            <a:avLst/>
          </a:prstGeom>
          <a:solidFill>
            <a:srgbClr val="E6FEE7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chemeClr val="tx1"/>
                </a:solidFill>
              </a:rPr>
              <a:t>Abrangência</a:t>
            </a:r>
            <a:endParaRPr lang="en-MZ" sz="2400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385DE7-4E26-4F17-99BF-E277BF21F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651" y="1841956"/>
            <a:ext cx="3139208" cy="372724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A590E9D-15DC-440C-BFF4-168FD3B7CB6F}"/>
              </a:ext>
            </a:extLst>
          </p:cNvPr>
          <p:cNvSpPr txBox="1"/>
          <p:nvPr/>
        </p:nvSpPr>
        <p:spPr>
          <a:xfrm>
            <a:off x="565168" y="6328634"/>
            <a:ext cx="48387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/>
              <a:t>Aumento da eficácia de Gestão das Áreas de Conservação &amp; melhoria das condições de vida das comunidades residentes nas ACs</a:t>
            </a:r>
            <a:endParaRPr lang="pt-PT" sz="18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49B7205-DEA0-492B-BE54-B346F4A7F064}"/>
              </a:ext>
            </a:extLst>
          </p:cNvPr>
          <p:cNvSpPr/>
          <p:nvPr/>
        </p:nvSpPr>
        <p:spPr>
          <a:xfrm>
            <a:off x="4451158" y="4870255"/>
            <a:ext cx="1978408" cy="490838"/>
          </a:xfrm>
          <a:prstGeom prst="rect">
            <a:avLst/>
          </a:prstGeom>
          <a:solidFill>
            <a:srgbClr val="E6FEE7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chemeClr val="tx1"/>
                </a:solidFill>
              </a:rPr>
              <a:t>Duração</a:t>
            </a:r>
            <a:endParaRPr lang="en-MZ" sz="2400" b="1" dirty="0">
              <a:solidFill>
                <a:schemeClr val="tx1"/>
              </a:solidFill>
            </a:endParaRPr>
          </a:p>
        </p:txBody>
      </p:sp>
      <p:sp>
        <p:nvSpPr>
          <p:cNvPr id="27" name="Content Placeholder 7">
            <a:extLst>
              <a:ext uri="{FF2B5EF4-FFF2-40B4-BE49-F238E27FC236}">
                <a16:creationId xmlns:a16="http://schemas.microsoft.com/office/drawing/2014/main" id="{17BE3464-9135-4EB4-91FB-F088892756A6}"/>
              </a:ext>
            </a:extLst>
          </p:cNvPr>
          <p:cNvSpPr txBox="1">
            <a:spLocks/>
          </p:cNvSpPr>
          <p:nvPr/>
        </p:nvSpPr>
        <p:spPr>
          <a:xfrm>
            <a:off x="4400834" y="5367458"/>
            <a:ext cx="2079056" cy="626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2992" indent="-252992" algn="l" defTabSz="1011966" rtl="0" eaLnBrk="1" latinLnBrk="0" hangingPunct="1">
              <a:lnSpc>
                <a:spcPct val="90000"/>
              </a:lnSpc>
              <a:spcBef>
                <a:spcPts val="1107"/>
              </a:spcBef>
              <a:buFont typeface="Arial" panose="020B0604020202020204" pitchFamily="34" charset="0"/>
              <a:buChar char="•"/>
              <a:defRPr sz="3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8975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26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4958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2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0941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76925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82908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88891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94874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0858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400" dirty="0"/>
              <a:t> 2019 - 2024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E25652F-A08F-474E-B749-6A9B15669B16}"/>
              </a:ext>
            </a:extLst>
          </p:cNvPr>
          <p:cNvSpPr/>
          <p:nvPr/>
        </p:nvSpPr>
        <p:spPr>
          <a:xfrm>
            <a:off x="4254025" y="1094066"/>
            <a:ext cx="1978408" cy="490838"/>
          </a:xfrm>
          <a:prstGeom prst="rect">
            <a:avLst/>
          </a:prstGeom>
          <a:solidFill>
            <a:srgbClr val="E6FEE7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chemeClr val="tx1"/>
                </a:solidFill>
              </a:rPr>
              <a:t>Províncias</a:t>
            </a:r>
            <a:endParaRPr lang="en-MZ" sz="2400" b="1" dirty="0">
              <a:solidFill>
                <a:schemeClr val="tx1"/>
              </a:solidFill>
            </a:endParaRPr>
          </a:p>
        </p:txBody>
      </p:sp>
      <p:sp>
        <p:nvSpPr>
          <p:cNvPr id="29" name="Content Placeholder 7">
            <a:extLst>
              <a:ext uri="{FF2B5EF4-FFF2-40B4-BE49-F238E27FC236}">
                <a16:creationId xmlns:a16="http://schemas.microsoft.com/office/drawing/2014/main" id="{28CDCBAA-E2C8-4F6D-8076-09C6D490E637}"/>
              </a:ext>
            </a:extLst>
          </p:cNvPr>
          <p:cNvSpPr txBox="1">
            <a:spLocks/>
          </p:cNvSpPr>
          <p:nvPr/>
        </p:nvSpPr>
        <p:spPr>
          <a:xfrm>
            <a:off x="4479793" y="3415406"/>
            <a:ext cx="1752640" cy="1170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2992" indent="-252992" algn="l" defTabSz="1011966" rtl="0" eaLnBrk="1" latinLnBrk="0" hangingPunct="1">
              <a:lnSpc>
                <a:spcPct val="90000"/>
              </a:lnSpc>
              <a:spcBef>
                <a:spcPts val="1107"/>
              </a:spcBef>
              <a:buFont typeface="Arial" panose="020B0604020202020204" pitchFamily="34" charset="0"/>
              <a:buChar char="•"/>
              <a:defRPr sz="3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8975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26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4958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2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0941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76925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82908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88891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94874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0858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dirty="0"/>
              <a:t>Marromeu</a:t>
            </a:r>
          </a:p>
          <a:p>
            <a:r>
              <a:rPr lang="pt-PT" sz="1800" dirty="0"/>
              <a:t>Cheringoma </a:t>
            </a:r>
          </a:p>
          <a:p>
            <a:r>
              <a:rPr lang="pt-PT" sz="1800" dirty="0"/>
              <a:t>Muanza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E9C88743-14BC-43CD-B6CB-7024394458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421806"/>
              </p:ext>
            </p:extLst>
          </p:nvPr>
        </p:nvGraphicFramePr>
        <p:xfrm>
          <a:off x="6625947" y="1442352"/>
          <a:ext cx="3626433" cy="2494382"/>
        </p:xfrm>
        <a:graphic>
          <a:graphicData uri="http://schemas.openxmlformats.org/drawingml/2006/table">
            <a:tbl>
              <a:tblPr/>
              <a:tblGrid>
                <a:gridCol w="1186218">
                  <a:extLst>
                    <a:ext uri="{9D8B030D-6E8A-4147-A177-3AD203B41FA5}">
                      <a16:colId xmlns:a16="http://schemas.microsoft.com/office/drawing/2014/main" val="982700977"/>
                    </a:ext>
                  </a:extLst>
                </a:gridCol>
                <a:gridCol w="813405">
                  <a:extLst>
                    <a:ext uri="{9D8B030D-6E8A-4147-A177-3AD203B41FA5}">
                      <a16:colId xmlns:a16="http://schemas.microsoft.com/office/drawing/2014/main" val="677826239"/>
                    </a:ext>
                  </a:extLst>
                </a:gridCol>
                <a:gridCol w="813405">
                  <a:extLst>
                    <a:ext uri="{9D8B030D-6E8A-4147-A177-3AD203B41FA5}">
                      <a16:colId xmlns:a16="http://schemas.microsoft.com/office/drawing/2014/main" val="1825669588"/>
                    </a:ext>
                  </a:extLst>
                </a:gridCol>
                <a:gridCol w="813405">
                  <a:extLst>
                    <a:ext uri="{9D8B030D-6E8A-4147-A177-3AD203B41FA5}">
                      <a16:colId xmlns:a16="http://schemas.microsoft.com/office/drawing/2014/main" val="176763715"/>
                    </a:ext>
                  </a:extLst>
                </a:gridCol>
              </a:tblGrid>
              <a:tr h="418904"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Homem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226831"/>
                  </a:ext>
                </a:extLst>
              </a:tr>
              <a:tr h="418904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Marromeu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92,926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94,914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187,740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894386"/>
                  </a:ext>
                </a:extLst>
              </a:tr>
              <a:tr h="418904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Cheringoma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34,232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35,806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70,038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838303"/>
                  </a:ext>
                </a:extLst>
              </a:tr>
              <a:tr h="418904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Muanza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22,898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22,566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45,464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070290"/>
                  </a:ext>
                </a:extLst>
              </a:tr>
              <a:tr h="418904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150,056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153,186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303,242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566784"/>
                  </a:ext>
                </a:extLst>
              </a:tr>
              <a:tr h="39986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ZA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r>
                        <a:rPr lang="en-ZA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Mulheres</a:t>
                      </a:r>
                      <a:r>
                        <a:rPr lang="en-ZA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50,5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787216"/>
                  </a:ext>
                </a:extLst>
              </a:tr>
            </a:tbl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317AF03A-53AD-47F1-AD21-9B219613EF79}"/>
              </a:ext>
            </a:extLst>
          </p:cNvPr>
          <p:cNvSpPr/>
          <p:nvPr/>
        </p:nvSpPr>
        <p:spPr>
          <a:xfrm>
            <a:off x="6997225" y="916536"/>
            <a:ext cx="2551035" cy="490838"/>
          </a:xfrm>
          <a:prstGeom prst="rect">
            <a:avLst/>
          </a:prstGeom>
          <a:solidFill>
            <a:srgbClr val="E6FEE7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chemeClr val="tx1"/>
                </a:solidFill>
              </a:rPr>
              <a:t>Habitantes-geral</a:t>
            </a:r>
            <a:endParaRPr lang="en-MZ" sz="2400" b="1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158B27-EF8F-40DB-B0D2-4211F8718D2A}"/>
              </a:ext>
            </a:extLst>
          </p:cNvPr>
          <p:cNvSpPr/>
          <p:nvPr/>
        </p:nvSpPr>
        <p:spPr>
          <a:xfrm>
            <a:off x="6625947" y="4275017"/>
            <a:ext cx="3486128" cy="490838"/>
          </a:xfrm>
          <a:prstGeom prst="rect">
            <a:avLst/>
          </a:prstGeom>
          <a:solidFill>
            <a:srgbClr val="E6FEE7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chemeClr val="tx1"/>
                </a:solidFill>
              </a:rPr>
              <a:t>Habitantes</a:t>
            </a:r>
            <a:r>
              <a:rPr lang="en-GB" sz="2400" b="1" dirty="0">
                <a:solidFill>
                  <a:schemeClr val="tx1"/>
                </a:solidFill>
              </a:rPr>
              <a:t>-Zona </a:t>
            </a:r>
            <a:r>
              <a:rPr lang="en-GB" sz="2400" b="1" dirty="0" err="1">
                <a:solidFill>
                  <a:schemeClr val="tx1"/>
                </a:solidFill>
              </a:rPr>
              <a:t>tampão</a:t>
            </a:r>
            <a:endParaRPr lang="en-MZ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B1A9F413-D888-486C-A3EF-61C8070DF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972446"/>
              </p:ext>
            </p:extLst>
          </p:nvPr>
        </p:nvGraphicFramePr>
        <p:xfrm>
          <a:off x="6625946" y="4751026"/>
          <a:ext cx="3790346" cy="23231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9833">
                  <a:extLst>
                    <a:ext uri="{9D8B030D-6E8A-4147-A177-3AD203B41FA5}">
                      <a16:colId xmlns:a16="http://schemas.microsoft.com/office/drawing/2014/main" val="3305056937"/>
                    </a:ext>
                  </a:extLst>
                </a:gridCol>
                <a:gridCol w="850171">
                  <a:extLst>
                    <a:ext uri="{9D8B030D-6E8A-4147-A177-3AD203B41FA5}">
                      <a16:colId xmlns:a16="http://schemas.microsoft.com/office/drawing/2014/main" val="1530573230"/>
                    </a:ext>
                  </a:extLst>
                </a:gridCol>
                <a:gridCol w="850171">
                  <a:extLst>
                    <a:ext uri="{9D8B030D-6E8A-4147-A177-3AD203B41FA5}">
                      <a16:colId xmlns:a16="http://schemas.microsoft.com/office/drawing/2014/main" val="4186929787"/>
                    </a:ext>
                  </a:extLst>
                </a:gridCol>
                <a:gridCol w="850171">
                  <a:extLst>
                    <a:ext uri="{9D8B030D-6E8A-4147-A177-3AD203B41FA5}">
                      <a16:colId xmlns:a16="http://schemas.microsoft.com/office/drawing/2014/main" val="424942654"/>
                    </a:ext>
                  </a:extLst>
                </a:gridCol>
              </a:tblGrid>
              <a:tr h="390147"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effectLst/>
                        </a:rPr>
                        <a:t>Distrito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u="none" strike="noStrike" dirty="0" err="1">
                          <a:effectLst/>
                        </a:rPr>
                        <a:t>Homem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u="none" strike="noStrike" dirty="0" err="1">
                          <a:effectLst/>
                        </a:rPr>
                        <a:t>Mulher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u="none" strike="noStrike" dirty="0">
                          <a:effectLst/>
                        </a:rPr>
                        <a:t>Total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484177"/>
                  </a:ext>
                </a:extLst>
              </a:tr>
              <a:tr h="390147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 dirty="0" err="1">
                          <a:effectLst/>
                        </a:rPr>
                        <a:t>Marromeu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1011966" rtl="0" eaLnBrk="1" fontAlgn="b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4.911</a:t>
                      </a:r>
                      <a:endParaRPr lang="en-ZA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 dirty="0">
                          <a:effectLst/>
                        </a:rPr>
                        <a:t> 6.155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 dirty="0">
                          <a:effectLst/>
                        </a:rPr>
                        <a:t> 11.606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3994069"/>
                  </a:ext>
                </a:extLst>
              </a:tr>
              <a:tr h="390147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 dirty="0" err="1">
                          <a:effectLst/>
                        </a:rPr>
                        <a:t>Cheringoma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1011966" rtl="0" eaLnBrk="1" fontAlgn="b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6,101</a:t>
                      </a:r>
                      <a:endParaRPr lang="en-ZA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 dirty="0">
                          <a:effectLst/>
                        </a:rPr>
                        <a:t> 6.921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 dirty="0">
                          <a:effectLst/>
                        </a:rPr>
                        <a:t> 13.022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1110324"/>
                  </a:ext>
                </a:extLst>
              </a:tr>
              <a:tr h="390147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 dirty="0" err="1">
                          <a:effectLst/>
                        </a:rPr>
                        <a:t>Muanza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1011966" rtl="0" eaLnBrk="1" fontAlgn="b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10.932</a:t>
                      </a:r>
                      <a:endParaRPr lang="en-ZA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 dirty="0">
                          <a:effectLst/>
                        </a:rPr>
                        <a:t> 10.830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 dirty="0">
                          <a:effectLst/>
                        </a:rPr>
                        <a:t> 21.762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2423306"/>
                  </a:ext>
                </a:extLst>
              </a:tr>
              <a:tr h="390147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u="none" strike="noStrike" dirty="0">
                          <a:effectLst/>
                        </a:rPr>
                        <a:t>Total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11966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21.944</a:t>
                      </a:r>
                      <a:endParaRPr lang="en-ZA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11966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23.906</a:t>
                      </a:r>
                      <a:endParaRPr lang="en-ZA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11966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46.390</a:t>
                      </a:r>
                      <a:endParaRPr lang="en-ZA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128877"/>
                  </a:ext>
                </a:extLst>
              </a:tr>
              <a:tr h="37241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ZA" sz="1600" b="0" i="1" u="none" strike="noStrike" dirty="0">
                          <a:effectLst/>
                        </a:rPr>
                        <a:t>% </a:t>
                      </a:r>
                      <a:r>
                        <a:rPr lang="en-ZA" sz="1600" b="0" i="1" u="none" strike="noStrike" dirty="0" err="1">
                          <a:effectLst/>
                        </a:rPr>
                        <a:t>Mulheres</a:t>
                      </a:r>
                      <a:r>
                        <a:rPr lang="en-ZA" sz="1600" b="0" i="1" u="none" strike="noStrike" dirty="0">
                          <a:effectLst/>
                        </a:rPr>
                        <a:t>: 51,5</a:t>
                      </a:r>
                      <a:endParaRPr lang="en-ZA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230143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C8E2C6B7-5644-4BE9-A01F-8403F2D0D0F6}"/>
              </a:ext>
            </a:extLst>
          </p:cNvPr>
          <p:cNvSpPr/>
          <p:nvPr/>
        </p:nvSpPr>
        <p:spPr>
          <a:xfrm>
            <a:off x="4254025" y="2918203"/>
            <a:ext cx="1978408" cy="490838"/>
          </a:xfrm>
          <a:prstGeom prst="rect">
            <a:avLst/>
          </a:prstGeom>
          <a:solidFill>
            <a:srgbClr val="E6FEE7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chemeClr val="tx1"/>
                </a:solidFill>
              </a:rPr>
              <a:t>Distritos</a:t>
            </a:r>
            <a:endParaRPr lang="en-MZ" sz="2400" b="1" dirty="0">
              <a:solidFill>
                <a:schemeClr val="tx1"/>
              </a:solidFill>
            </a:endParaRPr>
          </a:p>
        </p:txBody>
      </p:sp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DC218FFC-25F5-41E3-99F4-86D70934CEC1}"/>
              </a:ext>
            </a:extLst>
          </p:cNvPr>
          <p:cNvSpPr txBox="1">
            <a:spLocks/>
          </p:cNvSpPr>
          <p:nvPr/>
        </p:nvSpPr>
        <p:spPr>
          <a:xfrm>
            <a:off x="4366909" y="1630229"/>
            <a:ext cx="1752640" cy="9537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52992" indent="-252992" algn="l" defTabSz="1011966" rtl="0" eaLnBrk="1" latinLnBrk="0" hangingPunct="1">
              <a:lnSpc>
                <a:spcPct val="90000"/>
              </a:lnSpc>
              <a:spcBef>
                <a:spcPts val="1107"/>
              </a:spcBef>
              <a:buFont typeface="Arial" panose="020B0604020202020204" pitchFamily="34" charset="0"/>
              <a:buChar char="•"/>
              <a:defRPr sz="3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8975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26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4958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2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0941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76925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82908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88891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94874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0858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dirty="0"/>
              <a:t>Maputo</a:t>
            </a:r>
          </a:p>
          <a:p>
            <a:r>
              <a:rPr lang="pt-PT" sz="1800" dirty="0"/>
              <a:t>Manica </a:t>
            </a:r>
          </a:p>
          <a:p>
            <a:r>
              <a:rPr lang="pt-PT" sz="1800" dirty="0"/>
              <a:t>Marromeu</a:t>
            </a:r>
          </a:p>
        </p:txBody>
      </p:sp>
    </p:spTree>
    <p:extLst>
      <p:ext uri="{BB962C8B-B14F-4D97-AF65-F5344CB8AC3E}">
        <p14:creationId xmlns:p14="http://schemas.microsoft.com/office/powerpoint/2010/main" val="1932444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6.png" descr="image6.png">
            <a:extLst>
              <a:ext uri="{FF2B5EF4-FFF2-40B4-BE49-F238E27FC236}">
                <a16:creationId xmlns:a16="http://schemas.microsoft.com/office/drawing/2014/main" id="{0D3C8A39-F471-BF4F-ADB4-B4FDAD55E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223" y="230039"/>
            <a:ext cx="1009777" cy="815745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C830DDC0-FA63-1B48-8908-179C11CB5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275" y="317841"/>
            <a:ext cx="6040642" cy="6132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13" b="1" dirty="0">
                <a:solidFill>
                  <a:srgbClr val="00CC66"/>
                </a:solidFill>
                <a:latin typeface="+mn-lt"/>
              </a:rPr>
              <a:t>1. </a:t>
            </a:r>
            <a:r>
              <a:rPr lang="en-US" sz="3213" b="1" dirty="0" err="1">
                <a:solidFill>
                  <a:srgbClr val="00CC66"/>
                </a:solidFill>
                <a:latin typeface="+mn-lt"/>
              </a:rPr>
              <a:t>Contextualização</a:t>
            </a:r>
            <a:r>
              <a:rPr lang="en-US" sz="3213" b="1" dirty="0">
                <a:solidFill>
                  <a:srgbClr val="00CC66"/>
                </a:solidFill>
                <a:latin typeface="+mn-lt"/>
              </a:rPr>
              <a:t> </a:t>
            </a:r>
            <a:r>
              <a:rPr lang="en-US" sz="2800" b="1" i="1" dirty="0">
                <a:solidFill>
                  <a:srgbClr val="00CC66"/>
                </a:solidFill>
                <a:latin typeface="+mn-lt"/>
              </a:rPr>
              <a:t>(2)</a:t>
            </a:r>
            <a:endParaRPr lang="en-MZ" sz="28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18" y="1281980"/>
            <a:ext cx="339365" cy="615532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2F982FB-1941-4A69-90D5-6318C80E95E9}"/>
              </a:ext>
            </a:extLst>
          </p:cNvPr>
          <p:cNvSpPr/>
          <p:nvPr/>
        </p:nvSpPr>
        <p:spPr>
          <a:xfrm>
            <a:off x="723656" y="1125412"/>
            <a:ext cx="3744226" cy="490838"/>
          </a:xfrm>
          <a:prstGeom prst="rect">
            <a:avLst/>
          </a:prstGeom>
          <a:solidFill>
            <a:srgbClr val="E6FEE7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chemeClr val="tx1"/>
                </a:solidFill>
              </a:rPr>
              <a:t>Componentes</a:t>
            </a:r>
            <a:endParaRPr lang="en-MZ" sz="2400" b="1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05B30F-1749-47FD-953A-9A9735BAF123}"/>
              </a:ext>
            </a:extLst>
          </p:cNvPr>
          <p:cNvSpPr txBox="1"/>
          <p:nvPr/>
        </p:nvSpPr>
        <p:spPr>
          <a:xfrm>
            <a:off x="519436" y="1757975"/>
            <a:ext cx="4152666" cy="3890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t-PT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componente-1.</a:t>
            </a:r>
            <a:r>
              <a:rPr lang="pt-P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Apoio institucional (ANAC, BIOFUND e FNDS).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t-PT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componente-2</a:t>
            </a:r>
            <a:r>
              <a:rPr lang="pt-P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Melhorar a gestão da conservação da biodiversidade, educação ambiental e estabelecimento de organizações baseadas na comunidade.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t-PT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componente-3.</a:t>
            </a:r>
            <a:r>
              <a:rPr lang="pt-P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Promover o desenvolvimento rural compatível com a conservação e fortalecer a capacidade dos distritos para reduzir a pressão sobre </a:t>
            </a:r>
            <a:r>
              <a:rPr lang="pt-PT" sz="18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ACs</a:t>
            </a:r>
            <a:r>
              <a:rPr lang="pt-PT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1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0F6E94-ED02-4706-A40E-9BDC41C87F66}"/>
              </a:ext>
            </a:extLst>
          </p:cNvPr>
          <p:cNvSpPr/>
          <p:nvPr/>
        </p:nvSpPr>
        <p:spPr>
          <a:xfrm>
            <a:off x="5515776" y="2138317"/>
            <a:ext cx="4091723" cy="490838"/>
          </a:xfrm>
          <a:prstGeom prst="rect">
            <a:avLst/>
          </a:prstGeom>
          <a:solidFill>
            <a:srgbClr val="E6FEE7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chemeClr val="tx1"/>
                </a:solidFill>
              </a:rPr>
              <a:t>Abordagem</a:t>
            </a:r>
            <a:r>
              <a:rPr lang="en-GB" sz="2400" b="1" dirty="0">
                <a:solidFill>
                  <a:schemeClr val="tx1"/>
                </a:solidFill>
              </a:rPr>
              <a:t> de </a:t>
            </a:r>
            <a:r>
              <a:rPr lang="en-GB" sz="2400" b="1" dirty="0" err="1">
                <a:solidFill>
                  <a:schemeClr val="tx1"/>
                </a:solidFill>
              </a:rPr>
              <a:t>trabalho</a:t>
            </a:r>
            <a:endParaRPr lang="en-MZ" sz="2400" b="1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78BB78-0C8B-421D-808F-DCF287F812BF}"/>
              </a:ext>
            </a:extLst>
          </p:cNvPr>
          <p:cNvSpPr txBox="1"/>
          <p:nvPr/>
        </p:nvSpPr>
        <p:spPr>
          <a:xfrm>
            <a:off x="5440362" y="3277589"/>
            <a:ext cx="4491018" cy="1427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635" indent="-342900" algn="just">
              <a:lnSpc>
                <a:spcPct val="110000"/>
              </a:lnSpc>
              <a:spcAft>
                <a:spcPts val="55"/>
              </a:spcAft>
              <a:buFont typeface="Arial" panose="020B0604020202020204" pitchFamily="34" charset="0"/>
              <a:buChar char="•"/>
            </a:pPr>
            <a:r>
              <a:rPr lang="pt-PT" sz="2000" dirty="0"/>
              <a:t>Identificar parceiros da comunidade duradoiros com experiencia na gestão de negócios e ligação com o mercado (</a:t>
            </a:r>
            <a:r>
              <a:rPr lang="pt-PT" sz="2000" dirty="0" err="1"/>
              <a:t>ONGs</a:t>
            </a:r>
            <a:r>
              <a:rPr lang="pt-PT" sz="2000" dirty="0"/>
              <a:t>, </a:t>
            </a:r>
            <a:r>
              <a:rPr lang="pt-PT" sz="2000" dirty="0" err="1"/>
              <a:t>SPrivado</a:t>
            </a:r>
            <a:r>
              <a:rPr lang="pt-PT" sz="2000" dirty="0"/>
              <a:t> e Governo</a:t>
            </a:r>
            <a:r>
              <a:rPr lang="pt-PT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en-GB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304914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6.png" id="18" name="image6.png">
            <a:extLst>
              <a:ext uri="{FF2B5EF4-FFF2-40B4-BE49-F238E27FC236}">
                <a16:creationId xmlns:a16="http://schemas.microsoft.com/office/drawing/2014/main" id="{0D3C8A39-F471-BF4F-ADB4-B4FDAD55E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938" y="15487"/>
            <a:ext cx="1412470" cy="114105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C830DDC0-FA63-1B48-8908-179C11CB5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940" y="285780"/>
            <a:ext cx="4889777" cy="613241"/>
          </a:xfrm>
        </p:spPr>
        <p:txBody>
          <a:bodyPr anchor="b" bIns="45720" lIns="91440" rIns="91440" rtlCol="0" tIns="45720" vert="horz">
            <a:normAutofit/>
          </a:bodyPr>
          <a:lstStyle/>
          <a:p>
            <a:pPr algn="ctr"/>
            <a:r>
              <a:rPr b="1" dirty="0" lang="en-US" sz="3213">
                <a:solidFill>
                  <a:srgbClr val="00CC66"/>
                </a:solidFill>
                <a:latin typeface="+mn-lt"/>
              </a:rPr>
              <a:t>1. </a:t>
            </a:r>
            <a:r>
              <a:rPr b="1" dirty="0" err="1" lang="en-US" sz="3213">
                <a:solidFill>
                  <a:srgbClr val="00CC66"/>
                </a:solidFill>
                <a:latin typeface="+mn-lt"/>
              </a:rPr>
              <a:t>Contextualização</a:t>
            </a:r>
            <a:r>
              <a:rPr b="1" dirty="0" lang="en-US" sz="3213">
                <a:solidFill>
                  <a:srgbClr val="00CC66"/>
                </a:solidFill>
                <a:latin typeface="+mn-lt"/>
              </a:rPr>
              <a:t> </a:t>
            </a:r>
            <a:r>
              <a:rPr b="1" dirty="0" i="1" lang="en-US" sz="2800">
                <a:solidFill>
                  <a:srgbClr val="00CC66"/>
                </a:solidFill>
                <a:latin typeface="+mn-lt"/>
              </a:rPr>
              <a:t>(3)  </a:t>
            </a:r>
            <a:endParaRPr b="1" dirty="0" i="1" lang="en-MZ" sz="280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cstate="screen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215992"/>
            <a:ext cx="247228" cy="6155322"/>
          </a:xfrm>
          <a:prstGeom prst="rect">
            <a:avLst/>
          </a:prstGeom>
        </p:spPr>
      </p:pic>
      <p:pic>
        <p:nvPicPr>
          <p:cNvPr descr="C:\Users\Valerio\Documents\Proposta POMENE e MARROMEU\Fotos Campo 1\DSC09060.JPG" id="22" name="Picture 21">
            <a:extLst>
              <a:ext uri="{FF2B5EF4-FFF2-40B4-BE49-F238E27FC236}">
                <a16:creationId xmlns:a16="http://schemas.microsoft.com/office/drawing/2014/main" id="{EDFC70D3-93C9-4767-87B6-2A2CF50D8647}"/>
              </a:ext>
            </a:extLst>
          </p:cNvPr>
          <p:cNvPicPr/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0" y="1268706"/>
            <a:ext cx="6397173" cy="610462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DFF0534-C25D-4AD5-9DD9-54C59B37C8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8022" y="5781575"/>
            <a:ext cx="1938713" cy="132868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descr="Marromeu – Ministério da Terra e Ambiente" id="25" name="Picture 4">
            <a:extLst>
              <a:ext uri="{FF2B5EF4-FFF2-40B4-BE49-F238E27FC236}">
                <a16:creationId xmlns:a16="http://schemas.microsoft.com/office/drawing/2014/main" id="{DC27A992-2ABD-4476-BD8D-D1E2968A9814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" r="45"/>
          <a:stretch/>
        </p:blipFill>
        <p:spPr bwMode="auto">
          <a:xfrm>
            <a:off x="2341816" y="2894618"/>
            <a:ext cx="1892622" cy="1367435"/>
          </a:xfrm>
          <a:prstGeom prst="rect">
            <a:avLst/>
          </a:prstGeom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F1940C2-6170-44A8-8ADF-71399A2C74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4438" y="3621536"/>
            <a:ext cx="1760052" cy="133337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70C5990-0A56-4171-885E-366D1E8DBA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7386" y="5133446"/>
            <a:ext cx="1875408" cy="14725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4074C2C-B6BD-4743-9F13-35AADAF660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3749" y="4421064"/>
            <a:ext cx="1559455" cy="125171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8432D58-4C01-4EAF-A448-F247C43958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2014" y="1889217"/>
            <a:ext cx="1715083" cy="132868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2DAEFD5-376F-46B6-915A-CE32777393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8902" y="2028099"/>
            <a:ext cx="2109006" cy="142759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A2E881C-ECCB-4010-A3F2-03CA23EE6012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2092060" y="1807036"/>
            <a:ext cx="1233835" cy="82916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2A4DD26-A816-47F2-8396-C04F917D2406}"/>
              </a:ext>
            </a:extLst>
          </p:cNvPr>
          <p:cNvSpPr/>
          <p:nvPr/>
        </p:nvSpPr>
        <p:spPr>
          <a:xfrm>
            <a:off x="6189142" y="1285116"/>
            <a:ext cx="4557020" cy="5849214"/>
          </a:xfrm>
          <a:custGeom>
            <a:avLst/>
            <a:gdLst>
              <a:gd fmla="*/ 115503 w 8296977" name="connsiteX0"/>
              <a:gd fmla="*/ 336885 h 5717407" name="connsiteY0"/>
              <a:gd fmla="*/ 96253 w 8296977" name="connsiteX1"/>
              <a:gd fmla="*/ 385011 h 5717407" name="connsiteY1"/>
              <a:gd fmla="*/ 28876 w 8296977" name="connsiteX2"/>
              <a:gd fmla="*/ 654518 h 5717407" name="connsiteY2"/>
              <a:gd fmla="*/ 0 w 8296977" name="connsiteX3"/>
              <a:gd fmla="*/ 837398 h 5717407" name="connsiteY3"/>
              <a:gd fmla="*/ 9625 w 8296977" name="connsiteX4"/>
              <a:gd fmla="*/ 1155032 h 5717407" name="connsiteY4"/>
              <a:gd fmla="*/ 57752 w 8296977" name="connsiteX5"/>
              <a:gd fmla="*/ 1280160 h 5717407" name="connsiteY5"/>
              <a:gd fmla="*/ 77002 w 8296977" name="connsiteX6"/>
              <a:gd fmla="*/ 1328287 h 5717407" name="connsiteY6"/>
              <a:gd fmla="*/ 86627 w 8296977" name="connsiteX7"/>
              <a:gd fmla="*/ 1376413 h 5717407" name="connsiteY7"/>
              <a:gd fmla="*/ 96253 w 8296977" name="connsiteX8"/>
              <a:gd fmla="*/ 1405289 h 5717407" name="connsiteY8"/>
              <a:gd fmla="*/ 105878 w 8296977" name="connsiteX9"/>
              <a:gd fmla="*/ 2098308 h 5717407" name="connsiteY9"/>
              <a:gd fmla="*/ 134754 w 8296977" name="connsiteX10"/>
              <a:gd fmla="*/ 2271562 h 5717407" name="connsiteY10"/>
              <a:gd fmla="*/ 144379 w 8296977" name="connsiteX11"/>
              <a:gd fmla="*/ 2367815 h 5717407" name="connsiteY11"/>
              <a:gd fmla="*/ 163630 w 8296977" name="connsiteX12"/>
              <a:gd fmla="*/ 2473693 h 5717407" name="connsiteY12"/>
              <a:gd fmla="*/ 134754 w 8296977" name="connsiteX13"/>
              <a:gd fmla="*/ 2839453 h 5717407" name="connsiteY13"/>
              <a:gd fmla="*/ 125129 w 8296977" name="connsiteX14"/>
              <a:gd fmla="*/ 2897205 h 5717407" name="connsiteY14"/>
              <a:gd fmla="*/ 105878 w 8296977" name="connsiteX15"/>
              <a:gd fmla="*/ 2926080 h 5717407" name="connsiteY15"/>
              <a:gd fmla="*/ 86627 w 8296977" name="connsiteX16"/>
              <a:gd fmla="*/ 3003082 h 5717407" name="connsiteY16"/>
              <a:gd fmla="*/ 77002 w 8296977" name="connsiteX17"/>
              <a:gd fmla="*/ 3041583 h 5717407" name="connsiteY17"/>
              <a:gd fmla="*/ 57752 w 8296977" name="connsiteX18"/>
              <a:gd fmla="*/ 3099335 h 5717407" name="connsiteY18"/>
              <a:gd fmla="*/ 67377 w 8296977" name="connsiteX19"/>
              <a:gd fmla="*/ 3311091 h 5717407" name="connsiteY19"/>
              <a:gd fmla="*/ 77002 w 8296977" name="connsiteX20"/>
              <a:gd fmla="*/ 3359217 h 5717407" name="connsiteY20"/>
              <a:gd fmla="*/ 125129 w 8296977" name="connsiteX21"/>
              <a:gd fmla="*/ 3455470 h 5717407" name="connsiteY21"/>
              <a:gd fmla="*/ 134754 w 8296977" name="connsiteX22"/>
              <a:gd fmla="*/ 3493971 h 5717407" name="connsiteY22"/>
              <a:gd fmla="*/ 154004 w 8296977" name="connsiteX23"/>
              <a:gd fmla="*/ 3522847 h 5717407" name="connsiteY23"/>
              <a:gd fmla="*/ 192505 w 8296977" name="connsiteX24"/>
              <a:gd fmla="*/ 3599849 h 5717407" name="connsiteY24"/>
              <a:gd fmla="*/ 211756 w 8296977" name="connsiteX25"/>
              <a:gd fmla="*/ 3638350 h 5717407" name="connsiteY25"/>
              <a:gd fmla="*/ 231006 w 8296977" name="connsiteX26"/>
              <a:gd fmla="*/ 3705727 h 5717407" name="connsiteY26"/>
              <a:gd fmla="*/ 211756 w 8296977" name="connsiteX27"/>
              <a:gd fmla="*/ 3888607 h 5717407" name="connsiteY27"/>
              <a:gd fmla="*/ 154004 w 8296977" name="connsiteX28"/>
              <a:gd fmla="*/ 4004110 h 5717407" name="connsiteY28"/>
              <a:gd fmla="*/ 105878 w 8296977" name="connsiteX29"/>
              <a:gd fmla="*/ 4109988 h 5717407" name="connsiteY29"/>
              <a:gd fmla="*/ 77002 w 8296977" name="connsiteX30"/>
              <a:gd fmla="*/ 4158114 h 5717407" name="connsiteY30"/>
              <a:gd fmla="*/ 77002 w 8296977" name="connsiteX31"/>
              <a:gd fmla="*/ 4350619 h 5717407" name="connsiteY31"/>
              <a:gd fmla="*/ 96253 w 8296977" name="connsiteX32"/>
              <a:gd fmla="*/ 4437247 h 5717407" name="connsiteY32"/>
              <a:gd fmla="*/ 144379 w 8296977" name="connsiteX33"/>
              <a:gd fmla="*/ 4485373 h 5717407" name="connsiteY33"/>
              <a:gd fmla="*/ 211756 w 8296977" name="connsiteX34"/>
              <a:gd fmla="*/ 4572000 h 5717407" name="connsiteY34"/>
              <a:gd fmla="*/ 269507 w 8296977" name="connsiteX35"/>
              <a:gd fmla="*/ 4620127 h 5717407" name="connsiteY35"/>
              <a:gd fmla="*/ 365760 w 8296977" name="connsiteX36"/>
              <a:gd fmla="*/ 4726005 h 5717407" name="connsiteY36"/>
              <a:gd fmla="*/ 481263 w 8296977" name="connsiteX37"/>
              <a:gd fmla="*/ 4803007 h 5717407" name="connsiteY37"/>
              <a:gd fmla="*/ 577516 w 8296977" name="connsiteX38"/>
              <a:gd fmla="*/ 4851133 h 5717407" name="connsiteY38"/>
              <a:gd fmla="*/ 625642 w 8296977" name="connsiteX39"/>
              <a:gd fmla="*/ 4880009 h 5717407" name="connsiteY39"/>
              <a:gd fmla="*/ 789272 w 8296977" name="connsiteX40"/>
              <a:gd fmla="*/ 4937760 h 5717407" name="connsiteY40"/>
              <a:gd fmla="*/ 914400 w 8296977" name="connsiteX41"/>
              <a:gd fmla="*/ 4966636 h 5717407" name="connsiteY41"/>
              <a:gd fmla="*/ 1087655 w 8296977" name="connsiteX42"/>
              <a:gd fmla="*/ 4985887 h 5717407" name="connsiteY42"/>
              <a:gd fmla="*/ 1164657 w 8296977" name="connsiteX43"/>
              <a:gd fmla="*/ 5014762 h 5717407" name="connsiteY43"/>
              <a:gd fmla="*/ 1193533 w 8296977" name="connsiteX44"/>
              <a:gd fmla="*/ 5034013 h 5717407" name="connsiteY44"/>
              <a:gd fmla="*/ 1241659 w 8296977" name="connsiteX45"/>
              <a:gd fmla="*/ 5043638 h 5717407" name="connsiteY45"/>
              <a:gd fmla="*/ 1366787 w 8296977" name="connsiteX46"/>
              <a:gd fmla="*/ 5091765 h 5717407" name="connsiteY46"/>
              <a:gd fmla="*/ 1472665 w 8296977" name="connsiteX47"/>
              <a:gd fmla="*/ 5149516 h 5717407" name="connsiteY47"/>
              <a:gd fmla="*/ 1597794 w 8296977" name="connsiteX48"/>
              <a:gd fmla="*/ 5216893 h 5717407" name="connsiteY48"/>
              <a:gd fmla="*/ 1674796 w 8296977" name="connsiteX49"/>
              <a:gd fmla="*/ 5226518 h 5717407" name="connsiteY49"/>
              <a:gd fmla="*/ 1742173 w 8296977" name="connsiteX50"/>
              <a:gd fmla="*/ 5255394 h 5717407" name="connsiteY50"/>
              <a:gd fmla="*/ 1953929 w 8296977" name="connsiteX51"/>
              <a:gd fmla="*/ 5255394 h 5717407" name="connsiteY51"/>
              <a:gd fmla="*/ 2233061 w 8296977" name="connsiteX52"/>
              <a:gd fmla="*/ 5226518 h 5717407" name="connsiteY52"/>
              <a:gd fmla="*/ 2261937 w 8296977" name="connsiteX53"/>
              <a:gd fmla="*/ 5342021 h 5717407" name="connsiteY53"/>
              <a:gd fmla="*/ 2329314 w 8296977" name="connsiteX54"/>
              <a:gd fmla="*/ 5505651 h 5717407" name="connsiteY54"/>
              <a:gd fmla="*/ 2377440 w 8296977" name="connsiteX55"/>
              <a:gd fmla="*/ 5553777 h 5717407" name="connsiteY55"/>
              <a:gd fmla="*/ 2406316 w 8296977" name="connsiteX56"/>
              <a:gd fmla="*/ 5601903 h 5717407" name="connsiteY56"/>
              <a:gd fmla="*/ 2444817 w 8296977" name="connsiteX57"/>
              <a:gd fmla="*/ 5630779 h 5717407" name="connsiteY57"/>
              <a:gd fmla="*/ 2569945 w 8296977" name="connsiteX58"/>
              <a:gd fmla="*/ 5688531 h 5717407" name="connsiteY58"/>
              <a:gd fmla="*/ 2627697 w 8296977" name="connsiteX59"/>
              <a:gd fmla="*/ 5717407 h 5717407" name="connsiteY59"/>
              <a:gd fmla="*/ 3041583 w 8296977" name="connsiteX60"/>
              <a:gd fmla="*/ 5698156 h 5717407" name="connsiteY60"/>
              <a:gd fmla="*/ 3108960 w 8296977" name="connsiteX61"/>
              <a:gd fmla="*/ 5678906 h 5717407" name="connsiteY61"/>
              <a:gd fmla="*/ 3205213 w 8296977" name="connsiteX62"/>
              <a:gd fmla="*/ 5659655 h 5717407" name="connsiteY62"/>
              <a:gd fmla="*/ 3282215 w 8296977" name="connsiteX63"/>
              <a:gd fmla="*/ 5630779 h 5717407" name="connsiteY63"/>
              <a:gd fmla="*/ 3542097 w 8296977" name="connsiteX64"/>
              <a:gd fmla="*/ 5534527 h 5717407" name="connsiteY64"/>
              <a:gd fmla="*/ 3724977 w 8296977" name="connsiteX65"/>
              <a:gd fmla="*/ 5457525 h 5717407" name="connsiteY65"/>
              <a:gd fmla="*/ 3830855 w 8296977" name="connsiteX66"/>
              <a:gd fmla="*/ 5438274 h 5717407" name="connsiteY66"/>
              <a:gd fmla="*/ 4013735 w 8296977" name="connsiteX67"/>
              <a:gd fmla="*/ 5409398 h 5717407" name="connsiteY67"/>
              <a:gd fmla="*/ 4244741 w 8296977" name="connsiteX68"/>
              <a:gd fmla="*/ 5419023 h 5717407" name="connsiteY68"/>
              <a:gd fmla="*/ 4312118 w 8296977" name="connsiteX69"/>
              <a:gd fmla="*/ 5438274 h 5717407" name="connsiteY69"/>
              <a:gd fmla="*/ 4389120 w 8296977" name="connsiteX70"/>
              <a:gd fmla="*/ 5457525 h 5717407" name="connsiteY70"/>
              <a:gd fmla="*/ 4456497 w 8296977" name="connsiteX71"/>
              <a:gd fmla="*/ 5476775 h 5717407" name="connsiteY71"/>
              <a:gd fmla="*/ 4600876 w 8296977" name="connsiteX72"/>
              <a:gd fmla="*/ 5505651 h 5717407" name="connsiteY72"/>
              <a:gd fmla="*/ 4668253 w 8296977" name="connsiteX73"/>
              <a:gd fmla="*/ 5534527 h 5717407" name="connsiteY73"/>
              <a:gd fmla="*/ 4754880 w 8296977" name="connsiteX74"/>
              <a:gd fmla="*/ 5544152 h 5717407" name="connsiteY74"/>
              <a:gd fmla="*/ 4822257 w 8296977" name="connsiteX75"/>
              <a:gd fmla="*/ 5553777 h 5717407" name="connsiteY75"/>
              <a:gd fmla="*/ 5168766 w 8296977" name="connsiteX76"/>
              <a:gd fmla="*/ 5534527 h 5717407" name="connsiteY76"/>
              <a:gd fmla="*/ 5419023 w 8296977" name="connsiteX77"/>
              <a:gd fmla="*/ 5476775 h 5717407" name="connsiteY77"/>
              <a:gd fmla="*/ 5765533 w 8296977" name="connsiteX78"/>
              <a:gd fmla="*/ 5274645 h 5717407" name="connsiteY78"/>
              <a:gd fmla="*/ 5852160 w 8296977" name="connsiteX79"/>
              <a:gd fmla="*/ 5168767 h 5717407" name="connsiteY79"/>
              <a:gd fmla="*/ 5996539 w 8296977" name="connsiteX80"/>
              <a:gd fmla="*/ 4957011 h 5717407" name="connsiteY80"/>
              <a:gd fmla="*/ 6121667 w 8296977" name="connsiteX81"/>
              <a:gd fmla="*/ 4610501 h 5717407" name="connsiteY81"/>
              <a:gd fmla="*/ 6169794 w 8296977" name="connsiteX82"/>
              <a:gd fmla="*/ 4504623 h 5717407" name="connsiteY82"/>
              <a:gd fmla="*/ 6227545 w 8296977" name="connsiteX83"/>
              <a:gd fmla="*/ 4417996 h 5717407" name="connsiteY83"/>
              <a:gd fmla="*/ 6256421 w 8296977" name="connsiteX84"/>
              <a:gd fmla="*/ 4340994 h 5717407" name="connsiteY84"/>
              <a:gd fmla="*/ 6294922 w 8296977" name="connsiteX85"/>
              <a:gd fmla="*/ 4302493 h 5717407" name="connsiteY85"/>
              <a:gd fmla="*/ 6362299 w 8296977" name="connsiteX86"/>
              <a:gd fmla="*/ 4235116 h 5717407" name="connsiteY86"/>
              <a:gd fmla="*/ 6391175 w 8296977" name="connsiteX87"/>
              <a:gd fmla="*/ 4186990 h 5717407" name="connsiteY87"/>
              <a:gd fmla="*/ 6660682 w 8296977" name="connsiteX88"/>
              <a:gd fmla="*/ 4119613 h 5717407" name="connsiteY88"/>
              <a:gd fmla="*/ 6901314 w 8296977" name="connsiteX89"/>
              <a:gd fmla="*/ 4071487 h 5717407" name="connsiteY89"/>
              <a:gd fmla="*/ 7074569 w 8296977" name="connsiteX90"/>
              <a:gd fmla="*/ 4032986 h 5717407" name="connsiteY90"/>
              <a:gd fmla="*/ 7228573 w 8296977" name="connsiteX91"/>
              <a:gd fmla="*/ 4013735 h 5717407" name="connsiteY91"/>
              <a:gd fmla="*/ 7517331 w 8296977" name="connsiteX92"/>
              <a:gd fmla="*/ 3984859 h 5717407" name="connsiteY92"/>
              <a:gd fmla="*/ 7719461 w 8296977" name="connsiteX93"/>
              <a:gd fmla="*/ 3946358 h 5717407" name="connsiteY93"/>
              <a:gd fmla="*/ 8046720 w 8296977" name="connsiteX94"/>
              <a:gd fmla="*/ 3792354 h 5717407" name="connsiteY94"/>
              <a:gd fmla="*/ 8123722 w 8296977" name="connsiteX95"/>
              <a:gd fmla="*/ 3734602 h 5717407" name="connsiteY95"/>
              <a:gd fmla="*/ 8210350 w 8296977" name="connsiteX96"/>
              <a:gd fmla="*/ 3619099 h 5717407" name="connsiteY96"/>
              <a:gd fmla="*/ 8239225 w 8296977" name="connsiteX97"/>
              <a:gd fmla="*/ 3542097 h 5717407" name="connsiteY97"/>
              <a:gd fmla="*/ 8248851 w 8296977" name="connsiteX98"/>
              <a:gd fmla="*/ 3445845 h 5717407" name="connsiteY98"/>
              <a:gd fmla="*/ 8277726 w 8296977" name="connsiteX99"/>
              <a:gd fmla="*/ 3349592 h 5717407" name="connsiteY99"/>
              <a:gd fmla="*/ 8296977 w 8296977" name="connsiteX100"/>
              <a:gd fmla="*/ 3272590 h 5717407" name="connsiteY100"/>
              <a:gd fmla="*/ 8277726 w 8296977" name="connsiteX101"/>
              <a:gd fmla="*/ 2916455 h 5717407" name="connsiteY101"/>
              <a:gd fmla="*/ 8258476 w 8296977" name="connsiteX102"/>
              <a:gd fmla="*/ 2839453 h 5717407" name="connsiteY102"/>
              <a:gd fmla="*/ 8219975 w 8296977" name="connsiteX103"/>
              <a:gd fmla="*/ 2781701 h 5717407" name="connsiteY103"/>
              <a:gd fmla="*/ 8181474 w 8296977" name="connsiteX104"/>
              <a:gd fmla="*/ 2714325 h 5717407" name="connsiteY104"/>
              <a:gd fmla="*/ 8104472 w 8296977" name="connsiteX105"/>
              <a:gd fmla="*/ 2569946 h 5717407" name="connsiteY105"/>
              <a:gd fmla="*/ 8046720 w 8296977" name="connsiteX106"/>
              <a:gd fmla="*/ 2415941 h 5717407" name="connsiteY106"/>
              <a:gd fmla="*/ 8046720 w 8296977" name="connsiteX107"/>
              <a:gd fmla="*/ 2117558 h 5717407" name="connsiteY107"/>
              <a:gd fmla="*/ 8094846 w 8296977" name="connsiteX108"/>
              <a:gd fmla="*/ 2021306 h 5717407" name="connsiteY108"/>
              <a:gd fmla="*/ 8133347 w 8296977" name="connsiteX109"/>
              <a:gd fmla="*/ 1915428 h 5717407" name="connsiteY109"/>
              <a:gd fmla="*/ 8171849 w 8296977" name="connsiteX110"/>
              <a:gd fmla="*/ 1838426 h 5717407" name="connsiteY110"/>
              <a:gd fmla="*/ 8219975 w 8296977" name="connsiteX111"/>
              <a:gd fmla="*/ 1722922 h 5717407" name="connsiteY111"/>
              <a:gd fmla="*/ 8200724 w 8296977" name="connsiteX112"/>
              <a:gd fmla="*/ 1511167 h 5717407" name="connsiteY112"/>
              <a:gd fmla="*/ 8104472 w 8296977" name="connsiteX113"/>
              <a:gd fmla="*/ 1386038 h 5717407" name="connsiteY113"/>
              <a:gd fmla="*/ 8065971 w 8296977" name="connsiteX114"/>
              <a:gd fmla="*/ 1328287 h 5717407" name="connsiteY114"/>
              <a:gd fmla="*/ 7988969 w 8296977" name="connsiteX115"/>
              <a:gd fmla="*/ 1241659 h 5717407" name="connsiteY115"/>
              <a:gd fmla="*/ 7921592 w 8296977" name="connsiteX116"/>
              <a:gd fmla="*/ 1145407 h 5717407" name="connsiteY116"/>
              <a:gd fmla="*/ 7873465 w 8296977" name="connsiteX117"/>
              <a:gd fmla="*/ 1106906 h 5717407" name="connsiteY117"/>
              <a:gd fmla="*/ 7844590 w 8296977" name="connsiteX118"/>
              <a:gd fmla="*/ 1068405 h 5717407" name="connsiteY118"/>
              <a:gd fmla="*/ 7767587 w 8296977" name="connsiteX119"/>
              <a:gd fmla="*/ 991402 h 5717407" name="connsiteY119"/>
              <a:gd fmla="*/ 7719461 w 8296977" name="connsiteX120"/>
              <a:gd fmla="*/ 943276 h 5717407" name="connsiteY120"/>
              <a:gd fmla="*/ 7623209 w 8296977" name="connsiteX121"/>
              <a:gd fmla="*/ 895150 h 5717407" name="connsiteY121"/>
              <a:gd fmla="*/ 7584707 w 8296977" name="connsiteX122"/>
              <a:gd fmla="*/ 875899 h 5717407" name="connsiteY122"/>
              <a:gd fmla="*/ 7526956 w 8296977" name="connsiteX123"/>
              <a:gd fmla="*/ 866274 h 5717407" name="connsiteY123"/>
              <a:gd fmla="*/ 7469204 w 8296977" name="connsiteX124"/>
              <a:gd fmla="*/ 847023 h 5717407" name="connsiteY124"/>
              <a:gd fmla="*/ 7421078 w 8296977" name="connsiteX125"/>
              <a:gd fmla="*/ 818148 h 5717407" name="connsiteY125"/>
              <a:gd fmla="*/ 7267074 w 8296977" name="connsiteX126"/>
              <a:gd fmla="*/ 789272 h 5717407" name="connsiteY126"/>
              <a:gd fmla="*/ 7103444 w 8296977" name="connsiteX127"/>
              <a:gd fmla="*/ 741146 h 5717407" name="connsiteY127"/>
              <a:gd fmla="*/ 7036067 w 8296977" name="connsiteX128"/>
              <a:gd fmla="*/ 712270 h 5717407" name="connsiteY128"/>
              <a:gd fmla="*/ 6978316 w 8296977" name="connsiteX129"/>
              <a:gd fmla="*/ 693019 h 5717407" name="connsiteY129"/>
              <a:gd fmla="*/ 6901314 w 8296977" name="connsiteX130"/>
              <a:gd fmla="*/ 616017 h 5717407" name="connsiteY130"/>
              <a:gd fmla="*/ 6756935 w 8296977" name="connsiteX131"/>
              <a:gd fmla="*/ 510139 h 5717407" name="connsiteY131"/>
              <a:gd fmla="*/ 6718434 w 8296977" name="connsiteX132"/>
              <a:gd fmla="*/ 471638 h 5717407" name="connsiteY132"/>
              <a:gd fmla="*/ 6670307 w 8296977" name="connsiteX133"/>
              <a:gd fmla="*/ 452388 h 5717407" name="connsiteY133"/>
              <a:gd fmla="*/ 6583680 w 8296977" name="connsiteX134"/>
              <a:gd fmla="*/ 413887 h 5717407" name="connsiteY134"/>
              <a:gd fmla="*/ 6535554 w 8296977" name="connsiteX135"/>
              <a:gd fmla="*/ 394636 h 5717407" name="connsiteY135"/>
              <a:gd fmla="*/ 6477802 w 8296977" name="connsiteX136"/>
              <a:gd fmla="*/ 356135 h 5717407" name="connsiteY136"/>
              <a:gd fmla="*/ 6333423 w 8296977" name="connsiteX137"/>
              <a:gd fmla="*/ 221381 h 5717407" name="connsiteY137"/>
              <a:gd fmla="*/ 6237171 w 8296977" name="connsiteX138"/>
              <a:gd fmla="*/ 154005 h 5717407" name="connsiteY138"/>
              <a:gd fmla="*/ 6198670 w 8296977" name="connsiteX139"/>
              <a:gd fmla="*/ 105878 h 5717407" name="connsiteY139"/>
              <a:gd fmla="*/ 6121667 w 8296977" name="connsiteX140"/>
              <a:gd fmla="*/ 57752 h 5717407" name="connsiteY140"/>
              <a:gd fmla="*/ 6092792 w 8296977" name="connsiteX141"/>
              <a:gd fmla="*/ 48127 h 5717407" name="connsiteY141"/>
              <a:gd fmla="*/ 6063916 w 8296977" name="connsiteX142"/>
              <a:gd fmla="*/ 28876 h 5717407" name="connsiteY142"/>
              <a:gd fmla="*/ 5890661 w 8296977" name="connsiteX143"/>
              <a:gd fmla="*/ 28876 h 5717407" name="connsiteY143"/>
              <a:gd fmla="*/ 5794409 w 8296977" name="connsiteX144"/>
              <a:gd fmla="*/ 77002 h 5717407" name="connsiteY144"/>
              <a:gd fmla="*/ 5755907 w 8296977" name="connsiteX145"/>
              <a:gd fmla="*/ 115503 h 5717407" name="connsiteY145"/>
              <a:gd fmla="*/ 5727032 w 8296977" name="connsiteX146"/>
              <a:gd fmla="*/ 125129 h 5717407" name="connsiteY146"/>
              <a:gd fmla="*/ 5659655 w 8296977" name="connsiteX147"/>
              <a:gd fmla="*/ 144379 h 5717407" name="connsiteY147"/>
              <a:gd fmla="*/ 5467150 w 8296977" name="connsiteX148"/>
              <a:gd fmla="*/ 134754 h 5717407" name="connsiteY148"/>
              <a:gd fmla="*/ 5409398 w 8296977" name="connsiteX149"/>
              <a:gd fmla="*/ 125129 h 5717407" name="connsiteY149"/>
              <a:gd fmla="*/ 5293895 w 8296977" name="connsiteX150"/>
              <a:gd fmla="*/ 77002 h 5717407" name="connsiteY150"/>
              <a:gd fmla="*/ 5255394 w 8296977" name="connsiteX151"/>
              <a:gd fmla="*/ 57752 h 5717407" name="connsiteY151"/>
              <a:gd fmla="*/ 5149516 w 8296977" name="connsiteX152"/>
              <a:gd fmla="*/ 38501 h 5717407" name="connsiteY152"/>
              <a:gd fmla="*/ 5111015 w 8296977" name="connsiteX153"/>
              <a:gd fmla="*/ 9626 h 5717407" name="connsiteY153"/>
              <a:gd fmla="*/ 5072514 w 8296977" name="connsiteX154"/>
              <a:gd fmla="*/ 0 h 5717407" name="connsiteY154"/>
              <a:gd fmla="*/ 4812632 w 8296977" name="connsiteX155"/>
              <a:gd fmla="*/ 9626 h 5717407" name="connsiteY155"/>
              <a:gd fmla="*/ 4706754 w 8296977" name="connsiteX156"/>
              <a:gd fmla="*/ 48127 h 5717407" name="connsiteY156"/>
              <a:gd fmla="*/ 4658627 w 8296977" name="connsiteX157"/>
              <a:gd fmla="*/ 57752 h 5717407" name="connsiteY157"/>
              <a:gd fmla="*/ 4543124 w 8296977" name="connsiteX158"/>
              <a:gd fmla="*/ 77002 h 5717407" name="connsiteY158"/>
              <a:gd fmla="*/ 4427621 w 8296977" name="connsiteX159"/>
              <a:gd fmla="*/ 115503 h 5717407" name="connsiteY159"/>
              <a:gd fmla="*/ 4312118 w 8296977" name="connsiteX160"/>
              <a:gd fmla="*/ 144379 h 5717407" name="connsiteY160"/>
              <a:gd fmla="*/ 4186990 w 8296977" name="connsiteX161"/>
              <a:gd fmla="*/ 173255 h 5717407" name="connsiteY161"/>
              <a:gd fmla="*/ 4119613 w 8296977" name="connsiteX162"/>
              <a:gd fmla="*/ 192506 h 5717407" name="connsiteY162"/>
              <a:gd fmla="*/ 4004110 w 8296977" name="connsiteX163"/>
              <a:gd fmla="*/ 202131 h 5717407" name="connsiteY163"/>
              <a:gd fmla="*/ 3397718 w 8296977" name="connsiteX164"/>
              <a:gd fmla="*/ 211756 h 5717407" name="connsiteY164"/>
              <a:gd fmla="*/ 3185962 w 8296977" name="connsiteX165"/>
              <a:gd fmla="*/ 231007 h 5717407" name="connsiteY165"/>
              <a:gd fmla="*/ 3108960 w 8296977" name="connsiteX166"/>
              <a:gd fmla="*/ 259882 h 5717407" name="connsiteY166"/>
              <a:gd fmla="*/ 2993457 w 8296977" name="connsiteX167"/>
              <a:gd fmla="*/ 279133 h 5717407" name="connsiteY167"/>
              <a:gd fmla="*/ 2945331 w 8296977" name="connsiteX168"/>
              <a:gd fmla="*/ 298383 h 5717407" name="connsiteY168"/>
              <a:gd fmla="*/ 2858703 w 8296977" name="connsiteX169"/>
              <a:gd fmla="*/ 317634 h 5717407" name="connsiteY169"/>
              <a:gd fmla="*/ 2820202 w 8296977" name="connsiteX170"/>
              <a:gd fmla="*/ 327259 h 5717407" name="connsiteY170"/>
              <a:gd fmla="*/ 2685449 w 8296977" name="connsiteX171"/>
              <a:gd fmla="*/ 336885 h 5717407" name="connsiteY171"/>
              <a:gd fmla="*/ 2569945 w 8296977" name="connsiteX172"/>
              <a:gd fmla="*/ 356135 h 5717407" name="connsiteY172"/>
              <a:gd fmla="*/ 2396691 w 8296977" name="connsiteX173"/>
              <a:gd fmla="*/ 375386 h 5717407" name="connsiteY173"/>
              <a:gd fmla="*/ 1848051 w 8296977" name="connsiteX174"/>
              <a:gd fmla="*/ 346510 h 5717407" name="connsiteY174"/>
              <a:gd fmla="*/ 1799924 w 8296977" name="connsiteX175"/>
              <a:gd fmla="*/ 317634 h 5717407" name="connsiteY175"/>
              <a:gd fmla="*/ 1722922 w 8296977" name="connsiteX176"/>
              <a:gd fmla="*/ 250257 h 5717407" name="connsiteY176"/>
              <a:gd fmla="*/ 1694046 w 8296977" name="connsiteX177"/>
              <a:gd fmla="*/ 211756 h 5717407" name="connsiteY177"/>
              <a:gd fmla="*/ 1597794 w 8296977" name="connsiteX178"/>
              <a:gd fmla="*/ 163630 h 5717407" name="connsiteY178"/>
              <a:gd fmla="*/ 1530417 w 8296977" name="connsiteX179"/>
              <a:gd fmla="*/ 134754 h 5717407" name="connsiteY179"/>
              <a:gd fmla="*/ 1299411 w 8296977" name="connsiteX180"/>
              <a:gd fmla="*/ 115503 h 5717407" name="connsiteY180"/>
              <a:gd fmla="*/ 1193533 w 8296977" name="connsiteX181"/>
              <a:gd fmla="*/ 163630 h 5717407" name="connsiteY181"/>
              <a:gd fmla="*/ 1145406 w 8296977" name="connsiteX182"/>
              <a:gd fmla="*/ 182880 h 5717407" name="connsiteY182"/>
              <a:gd fmla="*/ 1106905 w 8296977" name="connsiteX183"/>
              <a:gd fmla="*/ 192506 h 5717407" name="connsiteY183"/>
              <a:gd fmla="*/ 981777 w 8296977" name="connsiteX184"/>
              <a:gd fmla="*/ 250257 h 5717407" name="connsiteY184"/>
              <a:gd fmla="*/ 616017 w 8296977" name="connsiteX185"/>
              <a:gd fmla="*/ 240632 h 5717407" name="connsiteY185"/>
              <a:gd fmla="*/ 519764 w 8296977" name="connsiteX186"/>
              <a:gd fmla="*/ 192506 h 5717407" name="connsiteY186"/>
              <a:gd fmla="*/ 404261 w 8296977" name="connsiteX187"/>
              <a:gd fmla="*/ 173255 h 5717407" name="connsiteY187"/>
              <a:gd fmla="*/ 269507 w 8296977" name="connsiteX188"/>
              <a:gd fmla="*/ 211756 h 5717407" name="connsiteY188"/>
              <a:gd fmla="*/ 240632 w 8296977" name="connsiteX189"/>
              <a:gd fmla="*/ 250257 h 5717407" name="connsiteY189"/>
              <a:gd fmla="*/ 154004 w 8296977" name="connsiteX190"/>
              <a:gd fmla="*/ 317634 h 5717407" name="connsiteY190"/>
              <a:gd fmla="*/ 115503 w 8296977" name="connsiteX191"/>
              <a:gd fmla="*/ 336885 h 5717407" name="connsiteY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b="b" l="l" r="r" t="t"/>
            <a:pathLst>
              <a:path h="5717407" w="8296977">
                <a:moveTo>
                  <a:pt x="115503" y="336885"/>
                </a:moveTo>
                <a:cubicBezTo>
                  <a:pt x="109086" y="352927"/>
                  <a:pt x="101456" y="368535"/>
                  <a:pt x="96253" y="385011"/>
                </a:cubicBezTo>
                <a:cubicBezTo>
                  <a:pt x="66478" y="479299"/>
                  <a:pt x="46550" y="557313"/>
                  <a:pt x="28876" y="654518"/>
                </a:cubicBezTo>
                <a:cubicBezTo>
                  <a:pt x="17836" y="715238"/>
                  <a:pt x="0" y="837398"/>
                  <a:pt x="0" y="837398"/>
                </a:cubicBezTo>
                <a:cubicBezTo>
                  <a:pt x="3208" y="943276"/>
                  <a:pt x="4057" y="1049252"/>
                  <a:pt x="9625" y="1155032"/>
                </a:cubicBezTo>
                <a:cubicBezTo>
                  <a:pt x="12728" y="1213979"/>
                  <a:pt x="33250" y="1218904"/>
                  <a:pt x="57752" y="1280160"/>
                </a:cubicBezTo>
                <a:cubicBezTo>
                  <a:pt x="64169" y="1296202"/>
                  <a:pt x="72037" y="1311738"/>
                  <a:pt x="77002" y="1328287"/>
                </a:cubicBezTo>
                <a:cubicBezTo>
                  <a:pt x="81703" y="1343957"/>
                  <a:pt x="82659" y="1360542"/>
                  <a:pt x="86627" y="1376413"/>
                </a:cubicBezTo>
                <a:cubicBezTo>
                  <a:pt x="89088" y="1386256"/>
                  <a:pt x="93044" y="1395664"/>
                  <a:pt x="96253" y="1405289"/>
                </a:cubicBezTo>
                <a:cubicBezTo>
                  <a:pt x="99461" y="1636295"/>
                  <a:pt x="100031" y="1867353"/>
                  <a:pt x="105878" y="2098308"/>
                </a:cubicBezTo>
                <a:cubicBezTo>
                  <a:pt x="106559" y="2125191"/>
                  <a:pt x="133607" y="2263536"/>
                  <a:pt x="134754" y="2271562"/>
                </a:cubicBezTo>
                <a:cubicBezTo>
                  <a:pt x="139314" y="2303482"/>
                  <a:pt x="140380" y="2335820"/>
                  <a:pt x="144379" y="2367815"/>
                </a:cubicBezTo>
                <a:cubicBezTo>
                  <a:pt x="148485" y="2400668"/>
                  <a:pt x="157057" y="2440829"/>
                  <a:pt x="163630" y="2473693"/>
                </a:cubicBezTo>
                <a:cubicBezTo>
                  <a:pt x="154005" y="2595613"/>
                  <a:pt x="145826" y="2717656"/>
                  <a:pt x="134754" y="2839453"/>
                </a:cubicBezTo>
                <a:cubicBezTo>
                  <a:pt x="132987" y="2858889"/>
                  <a:pt x="131301" y="2878690"/>
                  <a:pt x="125129" y="2897205"/>
                </a:cubicBezTo>
                <a:cubicBezTo>
                  <a:pt x="121471" y="2908179"/>
                  <a:pt x="112295" y="2916455"/>
                  <a:pt x="105878" y="2926080"/>
                </a:cubicBezTo>
                <a:lnTo>
                  <a:pt x="86627" y="3003082"/>
                </a:lnTo>
                <a:cubicBezTo>
                  <a:pt x="83419" y="3015916"/>
                  <a:pt x="81185" y="3029033"/>
                  <a:pt x="77002" y="3041583"/>
                </a:cubicBezTo>
                <a:lnTo>
                  <a:pt x="57752" y="3099335"/>
                </a:lnTo>
                <a:cubicBezTo>
                  <a:pt x="60960" y="3169920"/>
                  <a:pt x="62157" y="3240626"/>
                  <a:pt x="67377" y="3311091"/>
                </a:cubicBezTo>
                <a:cubicBezTo>
                  <a:pt x="68585" y="3327406"/>
                  <a:pt x="70926" y="3344027"/>
                  <a:pt x="77002" y="3359217"/>
                </a:cubicBezTo>
                <a:cubicBezTo>
                  <a:pt x="90324" y="3392523"/>
                  <a:pt x="125129" y="3455470"/>
                  <a:pt x="125129" y="3455470"/>
                </a:cubicBezTo>
                <a:cubicBezTo>
                  <a:pt x="128337" y="3468304"/>
                  <a:pt x="129543" y="3481812"/>
                  <a:pt x="134754" y="3493971"/>
                </a:cubicBezTo>
                <a:cubicBezTo>
                  <a:pt x="139311" y="3504604"/>
                  <a:pt x="148465" y="3512691"/>
                  <a:pt x="154004" y="3522847"/>
                </a:cubicBezTo>
                <a:cubicBezTo>
                  <a:pt x="167745" y="3548040"/>
                  <a:pt x="179671" y="3574182"/>
                  <a:pt x="192505" y="3599849"/>
                </a:cubicBezTo>
                <a:cubicBezTo>
                  <a:pt x="198922" y="3612683"/>
                  <a:pt x="207219" y="3624738"/>
                  <a:pt x="211756" y="3638350"/>
                </a:cubicBezTo>
                <a:cubicBezTo>
                  <a:pt x="225564" y="3679776"/>
                  <a:pt x="218920" y="3657383"/>
                  <a:pt x="231006" y="3705727"/>
                </a:cubicBezTo>
                <a:cubicBezTo>
                  <a:pt x="224589" y="3766687"/>
                  <a:pt x="221833" y="3828144"/>
                  <a:pt x="211756" y="3888607"/>
                </a:cubicBezTo>
                <a:cubicBezTo>
                  <a:pt x="206465" y="3920350"/>
                  <a:pt x="165794" y="3982215"/>
                  <a:pt x="154004" y="4004110"/>
                </a:cubicBezTo>
                <a:cubicBezTo>
                  <a:pt x="35209" y="4224731"/>
                  <a:pt x="199106" y="3923533"/>
                  <a:pt x="105878" y="4109988"/>
                </a:cubicBezTo>
                <a:cubicBezTo>
                  <a:pt x="97511" y="4126721"/>
                  <a:pt x="86627" y="4142072"/>
                  <a:pt x="77002" y="4158114"/>
                </a:cubicBezTo>
                <a:cubicBezTo>
                  <a:pt x="55922" y="4242436"/>
                  <a:pt x="62588" y="4199268"/>
                  <a:pt x="77002" y="4350619"/>
                </a:cubicBezTo>
                <a:cubicBezTo>
                  <a:pt x="77085" y="4351488"/>
                  <a:pt x="92472" y="4431576"/>
                  <a:pt x="96253" y="4437247"/>
                </a:cubicBezTo>
                <a:cubicBezTo>
                  <a:pt x="108837" y="4456124"/>
                  <a:pt x="129615" y="4468148"/>
                  <a:pt x="144379" y="4485373"/>
                </a:cubicBezTo>
                <a:cubicBezTo>
                  <a:pt x="168186" y="4513148"/>
                  <a:pt x="183654" y="4548581"/>
                  <a:pt x="211756" y="4572000"/>
                </a:cubicBezTo>
                <a:cubicBezTo>
                  <a:pt x="231006" y="4588042"/>
                  <a:pt x="251788" y="4602408"/>
                  <a:pt x="269507" y="4620127"/>
                </a:cubicBezTo>
                <a:cubicBezTo>
                  <a:pt x="312671" y="4663291"/>
                  <a:pt x="317558" y="4689144"/>
                  <a:pt x="365760" y="4726005"/>
                </a:cubicBezTo>
                <a:cubicBezTo>
                  <a:pt x="402517" y="4754113"/>
                  <a:pt x="448543" y="4770287"/>
                  <a:pt x="481263" y="4803007"/>
                </a:cubicBezTo>
                <a:cubicBezTo>
                  <a:pt x="533564" y="4855308"/>
                  <a:pt x="501861" y="4838524"/>
                  <a:pt x="577516" y="4851133"/>
                </a:cubicBezTo>
                <a:cubicBezTo>
                  <a:pt x="593558" y="4860758"/>
                  <a:pt x="608909" y="4871643"/>
                  <a:pt x="625642" y="4880009"/>
                </a:cubicBezTo>
                <a:cubicBezTo>
                  <a:pt x="658404" y="4896390"/>
                  <a:pt x="781974" y="4935936"/>
                  <a:pt x="789272" y="4937760"/>
                </a:cubicBezTo>
                <a:cubicBezTo>
                  <a:pt x="812459" y="4943557"/>
                  <a:pt x="883420" y="4962595"/>
                  <a:pt x="914400" y="4966636"/>
                </a:cubicBezTo>
                <a:cubicBezTo>
                  <a:pt x="972019" y="4974152"/>
                  <a:pt x="1087655" y="4985887"/>
                  <a:pt x="1087655" y="4985887"/>
                </a:cubicBezTo>
                <a:cubicBezTo>
                  <a:pt x="1129762" y="4996414"/>
                  <a:pt x="1125511" y="4992393"/>
                  <a:pt x="1164657" y="5014762"/>
                </a:cubicBezTo>
                <a:cubicBezTo>
                  <a:pt x="1174701" y="5020501"/>
                  <a:pt x="1182701" y="5029951"/>
                  <a:pt x="1193533" y="5034013"/>
                </a:cubicBezTo>
                <a:cubicBezTo>
                  <a:pt x="1208851" y="5039757"/>
                  <a:pt x="1225617" y="5040430"/>
                  <a:pt x="1241659" y="5043638"/>
                </a:cubicBezTo>
                <a:cubicBezTo>
                  <a:pt x="1318288" y="5094723"/>
                  <a:pt x="1276507" y="5078867"/>
                  <a:pt x="1366787" y="5091765"/>
                </a:cubicBezTo>
                <a:cubicBezTo>
                  <a:pt x="1420853" y="5118797"/>
                  <a:pt x="1423833" y="5118441"/>
                  <a:pt x="1472665" y="5149516"/>
                </a:cubicBezTo>
                <a:cubicBezTo>
                  <a:pt x="1520389" y="5179886"/>
                  <a:pt x="1541214" y="5201805"/>
                  <a:pt x="1597794" y="5216893"/>
                </a:cubicBezTo>
                <a:cubicBezTo>
                  <a:pt x="1622788" y="5223558"/>
                  <a:pt x="1649129" y="5223310"/>
                  <a:pt x="1674796" y="5226518"/>
                </a:cubicBezTo>
                <a:cubicBezTo>
                  <a:pt x="1697255" y="5236143"/>
                  <a:pt x="1718678" y="5248681"/>
                  <a:pt x="1742173" y="5255394"/>
                </a:cubicBezTo>
                <a:cubicBezTo>
                  <a:pt x="1810625" y="5274952"/>
                  <a:pt x="1886143" y="5259913"/>
                  <a:pt x="1953929" y="5255394"/>
                </a:cubicBezTo>
                <a:cubicBezTo>
                  <a:pt x="2042655" y="5219903"/>
                  <a:pt x="2122875" y="5181627"/>
                  <a:pt x="2233061" y="5226518"/>
                </a:cubicBezTo>
                <a:cubicBezTo>
                  <a:pt x="2269814" y="5241491"/>
                  <a:pt x="2249000" y="5304503"/>
                  <a:pt x="2261937" y="5342021"/>
                </a:cubicBezTo>
                <a:cubicBezTo>
                  <a:pt x="2281166" y="5397785"/>
                  <a:pt x="2287604" y="5463941"/>
                  <a:pt x="2329314" y="5505651"/>
                </a:cubicBezTo>
                <a:cubicBezTo>
                  <a:pt x="2345356" y="5521693"/>
                  <a:pt x="2363268" y="5536062"/>
                  <a:pt x="2377440" y="5553777"/>
                </a:cubicBezTo>
                <a:cubicBezTo>
                  <a:pt x="2389127" y="5568386"/>
                  <a:pt x="2393997" y="5587824"/>
                  <a:pt x="2406316" y="5601903"/>
                </a:cubicBezTo>
                <a:cubicBezTo>
                  <a:pt x="2416880" y="5613976"/>
                  <a:pt x="2430889" y="5622820"/>
                  <a:pt x="2444817" y="5630779"/>
                </a:cubicBezTo>
                <a:cubicBezTo>
                  <a:pt x="2685507" y="5768317"/>
                  <a:pt x="2468754" y="5643557"/>
                  <a:pt x="2569945" y="5688531"/>
                </a:cubicBezTo>
                <a:cubicBezTo>
                  <a:pt x="2589613" y="5697272"/>
                  <a:pt x="2608446" y="5707782"/>
                  <a:pt x="2627697" y="5717407"/>
                </a:cubicBezTo>
                <a:cubicBezTo>
                  <a:pt x="2765659" y="5710990"/>
                  <a:pt x="2903912" y="5709170"/>
                  <a:pt x="3041583" y="5698156"/>
                </a:cubicBezTo>
                <a:cubicBezTo>
                  <a:pt x="3064866" y="5696293"/>
                  <a:pt x="3086223" y="5684256"/>
                  <a:pt x="3108960" y="5678906"/>
                </a:cubicBezTo>
                <a:cubicBezTo>
                  <a:pt x="3140810" y="5671412"/>
                  <a:pt x="3173687" y="5668412"/>
                  <a:pt x="3205213" y="5659655"/>
                </a:cubicBezTo>
                <a:cubicBezTo>
                  <a:pt x="3231626" y="5652318"/>
                  <a:pt x="3256209" y="5639448"/>
                  <a:pt x="3282215" y="5630779"/>
                </a:cubicBezTo>
                <a:cubicBezTo>
                  <a:pt x="3444449" y="5576701"/>
                  <a:pt x="3243860" y="5667077"/>
                  <a:pt x="3542097" y="5534527"/>
                </a:cubicBezTo>
                <a:cubicBezTo>
                  <a:pt x="3577615" y="5518741"/>
                  <a:pt x="3689809" y="5467573"/>
                  <a:pt x="3724977" y="5457525"/>
                </a:cubicBezTo>
                <a:cubicBezTo>
                  <a:pt x="3759468" y="5447670"/>
                  <a:pt x="3795680" y="5445309"/>
                  <a:pt x="3830855" y="5438274"/>
                </a:cubicBezTo>
                <a:cubicBezTo>
                  <a:pt x="3975203" y="5409404"/>
                  <a:pt x="3859440" y="5424827"/>
                  <a:pt x="4013735" y="5409398"/>
                </a:cubicBezTo>
                <a:cubicBezTo>
                  <a:pt x="4090737" y="5412606"/>
                  <a:pt x="4168031" y="5411599"/>
                  <a:pt x="4244741" y="5419023"/>
                </a:cubicBezTo>
                <a:cubicBezTo>
                  <a:pt x="4267990" y="5421273"/>
                  <a:pt x="4289549" y="5432255"/>
                  <a:pt x="4312118" y="5438274"/>
                </a:cubicBezTo>
                <a:cubicBezTo>
                  <a:pt x="4337682" y="5445091"/>
                  <a:pt x="4363556" y="5450708"/>
                  <a:pt x="4389120" y="5457525"/>
                </a:cubicBezTo>
                <a:cubicBezTo>
                  <a:pt x="4411689" y="5463543"/>
                  <a:pt x="4433658" y="5471881"/>
                  <a:pt x="4456497" y="5476775"/>
                </a:cubicBezTo>
                <a:cubicBezTo>
                  <a:pt x="4546775" y="5496120"/>
                  <a:pt x="4505701" y="5473926"/>
                  <a:pt x="4600876" y="5505651"/>
                </a:cubicBezTo>
                <a:cubicBezTo>
                  <a:pt x="4624057" y="5513378"/>
                  <a:pt x="4644548" y="5528601"/>
                  <a:pt x="4668253" y="5534527"/>
                </a:cubicBezTo>
                <a:cubicBezTo>
                  <a:pt x="4696439" y="5541573"/>
                  <a:pt x="4726051" y="5540548"/>
                  <a:pt x="4754880" y="5544152"/>
                </a:cubicBezTo>
                <a:cubicBezTo>
                  <a:pt x="4777392" y="5546966"/>
                  <a:pt x="4799798" y="5550569"/>
                  <a:pt x="4822257" y="5553777"/>
                </a:cubicBezTo>
                <a:cubicBezTo>
                  <a:pt x="4937760" y="5547360"/>
                  <a:pt x="5053484" y="5544134"/>
                  <a:pt x="5168766" y="5534527"/>
                </a:cubicBezTo>
                <a:cubicBezTo>
                  <a:pt x="5232254" y="5529236"/>
                  <a:pt x="5364142" y="5500099"/>
                  <a:pt x="5419023" y="5476775"/>
                </a:cubicBezTo>
                <a:cubicBezTo>
                  <a:pt x="5535098" y="5427443"/>
                  <a:pt x="5671756" y="5368422"/>
                  <a:pt x="5765533" y="5274645"/>
                </a:cubicBezTo>
                <a:cubicBezTo>
                  <a:pt x="5797777" y="5242401"/>
                  <a:pt x="5824278" y="5204850"/>
                  <a:pt x="5852160" y="5168767"/>
                </a:cubicBezTo>
                <a:cubicBezTo>
                  <a:pt x="5924131" y="5075627"/>
                  <a:pt x="5934142" y="5055064"/>
                  <a:pt x="5996539" y="4957011"/>
                </a:cubicBezTo>
                <a:cubicBezTo>
                  <a:pt x="6039223" y="4818288"/>
                  <a:pt x="6053859" y="4759677"/>
                  <a:pt x="6121667" y="4610501"/>
                </a:cubicBezTo>
                <a:cubicBezTo>
                  <a:pt x="6137709" y="4575208"/>
                  <a:pt x="6151111" y="4538592"/>
                  <a:pt x="6169794" y="4504623"/>
                </a:cubicBezTo>
                <a:cubicBezTo>
                  <a:pt x="6186519" y="4474215"/>
                  <a:pt x="6211307" y="4448667"/>
                  <a:pt x="6227545" y="4417996"/>
                </a:cubicBezTo>
                <a:cubicBezTo>
                  <a:pt x="6240371" y="4393769"/>
                  <a:pt x="6242608" y="4364673"/>
                  <a:pt x="6256421" y="4340994"/>
                </a:cubicBezTo>
                <a:cubicBezTo>
                  <a:pt x="6265566" y="4325317"/>
                  <a:pt x="6282970" y="4316152"/>
                  <a:pt x="6294922" y="4302493"/>
                </a:cubicBezTo>
                <a:cubicBezTo>
                  <a:pt x="6352090" y="4237158"/>
                  <a:pt x="6292297" y="4287618"/>
                  <a:pt x="6362299" y="4235116"/>
                </a:cubicBezTo>
                <a:cubicBezTo>
                  <a:pt x="6371924" y="4219074"/>
                  <a:pt x="6377946" y="4200219"/>
                  <a:pt x="6391175" y="4186990"/>
                </a:cubicBezTo>
                <a:cubicBezTo>
                  <a:pt x="6464300" y="4113865"/>
                  <a:pt x="6561176" y="4136550"/>
                  <a:pt x="6660682" y="4119613"/>
                </a:cubicBezTo>
                <a:cubicBezTo>
                  <a:pt x="6741321" y="4105887"/>
                  <a:pt x="6821250" y="4088245"/>
                  <a:pt x="6901314" y="4071487"/>
                </a:cubicBezTo>
                <a:cubicBezTo>
                  <a:pt x="6959220" y="4059367"/>
                  <a:pt x="7016309" y="4043267"/>
                  <a:pt x="7074569" y="4032986"/>
                </a:cubicBezTo>
                <a:cubicBezTo>
                  <a:pt x="7125516" y="4023995"/>
                  <a:pt x="7177359" y="4021051"/>
                  <a:pt x="7228573" y="4013735"/>
                </a:cubicBezTo>
                <a:cubicBezTo>
                  <a:pt x="7448184" y="3982362"/>
                  <a:pt x="7235375" y="4000524"/>
                  <a:pt x="7517331" y="3984859"/>
                </a:cubicBezTo>
                <a:cubicBezTo>
                  <a:pt x="7536543" y="3981366"/>
                  <a:pt x="7696449" y="3952933"/>
                  <a:pt x="7719461" y="3946358"/>
                </a:cubicBezTo>
                <a:cubicBezTo>
                  <a:pt x="7816172" y="3918726"/>
                  <a:pt x="7985734" y="3838094"/>
                  <a:pt x="8046720" y="3792354"/>
                </a:cubicBezTo>
                <a:cubicBezTo>
                  <a:pt x="8072387" y="3773103"/>
                  <a:pt x="8100146" y="3756364"/>
                  <a:pt x="8123722" y="3734602"/>
                </a:cubicBezTo>
                <a:cubicBezTo>
                  <a:pt x="8144128" y="3715766"/>
                  <a:pt x="8197219" y="3645361"/>
                  <a:pt x="8210350" y="3619099"/>
                </a:cubicBezTo>
                <a:cubicBezTo>
                  <a:pt x="8222609" y="3594580"/>
                  <a:pt x="8229600" y="3567764"/>
                  <a:pt x="8239225" y="3542097"/>
                </a:cubicBezTo>
                <a:cubicBezTo>
                  <a:pt x="8242434" y="3510013"/>
                  <a:pt x="8242527" y="3477463"/>
                  <a:pt x="8248851" y="3445845"/>
                </a:cubicBezTo>
                <a:cubicBezTo>
                  <a:pt x="8255420" y="3412999"/>
                  <a:pt x="8268761" y="3381867"/>
                  <a:pt x="8277726" y="3349592"/>
                </a:cubicBezTo>
                <a:cubicBezTo>
                  <a:pt x="8284807" y="3324100"/>
                  <a:pt x="8290560" y="3298257"/>
                  <a:pt x="8296977" y="3272590"/>
                </a:cubicBezTo>
                <a:cubicBezTo>
                  <a:pt x="8290560" y="3153878"/>
                  <a:pt x="8288252" y="3034873"/>
                  <a:pt x="8277726" y="2916455"/>
                </a:cubicBezTo>
                <a:cubicBezTo>
                  <a:pt x="8275383" y="2890102"/>
                  <a:pt x="8268898" y="2863771"/>
                  <a:pt x="8258476" y="2839453"/>
                </a:cubicBezTo>
                <a:cubicBezTo>
                  <a:pt x="8249362" y="2818187"/>
                  <a:pt x="8232101" y="2801405"/>
                  <a:pt x="8219975" y="2781701"/>
                </a:cubicBezTo>
                <a:cubicBezTo>
                  <a:pt x="8206418" y="2759671"/>
                  <a:pt x="8195031" y="2736355"/>
                  <a:pt x="8181474" y="2714325"/>
                </a:cubicBezTo>
                <a:cubicBezTo>
                  <a:pt x="8127462" y="2626556"/>
                  <a:pt x="8149615" y="2682803"/>
                  <a:pt x="8104472" y="2569946"/>
                </a:cubicBezTo>
                <a:cubicBezTo>
                  <a:pt x="8084110" y="2519042"/>
                  <a:pt x="8046720" y="2415941"/>
                  <a:pt x="8046720" y="2415941"/>
                </a:cubicBezTo>
                <a:cubicBezTo>
                  <a:pt x="8032813" y="2304683"/>
                  <a:pt x="8022038" y="2253311"/>
                  <a:pt x="8046720" y="2117558"/>
                </a:cubicBezTo>
                <a:cubicBezTo>
                  <a:pt x="8053137" y="2082266"/>
                  <a:pt x="8080716" y="2054277"/>
                  <a:pt x="8094846" y="2021306"/>
                </a:cubicBezTo>
                <a:cubicBezTo>
                  <a:pt x="8109639" y="1986789"/>
                  <a:pt x="8118774" y="1950039"/>
                  <a:pt x="8133347" y="1915428"/>
                </a:cubicBezTo>
                <a:cubicBezTo>
                  <a:pt x="8144483" y="1888980"/>
                  <a:pt x="8160073" y="1864595"/>
                  <a:pt x="8171849" y="1838426"/>
                </a:cubicBezTo>
                <a:cubicBezTo>
                  <a:pt x="8188965" y="1800390"/>
                  <a:pt x="8219975" y="1722922"/>
                  <a:pt x="8219975" y="1722922"/>
                </a:cubicBezTo>
                <a:cubicBezTo>
                  <a:pt x="8213558" y="1652337"/>
                  <a:pt x="8213183" y="1580939"/>
                  <a:pt x="8200724" y="1511167"/>
                </a:cubicBezTo>
                <a:cubicBezTo>
                  <a:pt x="8190443" y="1453591"/>
                  <a:pt x="8138668" y="1426451"/>
                  <a:pt x="8104472" y="1386038"/>
                </a:cubicBezTo>
                <a:cubicBezTo>
                  <a:pt x="8089527" y="1368376"/>
                  <a:pt x="8078392" y="1347806"/>
                  <a:pt x="8065971" y="1328287"/>
                </a:cubicBezTo>
                <a:cubicBezTo>
                  <a:pt x="7999955" y="1224548"/>
                  <a:pt x="8080881" y="1333571"/>
                  <a:pt x="7988969" y="1241659"/>
                </a:cubicBezTo>
                <a:cubicBezTo>
                  <a:pt x="7959450" y="1212140"/>
                  <a:pt x="7949899" y="1176858"/>
                  <a:pt x="7921592" y="1145407"/>
                </a:cubicBezTo>
                <a:cubicBezTo>
                  <a:pt x="7907849" y="1130137"/>
                  <a:pt x="7887992" y="1121433"/>
                  <a:pt x="7873465" y="1106906"/>
                </a:cubicBezTo>
                <a:cubicBezTo>
                  <a:pt x="7862122" y="1095563"/>
                  <a:pt x="7855430" y="1080230"/>
                  <a:pt x="7844590" y="1068405"/>
                </a:cubicBezTo>
                <a:cubicBezTo>
                  <a:pt x="7820062" y="1041647"/>
                  <a:pt x="7793255" y="1017070"/>
                  <a:pt x="7767587" y="991402"/>
                </a:cubicBezTo>
                <a:cubicBezTo>
                  <a:pt x="7751545" y="975360"/>
                  <a:pt x="7738915" y="954948"/>
                  <a:pt x="7719461" y="943276"/>
                </a:cubicBezTo>
                <a:cubicBezTo>
                  <a:pt x="7636257" y="893353"/>
                  <a:pt x="7707419" y="932576"/>
                  <a:pt x="7623209" y="895150"/>
                </a:cubicBezTo>
                <a:cubicBezTo>
                  <a:pt x="7610097" y="889322"/>
                  <a:pt x="7598451" y="880022"/>
                  <a:pt x="7584707" y="875899"/>
                </a:cubicBezTo>
                <a:cubicBezTo>
                  <a:pt x="7566014" y="870291"/>
                  <a:pt x="7546206" y="869482"/>
                  <a:pt x="7526956" y="866274"/>
                </a:cubicBezTo>
                <a:cubicBezTo>
                  <a:pt x="7507705" y="859857"/>
                  <a:pt x="7487677" y="855420"/>
                  <a:pt x="7469204" y="847023"/>
                </a:cubicBezTo>
                <a:cubicBezTo>
                  <a:pt x="7452173" y="839282"/>
                  <a:pt x="7438539" y="824864"/>
                  <a:pt x="7421078" y="818148"/>
                </a:cubicBezTo>
                <a:cubicBezTo>
                  <a:pt x="7371917" y="799240"/>
                  <a:pt x="7318574" y="795709"/>
                  <a:pt x="7267074" y="789272"/>
                </a:cubicBezTo>
                <a:cubicBezTo>
                  <a:pt x="7136051" y="745598"/>
                  <a:pt x="7191367" y="758730"/>
                  <a:pt x="7103444" y="741146"/>
                </a:cubicBezTo>
                <a:cubicBezTo>
                  <a:pt x="7080985" y="731521"/>
                  <a:pt x="7058873" y="721042"/>
                  <a:pt x="7036067" y="712270"/>
                </a:cubicBezTo>
                <a:cubicBezTo>
                  <a:pt x="7017128" y="704986"/>
                  <a:pt x="6994828" y="704813"/>
                  <a:pt x="6978316" y="693019"/>
                </a:cubicBezTo>
                <a:cubicBezTo>
                  <a:pt x="6948778" y="671920"/>
                  <a:pt x="6932440" y="634693"/>
                  <a:pt x="6901314" y="616017"/>
                </a:cubicBezTo>
                <a:cubicBezTo>
                  <a:pt x="6843193" y="581145"/>
                  <a:pt x="6812367" y="565571"/>
                  <a:pt x="6756935" y="510139"/>
                </a:cubicBezTo>
                <a:cubicBezTo>
                  <a:pt x="6744101" y="497305"/>
                  <a:pt x="6733535" y="481705"/>
                  <a:pt x="6718434" y="471638"/>
                </a:cubicBezTo>
                <a:cubicBezTo>
                  <a:pt x="6704058" y="462054"/>
                  <a:pt x="6685411" y="460779"/>
                  <a:pt x="6670307" y="452388"/>
                </a:cubicBezTo>
                <a:cubicBezTo>
                  <a:pt x="6590503" y="408053"/>
                  <a:pt x="6676310" y="432413"/>
                  <a:pt x="6583680" y="413887"/>
                </a:cubicBezTo>
                <a:cubicBezTo>
                  <a:pt x="6567638" y="407470"/>
                  <a:pt x="6549613" y="404679"/>
                  <a:pt x="6535554" y="394636"/>
                </a:cubicBezTo>
                <a:cubicBezTo>
                  <a:pt x="6463972" y="343505"/>
                  <a:pt x="6578977" y="381428"/>
                  <a:pt x="6477802" y="356135"/>
                </a:cubicBezTo>
                <a:cubicBezTo>
                  <a:pt x="6427422" y="305755"/>
                  <a:pt x="6390181" y="265526"/>
                  <a:pt x="6333423" y="221381"/>
                </a:cubicBezTo>
                <a:cubicBezTo>
                  <a:pt x="6302509" y="197337"/>
                  <a:pt x="6266906" y="179492"/>
                  <a:pt x="6237171" y="154005"/>
                </a:cubicBezTo>
                <a:cubicBezTo>
                  <a:pt x="6221573" y="140635"/>
                  <a:pt x="6213197" y="120405"/>
                  <a:pt x="6198670" y="105878"/>
                </a:cubicBezTo>
                <a:cubicBezTo>
                  <a:pt x="6177940" y="85148"/>
                  <a:pt x="6148355" y="69189"/>
                  <a:pt x="6121667" y="57752"/>
                </a:cubicBezTo>
                <a:cubicBezTo>
                  <a:pt x="6112342" y="53756"/>
                  <a:pt x="6102417" y="51335"/>
                  <a:pt x="6092792" y="48127"/>
                </a:cubicBezTo>
                <a:cubicBezTo>
                  <a:pt x="6083167" y="41710"/>
                  <a:pt x="6074748" y="32938"/>
                  <a:pt x="6063916" y="28876"/>
                </a:cubicBezTo>
                <a:cubicBezTo>
                  <a:pt x="6009291" y="8392"/>
                  <a:pt x="5943826" y="24786"/>
                  <a:pt x="5890661" y="28876"/>
                </a:cubicBezTo>
                <a:cubicBezTo>
                  <a:pt x="5839245" y="41730"/>
                  <a:pt x="5846500" y="35330"/>
                  <a:pt x="5794409" y="77002"/>
                </a:cubicBezTo>
                <a:cubicBezTo>
                  <a:pt x="5780236" y="88340"/>
                  <a:pt x="5770676" y="104954"/>
                  <a:pt x="5755907" y="115503"/>
                </a:cubicBezTo>
                <a:cubicBezTo>
                  <a:pt x="5747651" y="121400"/>
                  <a:pt x="5736787" y="122342"/>
                  <a:pt x="5727032" y="125129"/>
                </a:cubicBezTo>
                <a:cubicBezTo>
                  <a:pt x="5642396" y="149312"/>
                  <a:pt x="5728916" y="121293"/>
                  <a:pt x="5659655" y="144379"/>
                </a:cubicBezTo>
                <a:cubicBezTo>
                  <a:pt x="5595487" y="141171"/>
                  <a:pt x="5531209" y="139681"/>
                  <a:pt x="5467150" y="134754"/>
                </a:cubicBezTo>
                <a:cubicBezTo>
                  <a:pt x="5447691" y="133257"/>
                  <a:pt x="5427913" y="131301"/>
                  <a:pt x="5409398" y="125129"/>
                </a:cubicBezTo>
                <a:cubicBezTo>
                  <a:pt x="5369829" y="111939"/>
                  <a:pt x="5331201" y="95655"/>
                  <a:pt x="5293895" y="77002"/>
                </a:cubicBezTo>
                <a:cubicBezTo>
                  <a:pt x="5281061" y="70585"/>
                  <a:pt x="5269258" y="61449"/>
                  <a:pt x="5255394" y="57752"/>
                </a:cubicBezTo>
                <a:cubicBezTo>
                  <a:pt x="5220734" y="48509"/>
                  <a:pt x="5184809" y="44918"/>
                  <a:pt x="5149516" y="38501"/>
                </a:cubicBezTo>
                <a:cubicBezTo>
                  <a:pt x="5136682" y="28876"/>
                  <a:pt x="5125363" y="16800"/>
                  <a:pt x="5111015" y="9626"/>
                </a:cubicBezTo>
                <a:cubicBezTo>
                  <a:pt x="5099183" y="3710"/>
                  <a:pt x="5085743" y="0"/>
                  <a:pt x="5072514" y="0"/>
                </a:cubicBezTo>
                <a:cubicBezTo>
                  <a:pt x="4985827" y="0"/>
                  <a:pt x="4899259" y="6417"/>
                  <a:pt x="4812632" y="9626"/>
                </a:cubicBezTo>
                <a:cubicBezTo>
                  <a:pt x="4775736" y="24384"/>
                  <a:pt x="4745580" y="37538"/>
                  <a:pt x="4706754" y="48127"/>
                </a:cubicBezTo>
                <a:cubicBezTo>
                  <a:pt x="4690970" y="52432"/>
                  <a:pt x="4674738" y="54909"/>
                  <a:pt x="4658627" y="57752"/>
                </a:cubicBezTo>
                <a:lnTo>
                  <a:pt x="4543124" y="77002"/>
                </a:lnTo>
                <a:cubicBezTo>
                  <a:pt x="4427268" y="134931"/>
                  <a:pt x="4543462" y="83910"/>
                  <a:pt x="4427621" y="115503"/>
                </a:cubicBezTo>
                <a:cubicBezTo>
                  <a:pt x="4290622" y="152867"/>
                  <a:pt x="4485637" y="119591"/>
                  <a:pt x="4312118" y="144379"/>
                </a:cubicBezTo>
                <a:cubicBezTo>
                  <a:pt x="4185902" y="186452"/>
                  <a:pt x="4326935" y="143266"/>
                  <a:pt x="4186990" y="173255"/>
                </a:cubicBezTo>
                <a:cubicBezTo>
                  <a:pt x="4164151" y="178149"/>
                  <a:pt x="4142685" y="188863"/>
                  <a:pt x="4119613" y="192506"/>
                </a:cubicBezTo>
                <a:cubicBezTo>
                  <a:pt x="4081451" y="198532"/>
                  <a:pt x="4042731" y="201101"/>
                  <a:pt x="4004110" y="202131"/>
                </a:cubicBezTo>
                <a:cubicBezTo>
                  <a:pt x="3802026" y="207520"/>
                  <a:pt x="3599849" y="208548"/>
                  <a:pt x="3397718" y="211756"/>
                </a:cubicBezTo>
                <a:cubicBezTo>
                  <a:pt x="3382205" y="212790"/>
                  <a:pt x="3229826" y="219310"/>
                  <a:pt x="3185962" y="231007"/>
                </a:cubicBezTo>
                <a:cubicBezTo>
                  <a:pt x="3159475" y="238070"/>
                  <a:pt x="3135554" y="253233"/>
                  <a:pt x="3108960" y="259882"/>
                </a:cubicBezTo>
                <a:cubicBezTo>
                  <a:pt x="3071093" y="269349"/>
                  <a:pt x="2993457" y="279133"/>
                  <a:pt x="2993457" y="279133"/>
                </a:cubicBezTo>
                <a:cubicBezTo>
                  <a:pt x="2977415" y="285550"/>
                  <a:pt x="2961722" y="292919"/>
                  <a:pt x="2945331" y="298383"/>
                </a:cubicBezTo>
                <a:cubicBezTo>
                  <a:pt x="2921846" y="306211"/>
                  <a:pt x="2881603" y="312545"/>
                  <a:pt x="2858703" y="317634"/>
                </a:cubicBezTo>
                <a:cubicBezTo>
                  <a:pt x="2845789" y="320504"/>
                  <a:pt x="2833350" y="325798"/>
                  <a:pt x="2820202" y="327259"/>
                </a:cubicBezTo>
                <a:cubicBezTo>
                  <a:pt x="2775445" y="332232"/>
                  <a:pt x="2730367" y="333676"/>
                  <a:pt x="2685449" y="336885"/>
                </a:cubicBezTo>
                <a:cubicBezTo>
                  <a:pt x="2646948" y="343302"/>
                  <a:pt x="2608699" y="351485"/>
                  <a:pt x="2569945" y="356135"/>
                </a:cubicBezTo>
                <a:cubicBezTo>
                  <a:pt x="2352368" y="382244"/>
                  <a:pt x="2515613" y="351600"/>
                  <a:pt x="2396691" y="375386"/>
                </a:cubicBezTo>
                <a:cubicBezTo>
                  <a:pt x="1687243" y="362247"/>
                  <a:pt x="2032998" y="462101"/>
                  <a:pt x="1848051" y="346510"/>
                </a:cubicBezTo>
                <a:cubicBezTo>
                  <a:pt x="1832186" y="336595"/>
                  <a:pt x="1815966" y="327259"/>
                  <a:pt x="1799924" y="317634"/>
                </a:cubicBezTo>
                <a:cubicBezTo>
                  <a:pt x="1727990" y="221719"/>
                  <a:pt x="1821931" y="336889"/>
                  <a:pt x="1722922" y="250257"/>
                </a:cubicBezTo>
                <a:cubicBezTo>
                  <a:pt x="1710849" y="239693"/>
                  <a:pt x="1707236" y="220887"/>
                  <a:pt x="1694046" y="211756"/>
                </a:cubicBezTo>
                <a:cubicBezTo>
                  <a:pt x="1664553" y="191338"/>
                  <a:pt x="1629878" y="179672"/>
                  <a:pt x="1597794" y="163630"/>
                </a:cubicBezTo>
                <a:cubicBezTo>
                  <a:pt x="1550216" y="139841"/>
                  <a:pt x="1572907" y="148917"/>
                  <a:pt x="1530417" y="134754"/>
                </a:cubicBezTo>
                <a:cubicBezTo>
                  <a:pt x="1444707" y="70471"/>
                  <a:pt x="1491160" y="92493"/>
                  <a:pt x="1299411" y="115503"/>
                </a:cubicBezTo>
                <a:cubicBezTo>
                  <a:pt x="1280320" y="117794"/>
                  <a:pt x="1205676" y="158110"/>
                  <a:pt x="1193533" y="163630"/>
                </a:cubicBezTo>
                <a:cubicBezTo>
                  <a:pt x="1177804" y="170780"/>
                  <a:pt x="1161797" y="177416"/>
                  <a:pt x="1145406" y="182880"/>
                </a:cubicBezTo>
                <a:cubicBezTo>
                  <a:pt x="1132856" y="187063"/>
                  <a:pt x="1119064" y="187295"/>
                  <a:pt x="1106905" y="192506"/>
                </a:cubicBezTo>
                <a:cubicBezTo>
                  <a:pt x="922603" y="271494"/>
                  <a:pt x="1067021" y="221843"/>
                  <a:pt x="981777" y="250257"/>
                </a:cubicBezTo>
                <a:cubicBezTo>
                  <a:pt x="859857" y="247049"/>
                  <a:pt x="737697" y="248928"/>
                  <a:pt x="616017" y="240632"/>
                </a:cubicBezTo>
                <a:cubicBezTo>
                  <a:pt x="547773" y="235979"/>
                  <a:pt x="570762" y="218005"/>
                  <a:pt x="519764" y="192506"/>
                </a:cubicBezTo>
                <a:cubicBezTo>
                  <a:pt x="498562" y="181905"/>
                  <a:pt x="411495" y="174159"/>
                  <a:pt x="404261" y="173255"/>
                </a:cubicBezTo>
                <a:cubicBezTo>
                  <a:pt x="306582" y="182135"/>
                  <a:pt x="315085" y="158581"/>
                  <a:pt x="269507" y="211756"/>
                </a:cubicBezTo>
                <a:cubicBezTo>
                  <a:pt x="259067" y="223936"/>
                  <a:pt x="252457" y="239417"/>
                  <a:pt x="240632" y="250257"/>
                </a:cubicBezTo>
                <a:cubicBezTo>
                  <a:pt x="213666" y="274976"/>
                  <a:pt x="184441" y="297341"/>
                  <a:pt x="154004" y="317634"/>
                </a:cubicBezTo>
                <a:lnTo>
                  <a:pt x="115503" y="336885"/>
                </a:lnTo>
                <a:close/>
              </a:path>
            </a:pathLst>
          </a:custGeom>
          <a:solidFill>
            <a:srgbClr val="E6FEE7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en-GB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6DF04E4-2A7C-44FD-8A29-E5B45CFCE4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6709" y="2837354"/>
            <a:ext cx="1956598" cy="175260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EE57076D-4442-4BCF-BC8C-FBFF8BCA4256}"/>
              </a:ext>
            </a:extLst>
          </p:cNvPr>
          <p:cNvSpPr/>
          <p:nvPr/>
        </p:nvSpPr>
        <p:spPr>
          <a:xfrm>
            <a:off x="8532912" y="1668359"/>
            <a:ext cx="1670435" cy="1173163"/>
          </a:xfrm>
          <a:prstGeom prst="ellipse">
            <a:avLst/>
          </a:prstGeom>
          <a:solidFill>
            <a:srgbClr val="B1FF31"/>
          </a:solidFill>
          <a:ln>
            <a:solidFill>
              <a:srgbClr val="00FF9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pt-PT" sz="2000">
                <a:solidFill>
                  <a:schemeClr val="tx1"/>
                </a:solidFill>
              </a:rPr>
              <a:t>Coutadas </a:t>
            </a:r>
            <a:endParaRPr dirty="0" lang="en-GB" sz="2000">
              <a:solidFill>
                <a:schemeClr val="tx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4121841-D741-416C-8ACA-6A8DB919DFB8}"/>
              </a:ext>
            </a:extLst>
          </p:cNvPr>
          <p:cNvSpPr/>
          <p:nvPr/>
        </p:nvSpPr>
        <p:spPr>
          <a:xfrm>
            <a:off x="9038969" y="3492388"/>
            <a:ext cx="1670435" cy="1012561"/>
          </a:xfrm>
          <a:prstGeom prst="ellipse">
            <a:avLst/>
          </a:prstGeom>
          <a:solidFill>
            <a:srgbClr val="B1FF31"/>
          </a:solidFill>
          <a:ln>
            <a:solidFill>
              <a:srgbClr val="00FF9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pt-PT" sz="2000">
                <a:solidFill>
                  <a:schemeClr val="tx1"/>
                </a:solidFill>
              </a:rPr>
              <a:t>Fazenda bravio</a:t>
            </a:r>
            <a:endParaRPr dirty="0" lang="en-GB" sz="2000">
              <a:solidFill>
                <a:schemeClr val="tx1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FB0FD48-CF5E-4965-A7A1-892C1D25AF66}"/>
              </a:ext>
            </a:extLst>
          </p:cNvPr>
          <p:cNvSpPr/>
          <p:nvPr/>
        </p:nvSpPr>
        <p:spPr>
          <a:xfrm>
            <a:off x="7755983" y="5616670"/>
            <a:ext cx="1504437" cy="1062700"/>
          </a:xfrm>
          <a:prstGeom prst="ellipse">
            <a:avLst/>
          </a:prstGeom>
          <a:solidFill>
            <a:srgbClr val="B1FF31"/>
          </a:solidFill>
          <a:ln>
            <a:solidFill>
              <a:srgbClr val="00FF9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err="1" lang="pt-PT" sz="2000">
                <a:solidFill>
                  <a:schemeClr val="tx1"/>
                </a:solidFill>
              </a:rPr>
              <a:t>Concess</a:t>
            </a:r>
            <a:r>
              <a:rPr dirty="0" lang="pt-PT" sz="2000">
                <a:solidFill>
                  <a:schemeClr val="tx1"/>
                </a:solidFill>
              </a:rPr>
              <a:t> florestais</a:t>
            </a:r>
            <a:endParaRPr dirty="0" lang="en-GB" sz="2000">
              <a:solidFill>
                <a:schemeClr val="tx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50885C8-F374-49FC-A05A-05D22E04C22B}"/>
              </a:ext>
            </a:extLst>
          </p:cNvPr>
          <p:cNvSpPr/>
          <p:nvPr/>
        </p:nvSpPr>
        <p:spPr>
          <a:xfrm>
            <a:off x="6253841" y="4288222"/>
            <a:ext cx="1443637" cy="950562"/>
          </a:xfrm>
          <a:prstGeom prst="ellipse">
            <a:avLst/>
          </a:prstGeom>
          <a:solidFill>
            <a:srgbClr val="B1FF31"/>
          </a:solidFill>
          <a:ln>
            <a:solidFill>
              <a:srgbClr val="00FF9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pt-PT" sz="2000">
                <a:solidFill>
                  <a:schemeClr val="tx1"/>
                </a:solidFill>
              </a:rPr>
              <a:t>Parques</a:t>
            </a:r>
            <a:endParaRPr dirty="0" lang="en-GB" sz="2000">
              <a:solidFill>
                <a:schemeClr val="tx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C6E4D51-C05B-40F4-B4E8-A0C7DDF3AA7C}"/>
              </a:ext>
            </a:extLst>
          </p:cNvPr>
          <p:cNvSpPr/>
          <p:nvPr/>
        </p:nvSpPr>
        <p:spPr>
          <a:xfrm>
            <a:off x="6243994" y="1807036"/>
            <a:ext cx="1804070" cy="1173163"/>
          </a:xfrm>
          <a:prstGeom prst="ellipse">
            <a:avLst/>
          </a:prstGeom>
          <a:solidFill>
            <a:srgbClr val="B1FF31"/>
          </a:solidFill>
          <a:ln>
            <a:solidFill>
              <a:srgbClr val="00FF9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pt-PT" sz="2000">
                <a:solidFill>
                  <a:schemeClr val="tx1"/>
                </a:solidFill>
              </a:rPr>
              <a:t>Reservas</a:t>
            </a:r>
            <a:endParaRPr dirty="0" lang="en-GB" sz="2000">
              <a:solidFill>
                <a:schemeClr val="tx1"/>
              </a:solidFill>
            </a:endParaRPr>
          </a:p>
        </p:txBody>
      </p:sp>
      <p:sp>
        <p:nvSpPr>
          <p:cNvPr id="39" name="Title 3">
            <a:extLst>
              <a:ext uri="{FF2B5EF4-FFF2-40B4-BE49-F238E27FC236}">
                <a16:creationId xmlns:a16="http://schemas.microsoft.com/office/drawing/2014/main" id="{173913DD-92D3-4298-ADD3-69B488F7746C}"/>
              </a:ext>
            </a:extLst>
          </p:cNvPr>
          <p:cNvSpPr txBox="1">
            <a:spLocks/>
          </p:cNvSpPr>
          <p:nvPr/>
        </p:nvSpPr>
        <p:spPr>
          <a:xfrm>
            <a:off x="462014" y="923502"/>
            <a:ext cx="5591042" cy="723228"/>
          </a:xfrm>
          <a:prstGeom prst="rect">
            <a:avLst/>
          </a:prstGeom>
          <a:solidFill>
            <a:schemeClr val="bg1"/>
          </a:solidFill>
        </p:spPr>
        <p:txBody>
          <a:bodyPr anchor="ctr" bIns="45720" lIns="91440" rIns="91440" rtlCol="0" tIns="45720" vert="horz">
            <a:normAutofit/>
          </a:bodyPr>
          <a:lstStyle>
            <a:lvl1pPr algn="l" defTabSz="1011966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869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1" dirty="0" lang="pt-PT" sz="2400">
                <a:solidFill>
                  <a:srgbClr val="7BC246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P</a:t>
            </a:r>
            <a:r>
              <a:rPr b="1" dirty="0" err="1" lang="en-GB" sz="2400">
                <a:solidFill>
                  <a:srgbClr val="7BC246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aisagem</a:t>
            </a:r>
            <a:r>
              <a:rPr b="1" dirty="0" lang="en-GB" sz="2400">
                <a:solidFill>
                  <a:srgbClr val="7BC246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do </a:t>
            </a:r>
            <a:r>
              <a:rPr b="1" dirty="0" err="1" lang="en-GB" sz="2400">
                <a:solidFill>
                  <a:srgbClr val="7BC246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complexo</a:t>
            </a:r>
            <a:r>
              <a:rPr b="1" dirty="0" lang="en-GB" sz="2400">
                <a:solidFill>
                  <a:srgbClr val="7BC246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de </a:t>
            </a:r>
            <a:r>
              <a:rPr b="1" dirty="0" err="1" lang="en-GB" sz="2400">
                <a:solidFill>
                  <a:srgbClr val="7BC246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Marromeu</a:t>
            </a:r>
            <a:endParaRPr b="1" dirty="0" lang="en-GB" sz="2400">
              <a:solidFill>
                <a:schemeClr val="bg2">
                  <a:lumMod val="90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7431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360091" y="1529161"/>
            <a:ext cx="123668" cy="24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204" tIns="30602" rIns="61204" bIns="30602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 sz="1205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660" y="6968187"/>
            <a:ext cx="9782628" cy="491022"/>
          </a:xfrm>
          <a:prstGeom prst="rect">
            <a:avLst/>
          </a:prstGeom>
        </p:spPr>
      </p:pic>
      <p:pic>
        <p:nvPicPr>
          <p:cNvPr id="13" name="image6.png" descr="image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827" y="48948"/>
            <a:ext cx="1172654" cy="99492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Oval 1"/>
          <p:cNvSpPr/>
          <p:nvPr/>
        </p:nvSpPr>
        <p:spPr>
          <a:xfrm>
            <a:off x="4792646" y="517157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4A8E88-67CC-435F-94DF-4EA9A7DDA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71" y="2528014"/>
            <a:ext cx="4442178" cy="4143944"/>
          </a:xfrm>
        </p:spPr>
        <p:txBody>
          <a:bodyPr>
            <a:normAutofit/>
          </a:bodyPr>
          <a:lstStyle/>
          <a:p>
            <a:r>
              <a:rPr lang="pt-PT" sz="2600" dirty="0"/>
              <a:t>Características da região</a:t>
            </a:r>
          </a:p>
          <a:p>
            <a:r>
              <a:rPr lang="pt-PT" sz="2600" dirty="0"/>
              <a:t>Potencial existente</a:t>
            </a:r>
          </a:p>
          <a:p>
            <a:r>
              <a:rPr lang="pt-PT" sz="2600" dirty="0"/>
              <a:t>Compatibilidade das CV</a:t>
            </a:r>
          </a:p>
          <a:p>
            <a:r>
              <a:rPr lang="pt-PT" sz="2600" dirty="0"/>
              <a:t>Parcerias existentes</a:t>
            </a:r>
          </a:p>
          <a:p>
            <a:r>
              <a:rPr lang="pt-PT" sz="2600" dirty="0"/>
              <a:t>Mercado</a:t>
            </a:r>
          </a:p>
          <a:p>
            <a:r>
              <a:rPr lang="pt-PT" sz="2600" i="1" dirty="0"/>
              <a:t>Condições das vias de acesso</a:t>
            </a:r>
          </a:p>
          <a:p>
            <a:r>
              <a:rPr lang="pt-PT" sz="2600" dirty="0"/>
              <a:t>Coordenação institucional</a:t>
            </a:r>
          </a:p>
          <a:p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83250C0-5798-44DF-9C02-D0B3DFD05CA5}"/>
              </a:ext>
            </a:extLst>
          </p:cNvPr>
          <p:cNvCxnSpPr>
            <a:cxnSpLocks/>
          </p:cNvCxnSpPr>
          <p:nvPr/>
        </p:nvCxnSpPr>
        <p:spPr>
          <a:xfrm>
            <a:off x="4789147" y="1044041"/>
            <a:ext cx="29592" cy="56667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F1A997D6-E5EB-47A1-AD55-0DB1A0906015}"/>
              </a:ext>
            </a:extLst>
          </p:cNvPr>
          <p:cNvSpPr txBox="1">
            <a:spLocks/>
          </p:cNvSpPr>
          <p:nvPr/>
        </p:nvSpPr>
        <p:spPr>
          <a:xfrm>
            <a:off x="487225" y="1681666"/>
            <a:ext cx="3496691" cy="6269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2992" indent="-252992" algn="l" defTabSz="1011966" rtl="0" eaLnBrk="1" latinLnBrk="0" hangingPunct="1">
              <a:lnSpc>
                <a:spcPct val="90000"/>
              </a:lnSpc>
              <a:spcBef>
                <a:spcPts val="1107"/>
              </a:spcBef>
              <a:buFont typeface="Arial" panose="020B0604020202020204" pitchFamily="34" charset="0"/>
              <a:buChar char="•"/>
              <a:defRPr sz="3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8975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26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4958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2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0941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76925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82908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88891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94874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0858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pt-PT" dirty="0"/>
              <a:t> Análise situacional</a:t>
            </a: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31AB4B21-B646-42C2-8F30-D34353652D26}"/>
              </a:ext>
            </a:extLst>
          </p:cNvPr>
          <p:cNvSpPr txBox="1">
            <a:spLocks/>
          </p:cNvSpPr>
          <p:nvPr/>
        </p:nvSpPr>
        <p:spPr>
          <a:xfrm>
            <a:off x="255884" y="829850"/>
            <a:ext cx="4536762" cy="723229"/>
          </a:xfrm>
          <a:prstGeom prst="rect">
            <a:avLst/>
          </a:prstGeom>
        </p:spPr>
        <p:txBody>
          <a:bodyPr vert="horz" lIns="81605" tIns="40803" rIns="81605" bIns="4080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rgbClr val="13756B"/>
                </a:solidFill>
                <a:latin typeface="Arial" charset="0"/>
                <a:ea typeface="Arial" charset="0"/>
                <a:cs typeface="Arial" charset="0"/>
              </a:rPr>
              <a:t>2. Meios de vida sustentáveis</a:t>
            </a:r>
            <a:endParaRPr lang="en-GB" sz="2400" b="1" dirty="0">
              <a:solidFill>
                <a:srgbClr val="13756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7520D4FB-4B69-4E6E-B516-143C40546FAE}"/>
              </a:ext>
            </a:extLst>
          </p:cNvPr>
          <p:cNvSpPr txBox="1">
            <a:spLocks/>
          </p:cNvSpPr>
          <p:nvPr/>
        </p:nvSpPr>
        <p:spPr>
          <a:xfrm>
            <a:off x="4944581" y="1091890"/>
            <a:ext cx="5591812" cy="723229"/>
          </a:xfrm>
          <a:prstGeom prst="rect">
            <a:avLst/>
          </a:prstGeom>
        </p:spPr>
        <p:txBody>
          <a:bodyPr vert="horz" lIns="81605" tIns="40803" rIns="81605" bIns="40803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rgbClr val="13756B"/>
                </a:solidFill>
                <a:latin typeface="Arial" charset="0"/>
                <a:ea typeface="Arial" charset="0"/>
                <a:cs typeface="Arial" charset="0"/>
              </a:rPr>
              <a:t>3. Desenho de iniciativas de desenvolvimento comunitário (IDC)</a:t>
            </a:r>
            <a:endParaRPr lang="en-GB" sz="2400" b="1" dirty="0">
              <a:solidFill>
                <a:srgbClr val="13756B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C4A1BB0-D265-4FF5-BEDC-BB2D482D69CD}"/>
              </a:ext>
            </a:extLst>
          </p:cNvPr>
          <p:cNvCxnSpPr>
            <a:cxnSpLocks/>
          </p:cNvCxnSpPr>
          <p:nvPr/>
        </p:nvCxnSpPr>
        <p:spPr>
          <a:xfrm flipV="1">
            <a:off x="565220" y="2193904"/>
            <a:ext cx="9750284" cy="3650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12">
            <a:extLst>
              <a:ext uri="{FF2B5EF4-FFF2-40B4-BE49-F238E27FC236}">
                <a16:creationId xmlns:a16="http://schemas.microsoft.com/office/drawing/2014/main" id="{B59B74C7-86C2-4989-822F-0CDF1B39CD3E}"/>
              </a:ext>
            </a:extLst>
          </p:cNvPr>
          <p:cNvSpPr/>
          <p:nvPr/>
        </p:nvSpPr>
        <p:spPr>
          <a:xfrm>
            <a:off x="6844225" y="5278417"/>
            <a:ext cx="2363353" cy="48110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Mercado</a:t>
            </a:r>
            <a:endParaRPr lang="en-ZA" sz="2400" dirty="0">
              <a:solidFill>
                <a:schemeClr val="tx1"/>
              </a:solidFill>
            </a:endParaRPr>
          </a:p>
        </p:txBody>
      </p:sp>
      <p:sp>
        <p:nvSpPr>
          <p:cNvPr id="29" name="Rounded Rectangle 12">
            <a:extLst>
              <a:ext uri="{FF2B5EF4-FFF2-40B4-BE49-F238E27FC236}">
                <a16:creationId xmlns:a16="http://schemas.microsoft.com/office/drawing/2014/main" id="{A3A147FC-CA16-4C5D-91DE-70FC484CBAB9}"/>
              </a:ext>
            </a:extLst>
          </p:cNvPr>
          <p:cNvSpPr/>
          <p:nvPr/>
        </p:nvSpPr>
        <p:spPr>
          <a:xfrm>
            <a:off x="7552420" y="4821482"/>
            <a:ext cx="2363353" cy="48110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 err="1">
                <a:solidFill>
                  <a:schemeClr val="tx1"/>
                </a:solidFill>
              </a:rPr>
              <a:t>Investimento</a:t>
            </a:r>
            <a:endParaRPr lang="en-ZA" sz="2400" dirty="0">
              <a:solidFill>
                <a:schemeClr val="tx1"/>
              </a:solidFill>
            </a:endParaRPr>
          </a:p>
        </p:txBody>
      </p:sp>
      <p:sp>
        <p:nvSpPr>
          <p:cNvPr id="30" name="Rounded Rectangle 18">
            <a:extLst>
              <a:ext uri="{FF2B5EF4-FFF2-40B4-BE49-F238E27FC236}">
                <a16:creationId xmlns:a16="http://schemas.microsoft.com/office/drawing/2014/main" id="{E5D1C9DF-4DE6-4F83-9B8A-DAEBB84032C4}"/>
              </a:ext>
            </a:extLst>
          </p:cNvPr>
          <p:cNvSpPr/>
          <p:nvPr/>
        </p:nvSpPr>
        <p:spPr>
          <a:xfrm>
            <a:off x="7664691" y="4284626"/>
            <a:ext cx="3216034" cy="45161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 err="1">
                <a:solidFill>
                  <a:schemeClr val="tx1"/>
                </a:solidFill>
              </a:rPr>
              <a:t>Instrumentos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legais</a:t>
            </a:r>
            <a:endParaRPr lang="en-ZA" sz="2400" dirty="0">
              <a:solidFill>
                <a:schemeClr val="tx1"/>
              </a:solidFill>
            </a:endParaRPr>
          </a:p>
        </p:txBody>
      </p:sp>
      <p:sp>
        <p:nvSpPr>
          <p:cNvPr id="31" name="Rounded Rectangle 19">
            <a:extLst>
              <a:ext uri="{FF2B5EF4-FFF2-40B4-BE49-F238E27FC236}">
                <a16:creationId xmlns:a16="http://schemas.microsoft.com/office/drawing/2014/main" id="{190A3CCC-38C1-4800-A5A9-6D4A86056FC7}"/>
              </a:ext>
            </a:extLst>
          </p:cNvPr>
          <p:cNvSpPr/>
          <p:nvPr/>
        </p:nvSpPr>
        <p:spPr>
          <a:xfrm>
            <a:off x="7793998" y="3742408"/>
            <a:ext cx="1775793" cy="4778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 err="1">
                <a:solidFill>
                  <a:schemeClr val="tx1"/>
                </a:solidFill>
              </a:rPr>
              <a:t>Parceiros</a:t>
            </a:r>
            <a:endParaRPr lang="en-ZA" sz="2400" dirty="0">
              <a:solidFill>
                <a:schemeClr val="tx1"/>
              </a:solidFill>
            </a:endParaRPr>
          </a:p>
        </p:txBody>
      </p:sp>
      <p:sp>
        <p:nvSpPr>
          <p:cNvPr id="32" name="Rounded Rectangle 4">
            <a:extLst>
              <a:ext uri="{FF2B5EF4-FFF2-40B4-BE49-F238E27FC236}">
                <a16:creationId xmlns:a16="http://schemas.microsoft.com/office/drawing/2014/main" id="{C86A22CD-8405-4760-A14B-57AAC86D05FC}"/>
              </a:ext>
            </a:extLst>
          </p:cNvPr>
          <p:cNvSpPr/>
          <p:nvPr/>
        </p:nvSpPr>
        <p:spPr>
          <a:xfrm>
            <a:off x="7107841" y="2701642"/>
            <a:ext cx="2174502" cy="44642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 err="1">
                <a:solidFill>
                  <a:schemeClr val="tx1"/>
                </a:solidFill>
              </a:rPr>
              <a:t>Comunidade</a:t>
            </a:r>
            <a:endParaRPr lang="en-ZA" sz="2400" dirty="0">
              <a:solidFill>
                <a:schemeClr val="tx1"/>
              </a:solidFill>
            </a:endParaRPr>
          </a:p>
        </p:txBody>
      </p:sp>
      <p:sp>
        <p:nvSpPr>
          <p:cNvPr id="33" name="Rounded Rectangle 15">
            <a:extLst>
              <a:ext uri="{FF2B5EF4-FFF2-40B4-BE49-F238E27FC236}">
                <a16:creationId xmlns:a16="http://schemas.microsoft.com/office/drawing/2014/main" id="{3A709D64-98F3-4F89-BEE6-D2FE9C43E112}"/>
              </a:ext>
            </a:extLst>
          </p:cNvPr>
          <p:cNvSpPr/>
          <p:nvPr/>
        </p:nvSpPr>
        <p:spPr>
          <a:xfrm>
            <a:off x="7942664" y="3147297"/>
            <a:ext cx="2410533" cy="4964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</a:rPr>
              <a:t>Recursos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naturais</a:t>
            </a:r>
            <a:endParaRPr lang="en-ZA" sz="2400" dirty="0">
              <a:solidFill>
                <a:schemeClr val="tx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E867066-07D3-41DB-9DAC-F92AEBD299A7}"/>
              </a:ext>
            </a:extLst>
          </p:cNvPr>
          <p:cNvSpPr/>
          <p:nvPr/>
        </p:nvSpPr>
        <p:spPr>
          <a:xfrm>
            <a:off x="5093133" y="2820167"/>
            <a:ext cx="3216034" cy="3002349"/>
          </a:xfrm>
          <a:prstGeom prst="ellipse">
            <a:avLst/>
          </a:prstGeom>
          <a:solidFill>
            <a:srgbClr val="E6FEE7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accent1">
                    <a:lumMod val="75000"/>
                  </a:schemeClr>
                </a:solidFill>
              </a:rPr>
              <a:t>Elementos essenciais do desenho de IDC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Rounded Rectangle 15">
            <a:extLst>
              <a:ext uri="{FF2B5EF4-FFF2-40B4-BE49-F238E27FC236}">
                <a16:creationId xmlns:a16="http://schemas.microsoft.com/office/drawing/2014/main" id="{0DE920E0-A34F-427A-AAA5-42A6AA6CD101}"/>
              </a:ext>
            </a:extLst>
          </p:cNvPr>
          <p:cNvSpPr/>
          <p:nvPr/>
        </p:nvSpPr>
        <p:spPr>
          <a:xfrm>
            <a:off x="7237223" y="6041342"/>
            <a:ext cx="3468572" cy="88652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>
                <a:solidFill>
                  <a:schemeClr val="tx1"/>
                </a:solidFill>
              </a:rPr>
              <a:t>Mapeamento</a:t>
            </a:r>
            <a:r>
              <a:rPr lang="en-US" sz="1800" dirty="0">
                <a:solidFill>
                  <a:schemeClr val="tx1"/>
                </a:solidFill>
              </a:rPr>
              <a:t> de CV + </a:t>
            </a:r>
            <a:r>
              <a:rPr lang="en-US" sz="1800" dirty="0" err="1">
                <a:solidFill>
                  <a:schemeClr val="tx1"/>
                </a:solidFill>
              </a:rPr>
              <a:t>identificação</a:t>
            </a:r>
            <a:r>
              <a:rPr lang="en-US" sz="1800" dirty="0">
                <a:solidFill>
                  <a:schemeClr val="tx1"/>
                </a:solidFill>
              </a:rPr>
              <a:t> de </a:t>
            </a:r>
            <a:r>
              <a:rPr lang="en-US" sz="1800" dirty="0" err="1">
                <a:solidFill>
                  <a:schemeClr val="tx1"/>
                </a:solidFill>
              </a:rPr>
              <a:t>Iniciativas</a:t>
            </a:r>
            <a:endParaRPr lang="en-ZA" sz="1800" dirty="0">
              <a:solidFill>
                <a:schemeClr val="tx1"/>
              </a:solidFill>
            </a:endParaRPr>
          </a:p>
        </p:txBody>
      </p:sp>
      <p:sp>
        <p:nvSpPr>
          <p:cNvPr id="37" name="Arrow: Curved Up 36">
            <a:extLst>
              <a:ext uri="{FF2B5EF4-FFF2-40B4-BE49-F238E27FC236}">
                <a16:creationId xmlns:a16="http://schemas.microsoft.com/office/drawing/2014/main" id="{7456F171-CF6D-41D8-9908-C88D143657D7}"/>
              </a:ext>
            </a:extLst>
          </p:cNvPr>
          <p:cNvSpPr/>
          <p:nvPr/>
        </p:nvSpPr>
        <p:spPr>
          <a:xfrm rot="1960596">
            <a:off x="5462778" y="5830558"/>
            <a:ext cx="1870259" cy="97107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15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360091" y="1529161"/>
            <a:ext cx="123668" cy="24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204" tIns="30602" rIns="61204" bIns="30602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 sz="1205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660" y="6445160"/>
            <a:ext cx="9782628" cy="1014049"/>
          </a:xfrm>
          <a:prstGeom prst="rect">
            <a:avLst/>
          </a:prstGeom>
        </p:spPr>
      </p:pic>
      <p:pic>
        <p:nvPicPr>
          <p:cNvPr id="13" name="image6.png" descr="image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9692" y="228622"/>
            <a:ext cx="1264176" cy="107249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Oval 1"/>
          <p:cNvSpPr/>
          <p:nvPr/>
        </p:nvSpPr>
        <p:spPr>
          <a:xfrm>
            <a:off x="4792646" y="517157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83250C0-5798-44DF-9C02-D0B3DFD05CA5}"/>
              </a:ext>
            </a:extLst>
          </p:cNvPr>
          <p:cNvCxnSpPr>
            <a:cxnSpLocks/>
          </p:cNvCxnSpPr>
          <p:nvPr/>
        </p:nvCxnSpPr>
        <p:spPr>
          <a:xfrm>
            <a:off x="4618596" y="923502"/>
            <a:ext cx="38125" cy="57428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58BB757E-C02E-43A5-94E7-04E249DCBB43}"/>
              </a:ext>
            </a:extLst>
          </p:cNvPr>
          <p:cNvSpPr txBox="1">
            <a:spLocks/>
          </p:cNvSpPr>
          <p:nvPr/>
        </p:nvSpPr>
        <p:spPr>
          <a:xfrm>
            <a:off x="5489349" y="1487435"/>
            <a:ext cx="2763287" cy="542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2992" indent="-252992" algn="l" defTabSz="1011966" rtl="0" eaLnBrk="1" latinLnBrk="0" hangingPunct="1">
              <a:lnSpc>
                <a:spcPct val="90000"/>
              </a:lnSpc>
              <a:spcBef>
                <a:spcPts val="1107"/>
              </a:spcBef>
              <a:buFont typeface="Arial" panose="020B0604020202020204" pitchFamily="34" charset="0"/>
              <a:buChar char="•"/>
              <a:defRPr sz="3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8975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26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4958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2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0941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76925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82908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88891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94874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0858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pt-PT" sz="2400" b="1" dirty="0"/>
              <a:t>Programas</a:t>
            </a:r>
            <a:endParaRPr lang="en-GB" sz="2400" b="1" dirty="0"/>
          </a:p>
        </p:txBody>
      </p:sp>
      <p:sp>
        <p:nvSpPr>
          <p:cNvPr id="20" name="Content Placeholder 7">
            <a:extLst>
              <a:ext uri="{FF2B5EF4-FFF2-40B4-BE49-F238E27FC236}">
                <a16:creationId xmlns:a16="http://schemas.microsoft.com/office/drawing/2014/main" id="{96BF7109-B9BC-432E-8EFF-8DE9C097C60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70611" y="2220953"/>
            <a:ext cx="3701787" cy="4294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2992" indent="-252992" algn="l" defTabSz="1011966" rtl="0" eaLnBrk="1" latinLnBrk="0" hangingPunct="1">
              <a:lnSpc>
                <a:spcPct val="90000"/>
              </a:lnSpc>
              <a:spcBef>
                <a:spcPts val="1107"/>
              </a:spcBef>
              <a:buFont typeface="Arial" panose="020B0604020202020204" pitchFamily="34" charset="0"/>
              <a:buChar char="•"/>
              <a:defRPr sz="3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8975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26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4958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2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0941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76925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82908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88891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94874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0858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400" dirty="0"/>
              <a:t>Mel</a:t>
            </a:r>
          </a:p>
          <a:p>
            <a:r>
              <a:rPr lang="pt-PT" sz="2400" dirty="0"/>
              <a:t>Pecuária</a:t>
            </a:r>
          </a:p>
          <a:p>
            <a:r>
              <a:rPr lang="pt-PT" sz="2400" dirty="0"/>
              <a:t>Agricultura</a:t>
            </a:r>
          </a:p>
          <a:p>
            <a:r>
              <a:rPr lang="pt-PT" sz="2400" dirty="0"/>
              <a:t>Ecoturismo</a:t>
            </a:r>
          </a:p>
          <a:p>
            <a:r>
              <a:rPr lang="pt-PT" sz="2400" dirty="0"/>
              <a:t>Piscicultura</a:t>
            </a:r>
          </a:p>
          <a:p>
            <a:r>
              <a:rPr lang="pt-PT" sz="2400" dirty="0"/>
              <a:t>Fruteiras</a:t>
            </a:r>
          </a:p>
          <a:p>
            <a:r>
              <a:rPr lang="pt-PT" sz="2400" dirty="0"/>
              <a:t>Restauração</a:t>
            </a:r>
          </a:p>
          <a:p>
            <a:endParaRPr lang="en-GB" dirty="0"/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41CAF7FF-D33A-4BED-87DF-3DD88546B660}"/>
              </a:ext>
            </a:extLst>
          </p:cNvPr>
          <p:cNvSpPr txBox="1">
            <a:spLocks/>
          </p:cNvSpPr>
          <p:nvPr/>
        </p:nvSpPr>
        <p:spPr>
          <a:xfrm>
            <a:off x="658351" y="1487436"/>
            <a:ext cx="2763287" cy="542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2992" indent="-252992" algn="l" defTabSz="1011966" rtl="0" eaLnBrk="1" latinLnBrk="0" hangingPunct="1">
              <a:lnSpc>
                <a:spcPct val="90000"/>
              </a:lnSpc>
              <a:spcBef>
                <a:spcPts val="1107"/>
              </a:spcBef>
              <a:buFont typeface="Arial" panose="020B0604020202020204" pitchFamily="34" charset="0"/>
              <a:buChar char="•"/>
              <a:defRPr sz="3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8975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26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4958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2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0941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76925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82908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88891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94874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0858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pt-PT" sz="2800" b="1" dirty="0"/>
              <a:t>Cadeias</a:t>
            </a:r>
            <a:r>
              <a:rPr lang="pt-PT" b="1" dirty="0"/>
              <a:t> </a:t>
            </a:r>
            <a:r>
              <a:rPr lang="pt-PT" sz="2400" b="1" dirty="0"/>
              <a:t>valor</a:t>
            </a:r>
            <a:endParaRPr lang="en-GB" sz="2400" b="1" dirty="0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7DBE75AD-C46B-4864-8C0D-6C3098E021D0}"/>
              </a:ext>
            </a:extLst>
          </p:cNvPr>
          <p:cNvSpPr txBox="1">
            <a:spLocks/>
          </p:cNvSpPr>
          <p:nvPr/>
        </p:nvSpPr>
        <p:spPr>
          <a:xfrm>
            <a:off x="5023988" y="2296860"/>
            <a:ext cx="5545058" cy="39884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52992" indent="-252992" algn="l" defTabSz="1011966" rtl="0" eaLnBrk="1" latinLnBrk="0" hangingPunct="1">
              <a:lnSpc>
                <a:spcPct val="90000"/>
              </a:lnSpc>
              <a:spcBef>
                <a:spcPts val="1107"/>
              </a:spcBef>
              <a:buFont typeface="Arial" panose="020B0604020202020204" pitchFamily="34" charset="0"/>
              <a:buChar char="•"/>
              <a:defRPr sz="3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8975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26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4958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2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0941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76925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82908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88891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94874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0858" indent="-252992" algn="l" defTabSz="1011966" rtl="0" eaLnBrk="1" latinLnBrk="0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ZA" sz="2400" dirty="0" err="1"/>
              <a:t>Emergência</a:t>
            </a:r>
            <a:r>
              <a:rPr lang="en-ZA" sz="2400" dirty="0"/>
              <a:t> turismo</a:t>
            </a:r>
          </a:p>
          <a:p>
            <a:pPr algn="just"/>
            <a:r>
              <a:rPr lang="en-ZA" sz="2400" dirty="0" err="1"/>
              <a:t>Promoção</a:t>
            </a:r>
            <a:r>
              <a:rPr lang="en-ZA" sz="2400" dirty="0"/>
              <a:t> de PCR</a:t>
            </a:r>
          </a:p>
          <a:p>
            <a:pPr algn="just"/>
            <a:r>
              <a:rPr lang="en-ZA" sz="2400" dirty="0" err="1"/>
              <a:t>Governacão</a:t>
            </a:r>
            <a:r>
              <a:rPr lang="en-ZA" sz="2400" dirty="0"/>
              <a:t> </a:t>
            </a:r>
            <a:r>
              <a:rPr lang="en-ZA" sz="2400" dirty="0" err="1"/>
              <a:t>Comunitária</a:t>
            </a:r>
            <a:endParaRPr lang="en-ZA" sz="2400" dirty="0"/>
          </a:p>
          <a:p>
            <a:pPr algn="just"/>
            <a:r>
              <a:rPr lang="en-ZA" sz="2400" dirty="0" err="1"/>
              <a:t>Educação</a:t>
            </a:r>
            <a:r>
              <a:rPr lang="en-ZA" sz="2400" dirty="0"/>
              <a:t> </a:t>
            </a:r>
            <a:r>
              <a:rPr lang="en-ZA" sz="2400" dirty="0" err="1"/>
              <a:t>ambiental</a:t>
            </a:r>
            <a:endParaRPr lang="en-ZA" sz="2400" dirty="0"/>
          </a:p>
          <a:p>
            <a:pPr algn="just"/>
            <a:r>
              <a:rPr lang="en-ZA" sz="2400" dirty="0" err="1"/>
              <a:t>Biocomunidades</a:t>
            </a:r>
            <a:r>
              <a:rPr lang="en-ZA" sz="2400" dirty="0"/>
              <a:t>: </a:t>
            </a:r>
            <a:r>
              <a:rPr lang="en-ZA" sz="2400" dirty="0" err="1"/>
              <a:t>Negócios</a:t>
            </a:r>
            <a:r>
              <a:rPr lang="en-ZA" sz="2400" dirty="0"/>
              <a:t> </a:t>
            </a:r>
            <a:r>
              <a:rPr lang="en-ZA" sz="2400" dirty="0" err="1"/>
              <a:t>comunitários</a:t>
            </a:r>
            <a:endParaRPr lang="en-ZA" sz="2400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ZA" sz="2400" i="1" dirty="0"/>
              <a:t>Mel, </a:t>
            </a:r>
            <a:r>
              <a:rPr lang="en-ZA" sz="2400" i="1" dirty="0" err="1"/>
              <a:t>Ecoturismo</a:t>
            </a:r>
            <a:r>
              <a:rPr lang="en-ZA" sz="2400" i="1" dirty="0"/>
              <a:t> e </a:t>
            </a:r>
            <a:r>
              <a:rPr lang="en-ZA" sz="2400" i="1" dirty="0" err="1"/>
              <a:t>Piscicultura</a:t>
            </a:r>
            <a:endParaRPr lang="en-ZA" sz="2400" i="1" dirty="0"/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9B457EEE-E82B-4F5D-811D-7643C043411D}"/>
              </a:ext>
            </a:extLst>
          </p:cNvPr>
          <p:cNvSpPr txBox="1">
            <a:spLocks/>
          </p:cNvSpPr>
          <p:nvPr/>
        </p:nvSpPr>
        <p:spPr>
          <a:xfrm>
            <a:off x="566955" y="130629"/>
            <a:ext cx="7437748" cy="1120691"/>
          </a:xfrm>
          <a:prstGeom prst="rect">
            <a:avLst/>
          </a:prstGeom>
        </p:spPr>
        <p:txBody>
          <a:bodyPr vert="horz" lIns="81605" tIns="40803" rIns="81605" bIns="4080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rgbClr val="13756B"/>
                </a:solidFill>
                <a:latin typeface="Arial" charset="0"/>
                <a:ea typeface="Arial" charset="0"/>
                <a:cs typeface="Arial" charset="0"/>
              </a:rPr>
              <a:t>4. Iniciativas desenvolvidas</a:t>
            </a:r>
            <a:endParaRPr lang="en-GB" sz="2400" b="1" dirty="0">
              <a:solidFill>
                <a:srgbClr val="13756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412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360091" y="1529161"/>
            <a:ext cx="123668" cy="24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204" tIns="30602" rIns="61204" bIns="30602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 sz="1205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660" y="7241017"/>
            <a:ext cx="9782628" cy="218192"/>
          </a:xfrm>
          <a:prstGeom prst="rect">
            <a:avLst/>
          </a:prstGeom>
        </p:spPr>
      </p:pic>
      <p:pic>
        <p:nvPicPr>
          <p:cNvPr id="13" name="image6.png" descr="image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5960" y="-8497"/>
            <a:ext cx="1264092" cy="107249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Oval"/>
          <p:cNvSpPr/>
          <p:nvPr/>
        </p:nvSpPr>
        <p:spPr>
          <a:xfrm>
            <a:off x="798604" y="1088908"/>
            <a:ext cx="2997723" cy="972567"/>
          </a:xfrm>
          <a:prstGeom prst="ellipse">
            <a:avLst/>
          </a:prstGeom>
          <a:solidFill>
            <a:srgbClr val="E6FEE7"/>
          </a:solidFill>
          <a:ln w="38100">
            <a:solidFill>
              <a:srgbClr val="EBFEEA"/>
            </a:solidFill>
            <a:miter lim="400000"/>
          </a:ln>
        </p:spPr>
        <p:txBody>
          <a:bodyPr lIns="50598" tIns="50598" rIns="50598" bIns="50598" anchor="ctr"/>
          <a:lstStyle/>
          <a:p>
            <a:pPr algn="ctr"/>
            <a:r>
              <a:rPr lang="en-US" sz="1800" b="1" dirty="0" err="1"/>
              <a:t>Pequenos</a:t>
            </a:r>
            <a:r>
              <a:rPr lang="en-US" sz="1800" b="1" dirty="0"/>
              <a:t> </a:t>
            </a:r>
            <a:r>
              <a:rPr lang="en-US" sz="1800" b="1" dirty="0" err="1"/>
              <a:t>Empreendedores</a:t>
            </a:r>
            <a:r>
              <a:rPr lang="en-US" sz="1800" b="1" dirty="0"/>
              <a:t> </a:t>
            </a:r>
            <a:r>
              <a:rPr lang="en-US" sz="1800" b="1" dirty="0" err="1"/>
              <a:t>locais</a:t>
            </a:r>
            <a:endParaRPr sz="1800" b="1" dirty="0"/>
          </a:p>
        </p:txBody>
      </p:sp>
      <p:sp>
        <p:nvSpPr>
          <p:cNvPr id="18" name="Oval"/>
          <p:cNvSpPr/>
          <p:nvPr/>
        </p:nvSpPr>
        <p:spPr>
          <a:xfrm>
            <a:off x="7224473" y="1065074"/>
            <a:ext cx="2495189" cy="97256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E6FEE7"/>
            </a:solidFill>
            <a:miter lim="400000"/>
          </a:ln>
        </p:spPr>
        <p:txBody>
          <a:bodyPr lIns="50598" tIns="50598" rIns="50598" bIns="50598" anchor="ctr"/>
          <a:lstStyle/>
          <a:p>
            <a:pPr algn="ctr"/>
            <a:r>
              <a:rPr lang="en-US" sz="2400" b="1" dirty="0"/>
              <a:t>PMEs</a:t>
            </a:r>
            <a:endParaRPr sz="2400" b="1" dirty="0"/>
          </a:p>
        </p:txBody>
      </p:sp>
      <p:sp>
        <p:nvSpPr>
          <p:cNvPr id="2" name="Oval 1"/>
          <p:cNvSpPr/>
          <p:nvPr/>
        </p:nvSpPr>
        <p:spPr>
          <a:xfrm>
            <a:off x="4792646" y="517157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7F3B7F-1A43-49EC-92CE-CBA98CF13E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336" y="5535471"/>
            <a:ext cx="2591090" cy="1656799"/>
          </a:xfrm>
          <a:prstGeom prst="rect">
            <a:avLst/>
          </a:prstGeom>
        </p:spPr>
      </p:pic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FF87FFC7-D7D5-4158-9675-6D4C0D24D5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335" y="3546730"/>
            <a:ext cx="2507597" cy="1930917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F06B257-E131-4ABA-AF07-16BC35F39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204789"/>
              </p:ext>
            </p:extLst>
          </p:nvPr>
        </p:nvGraphicFramePr>
        <p:xfrm>
          <a:off x="914400" y="2002434"/>
          <a:ext cx="2876034" cy="1318260"/>
        </p:xfrm>
        <a:graphic>
          <a:graphicData uri="http://schemas.openxmlformats.org/drawingml/2006/table">
            <a:tbl>
              <a:tblPr/>
              <a:tblGrid>
                <a:gridCol w="1313464">
                  <a:extLst>
                    <a:ext uri="{9D8B030D-6E8A-4147-A177-3AD203B41FA5}">
                      <a16:colId xmlns:a16="http://schemas.microsoft.com/office/drawing/2014/main" val="2601329137"/>
                    </a:ext>
                  </a:extLst>
                </a:gridCol>
                <a:gridCol w="724670">
                  <a:extLst>
                    <a:ext uri="{9D8B030D-6E8A-4147-A177-3AD203B41FA5}">
                      <a16:colId xmlns:a16="http://schemas.microsoft.com/office/drawing/2014/main" val="826916389"/>
                    </a:ext>
                  </a:extLst>
                </a:gridCol>
                <a:gridCol w="837900">
                  <a:extLst>
                    <a:ext uri="{9D8B030D-6E8A-4147-A177-3AD203B41FA5}">
                      <a16:colId xmlns:a16="http://schemas.microsoft.com/office/drawing/2014/main" val="4189258268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CV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PECEs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Benef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3439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918046"/>
                  </a:ext>
                </a:extLst>
              </a:tr>
              <a:tr h="19643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Pecuária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70428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Agricultura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1607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Fruticultura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09749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747644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C85D394-CEE7-46F6-9168-9D30F47F84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091377"/>
              </p:ext>
            </p:extLst>
          </p:nvPr>
        </p:nvGraphicFramePr>
        <p:xfrm>
          <a:off x="7340482" y="1903891"/>
          <a:ext cx="2351829" cy="1073234"/>
        </p:xfrm>
        <a:graphic>
          <a:graphicData uri="http://schemas.openxmlformats.org/drawingml/2006/table">
            <a:tbl>
              <a:tblPr/>
              <a:tblGrid>
                <a:gridCol w="783943">
                  <a:extLst>
                    <a:ext uri="{9D8B030D-6E8A-4147-A177-3AD203B41FA5}">
                      <a16:colId xmlns:a16="http://schemas.microsoft.com/office/drawing/2014/main" val="3815295357"/>
                    </a:ext>
                  </a:extLst>
                </a:gridCol>
                <a:gridCol w="783943">
                  <a:extLst>
                    <a:ext uri="{9D8B030D-6E8A-4147-A177-3AD203B41FA5}">
                      <a16:colId xmlns:a16="http://schemas.microsoft.com/office/drawing/2014/main" val="831968140"/>
                    </a:ext>
                  </a:extLst>
                </a:gridCol>
                <a:gridCol w="783943">
                  <a:extLst>
                    <a:ext uri="{9D8B030D-6E8A-4147-A177-3AD203B41FA5}">
                      <a16:colId xmlns:a16="http://schemas.microsoft.com/office/drawing/2014/main" val="2116856137"/>
                    </a:ext>
                  </a:extLst>
                </a:gridCol>
              </a:tblGrid>
              <a:tr h="261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CV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Benef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331786"/>
                  </a:ext>
                </a:extLst>
              </a:tr>
              <a:tr h="27056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Levas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Briquetes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390573"/>
                  </a:ext>
                </a:extLst>
              </a:tr>
              <a:tr h="27056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TCT IndF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257181"/>
                  </a:ext>
                </a:extLst>
              </a:tr>
              <a:tr h="27056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920082"/>
                  </a:ext>
                </a:extLst>
              </a:tr>
            </a:tbl>
          </a:graphicData>
        </a:graphic>
      </p:graphicFrame>
      <p:sp>
        <p:nvSpPr>
          <p:cNvPr id="25" name="Title 4">
            <a:extLst>
              <a:ext uri="{FF2B5EF4-FFF2-40B4-BE49-F238E27FC236}">
                <a16:creationId xmlns:a16="http://schemas.microsoft.com/office/drawing/2014/main" id="{00A99DAD-7DAC-4BE9-81D7-6965A10AE071}"/>
              </a:ext>
            </a:extLst>
          </p:cNvPr>
          <p:cNvSpPr txBox="1">
            <a:spLocks/>
          </p:cNvSpPr>
          <p:nvPr/>
        </p:nvSpPr>
        <p:spPr>
          <a:xfrm>
            <a:off x="1754110" y="125396"/>
            <a:ext cx="7692270" cy="1120691"/>
          </a:xfrm>
          <a:prstGeom prst="rect">
            <a:avLst/>
          </a:prstGeom>
        </p:spPr>
        <p:txBody>
          <a:bodyPr vert="horz" lIns="81605" tIns="40803" rIns="81605" bIns="4080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99" b="1" dirty="0">
                <a:solidFill>
                  <a:srgbClr val="13756B"/>
                </a:solidFill>
                <a:latin typeface="Arial" charset="0"/>
                <a:ea typeface="Arial" charset="0"/>
                <a:cs typeface="Arial" charset="0"/>
              </a:rPr>
              <a:t>5. Experiência prática de gestão de iniciativas</a:t>
            </a:r>
            <a:endParaRPr lang="en-GB" sz="2499" b="1" dirty="0">
              <a:solidFill>
                <a:srgbClr val="13756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0C45A2-E3A8-4235-9B07-C04DD8591C1A}"/>
              </a:ext>
            </a:extLst>
          </p:cNvPr>
          <p:cNvSpPr txBox="1"/>
          <p:nvPr/>
        </p:nvSpPr>
        <p:spPr>
          <a:xfrm>
            <a:off x="4086242" y="833169"/>
            <a:ext cx="3055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Financiamento-SB2</a:t>
            </a:r>
            <a:endParaRPr lang="en-GB" dirty="0"/>
          </a:p>
        </p:txBody>
      </p:sp>
      <p:pic>
        <p:nvPicPr>
          <p:cNvPr id="26" name="Imagem 28">
            <a:extLst>
              <a:ext uri="{FF2B5EF4-FFF2-40B4-BE49-F238E27FC236}">
                <a16:creationId xmlns:a16="http://schemas.microsoft.com/office/drawing/2014/main" id="{802FBF6E-BD57-4292-B82A-1A135C958364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86003" y="5581333"/>
            <a:ext cx="2826457" cy="161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B80FD74-17B4-4E24-BC61-91492407F4E3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03" y="3555473"/>
            <a:ext cx="2876034" cy="1186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Porque veganos não comem ovos?">
            <a:extLst>
              <a:ext uri="{FF2B5EF4-FFF2-40B4-BE49-F238E27FC236}">
                <a16:creationId xmlns:a16="http://schemas.microsoft.com/office/drawing/2014/main" id="{F6BA3E77-BB5C-4021-A7EE-97E908A4B068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03" y="4512188"/>
            <a:ext cx="2826457" cy="1031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817241D-36ED-4F8F-BDF9-EF422A6E71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473" y="2987085"/>
            <a:ext cx="2680355" cy="22155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AF73393-6F60-494A-9F91-79C1857FC2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562" y="5143494"/>
            <a:ext cx="2789668" cy="2073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Rounded Rectangle 22">
            <a:extLst>
              <a:ext uri="{FF2B5EF4-FFF2-40B4-BE49-F238E27FC236}">
                <a16:creationId xmlns:a16="http://schemas.microsoft.com/office/drawing/2014/main" id="{BB3A4882-E86C-4480-8C88-8F78CBE8EF9A}"/>
              </a:ext>
            </a:extLst>
          </p:cNvPr>
          <p:cNvSpPr/>
          <p:nvPr/>
        </p:nvSpPr>
        <p:spPr>
          <a:xfrm>
            <a:off x="7722072" y="4772694"/>
            <a:ext cx="1588651" cy="3988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</a:rPr>
              <a:t>Briquetes</a:t>
            </a:r>
            <a:endParaRPr lang="en-ZA" sz="2400" dirty="0">
              <a:solidFill>
                <a:schemeClr val="tx1"/>
              </a:solidFill>
            </a:endParaRPr>
          </a:p>
        </p:txBody>
      </p:sp>
      <p:sp>
        <p:nvSpPr>
          <p:cNvPr id="32" name="Rounded Rectangle 23">
            <a:extLst>
              <a:ext uri="{FF2B5EF4-FFF2-40B4-BE49-F238E27FC236}">
                <a16:creationId xmlns:a16="http://schemas.microsoft.com/office/drawing/2014/main" id="{1E665820-3CA3-4DB4-9FB4-878D091416FB}"/>
              </a:ext>
            </a:extLst>
          </p:cNvPr>
          <p:cNvSpPr/>
          <p:nvPr/>
        </p:nvSpPr>
        <p:spPr>
          <a:xfrm>
            <a:off x="7722072" y="6911002"/>
            <a:ext cx="1588651" cy="28569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</a:rPr>
              <a:t>Apicultura</a:t>
            </a:r>
            <a:endParaRPr lang="en-Z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580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360091" y="1529161"/>
            <a:ext cx="123668" cy="24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204" tIns="30602" rIns="61204" bIns="30602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 sz="1205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660" y="7141029"/>
            <a:ext cx="9782628" cy="318180"/>
          </a:xfrm>
          <a:prstGeom prst="rect">
            <a:avLst/>
          </a:prstGeom>
        </p:spPr>
      </p:pic>
      <p:pic>
        <p:nvPicPr>
          <p:cNvPr id="13" name="image6.png" descr="image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5960" y="-8497"/>
            <a:ext cx="1264092" cy="1072499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le 3"/>
          <p:cNvSpPr txBox="1">
            <a:spLocks/>
          </p:cNvSpPr>
          <p:nvPr/>
        </p:nvSpPr>
        <p:spPr>
          <a:xfrm>
            <a:off x="7770381" y="911677"/>
            <a:ext cx="1966321" cy="616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119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6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000" dirty="0">
              <a:solidFill>
                <a:srgbClr val="7BC2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792646" y="517157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98EA80-455F-4D17-8D99-8C919632C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10" y="4509288"/>
            <a:ext cx="2856198" cy="250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val">
            <a:extLst>
              <a:ext uri="{FF2B5EF4-FFF2-40B4-BE49-F238E27FC236}">
                <a16:creationId xmlns:a16="http://schemas.microsoft.com/office/drawing/2014/main" id="{DF7A82C5-A001-4732-9247-DA1262EFBBCF}"/>
              </a:ext>
            </a:extLst>
          </p:cNvPr>
          <p:cNvSpPr/>
          <p:nvPr/>
        </p:nvSpPr>
        <p:spPr>
          <a:xfrm>
            <a:off x="405273" y="1059600"/>
            <a:ext cx="2365749" cy="1002857"/>
          </a:xfrm>
          <a:prstGeom prst="ellipse">
            <a:avLst/>
          </a:prstGeom>
          <a:solidFill>
            <a:srgbClr val="E6FEE7"/>
          </a:solidFill>
          <a:ln w="38100">
            <a:solidFill>
              <a:srgbClr val="EBFEEA"/>
            </a:solidFill>
            <a:miter lim="400000"/>
          </a:ln>
        </p:spPr>
        <p:txBody>
          <a:bodyPr lIns="50598" tIns="50598" rIns="50598" bIns="50598" anchor="ctr"/>
          <a:lstStyle/>
          <a:p>
            <a:pPr algn="ctr"/>
            <a:r>
              <a:rPr lang="en-US" sz="2000" b="1" dirty="0" err="1"/>
              <a:t>Promoção</a:t>
            </a:r>
            <a:r>
              <a:rPr lang="en-US" sz="2000" b="1" dirty="0"/>
              <a:t> PCR</a:t>
            </a:r>
            <a:endParaRPr sz="2000" b="1" dirty="0"/>
          </a:p>
        </p:txBody>
      </p:sp>
      <p:pic>
        <p:nvPicPr>
          <p:cNvPr id="30" name="Imagem 11">
            <a:extLst>
              <a:ext uri="{FF2B5EF4-FFF2-40B4-BE49-F238E27FC236}">
                <a16:creationId xmlns:a16="http://schemas.microsoft.com/office/drawing/2014/main" id="{20F26CBC-D877-4F64-98BE-1A45570DA65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459" y="4509288"/>
            <a:ext cx="2637289" cy="2504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3" name="Picture 29">
            <a:extLst>
              <a:ext uri="{FF2B5EF4-FFF2-40B4-BE49-F238E27FC236}">
                <a16:creationId xmlns:a16="http://schemas.microsoft.com/office/drawing/2014/main" id="{CF729B7A-1F10-4727-8878-C8752596E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08" y="2077109"/>
            <a:ext cx="2669340" cy="230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6CEF527-6E5D-4554-91A7-4A1FB2824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942463"/>
              </p:ext>
            </p:extLst>
          </p:nvPr>
        </p:nvGraphicFramePr>
        <p:xfrm>
          <a:off x="182210" y="2062457"/>
          <a:ext cx="2818659" cy="2291211"/>
        </p:xfrm>
        <a:graphic>
          <a:graphicData uri="http://schemas.openxmlformats.org/drawingml/2006/table">
            <a:tbl>
              <a:tblPr/>
              <a:tblGrid>
                <a:gridCol w="1438896">
                  <a:extLst>
                    <a:ext uri="{9D8B030D-6E8A-4147-A177-3AD203B41FA5}">
                      <a16:colId xmlns:a16="http://schemas.microsoft.com/office/drawing/2014/main" val="3394381428"/>
                    </a:ext>
                  </a:extLst>
                </a:gridCol>
                <a:gridCol w="413929">
                  <a:extLst>
                    <a:ext uri="{9D8B030D-6E8A-4147-A177-3AD203B41FA5}">
                      <a16:colId xmlns:a16="http://schemas.microsoft.com/office/drawing/2014/main" val="2697733806"/>
                    </a:ext>
                  </a:extLst>
                </a:gridCol>
                <a:gridCol w="413929">
                  <a:extLst>
                    <a:ext uri="{9D8B030D-6E8A-4147-A177-3AD203B41FA5}">
                      <a16:colId xmlns:a16="http://schemas.microsoft.com/office/drawing/2014/main" val="3489175915"/>
                    </a:ext>
                  </a:extLst>
                </a:gridCol>
                <a:gridCol w="551905">
                  <a:extLst>
                    <a:ext uri="{9D8B030D-6E8A-4147-A177-3AD203B41FA5}">
                      <a16:colId xmlns:a16="http://schemas.microsoft.com/office/drawing/2014/main" val="354240591"/>
                    </a:ext>
                  </a:extLst>
                </a:gridCol>
              </a:tblGrid>
              <a:tr h="3991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372759"/>
                  </a:ext>
                </a:extLst>
              </a:tr>
              <a:tr h="4129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948314"/>
                  </a:ext>
                </a:extLst>
              </a:tr>
              <a:tr h="3991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Período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2019-2024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402229"/>
                  </a:ext>
                </a:extLst>
              </a:tr>
              <a:tr h="281622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631542"/>
                  </a:ext>
                </a:extLst>
              </a:tr>
              <a:tr h="3991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poupado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3,086,250 MT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728274"/>
                  </a:ext>
                </a:extLst>
              </a:tr>
              <a:tr h="3991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Crédito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4,370,053 MT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734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D44D32C-1ABD-40E6-A7AC-F199A79F16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095742"/>
              </p:ext>
            </p:extLst>
          </p:nvPr>
        </p:nvGraphicFramePr>
        <p:xfrm>
          <a:off x="6773430" y="2428142"/>
          <a:ext cx="2818658" cy="805972"/>
        </p:xfrm>
        <a:graphic>
          <a:graphicData uri="http://schemas.openxmlformats.org/drawingml/2006/table">
            <a:tbl>
              <a:tblPr/>
              <a:tblGrid>
                <a:gridCol w="856300">
                  <a:extLst>
                    <a:ext uri="{9D8B030D-6E8A-4147-A177-3AD203B41FA5}">
                      <a16:colId xmlns:a16="http://schemas.microsoft.com/office/drawing/2014/main" val="2478808953"/>
                    </a:ext>
                  </a:extLst>
                </a:gridCol>
                <a:gridCol w="1310598">
                  <a:extLst>
                    <a:ext uri="{9D8B030D-6E8A-4147-A177-3AD203B41FA5}">
                      <a16:colId xmlns:a16="http://schemas.microsoft.com/office/drawing/2014/main" val="1957788719"/>
                    </a:ext>
                  </a:extLst>
                </a:gridCol>
                <a:gridCol w="651760">
                  <a:extLst>
                    <a:ext uri="{9D8B030D-6E8A-4147-A177-3AD203B41FA5}">
                      <a16:colId xmlns:a16="http://schemas.microsoft.com/office/drawing/2014/main" val="1117745332"/>
                    </a:ext>
                  </a:extLst>
                </a:gridCol>
              </a:tblGrid>
              <a:tr h="2207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 </a:t>
                      </a: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negócio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Benef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344529"/>
                  </a:ext>
                </a:extLst>
              </a:tr>
              <a:tr h="29259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Restauração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703512"/>
                  </a:ext>
                </a:extLst>
              </a:tr>
              <a:tr h="29259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330138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BD909A39-F319-45E6-BD0E-A170A68DDF3A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6767302" y="1001030"/>
            <a:ext cx="2818658" cy="14679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3AA12C4-452F-4374-A73C-810AB6C71551}"/>
              </a:ext>
            </a:extLst>
          </p:cNvPr>
          <p:cNvSpPr txBox="1"/>
          <p:nvPr/>
        </p:nvSpPr>
        <p:spPr>
          <a:xfrm>
            <a:off x="6058229" y="3873701"/>
            <a:ext cx="4791823" cy="1671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00050">
              <a:buFont typeface="Wingdings" panose="05000000000000000000" pitchFamily="2" charset="2"/>
              <a:buChar char="§"/>
            </a:pPr>
            <a:r>
              <a:rPr lang="pt-BR" dirty="0"/>
              <a:t>Manutenção dos postos de trabalho; </a:t>
            </a:r>
          </a:p>
          <a:p>
            <a:pPr marL="400050" indent="-400050">
              <a:buFont typeface="Wingdings" panose="05000000000000000000" pitchFamily="2" charset="2"/>
              <a:buChar char="§"/>
            </a:pPr>
            <a:r>
              <a:rPr lang="pt-BR" dirty="0"/>
              <a:t>Compra de matéria prima aos produtores locais</a:t>
            </a:r>
          </a:p>
          <a:p>
            <a:pPr marL="400050" indent="-400050">
              <a:buFont typeface="Wingdings" panose="05000000000000000000" pitchFamily="2" charset="2"/>
              <a:buChar char="§"/>
            </a:pPr>
            <a:r>
              <a:rPr lang="pt-BR" dirty="0"/>
              <a:t>Serviços de apoio aos turistas para o </a:t>
            </a:r>
          </a:p>
          <a:p>
            <a:r>
              <a:rPr lang="pt-BR" dirty="0"/>
              <a:t>        relançamento do turismo;</a:t>
            </a:r>
          </a:p>
          <a:p>
            <a:pPr marL="400050" indent="-400050">
              <a:buFont typeface="Wingdings" panose="05000000000000000000" pitchFamily="2" charset="2"/>
              <a:buChar char="§"/>
            </a:pPr>
            <a:r>
              <a:rPr lang="pt-BR" dirty="0"/>
              <a:t>Minimização dos impactos negativos a </a:t>
            </a:r>
          </a:p>
          <a:p>
            <a:r>
              <a:rPr lang="pt-BR" dirty="0"/>
              <a:t>         biodiversidade entre outros. 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21B930-93FF-4ECF-A8A1-7EA901B0CE81}"/>
              </a:ext>
            </a:extLst>
          </p:cNvPr>
          <p:cNvSpPr txBox="1"/>
          <p:nvPr/>
        </p:nvSpPr>
        <p:spPr>
          <a:xfrm>
            <a:off x="6359756" y="3220057"/>
            <a:ext cx="56655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O</a:t>
            </a:r>
            <a:r>
              <a:rPr lang="pt-PT" sz="18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bjectivo: </a:t>
            </a:r>
            <a:r>
              <a:rPr lang="pt-PT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Providenciar um apoio aos </a:t>
            </a:r>
          </a:p>
          <a:p>
            <a:r>
              <a:rPr lang="pt-PT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operadores de turismo do país</a:t>
            </a:r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560DD56-B7D1-43A6-9B5D-2AB84997E08C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934" y="5682183"/>
            <a:ext cx="2130458" cy="1458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EE60AA3-8916-405D-B3E8-4D4CE16CA788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827" y="5674936"/>
            <a:ext cx="1960047" cy="145884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itle 4">
            <a:extLst>
              <a:ext uri="{FF2B5EF4-FFF2-40B4-BE49-F238E27FC236}">
                <a16:creationId xmlns:a16="http://schemas.microsoft.com/office/drawing/2014/main" id="{6F837530-11F5-4734-B629-796CA8DD83CF}"/>
              </a:ext>
            </a:extLst>
          </p:cNvPr>
          <p:cNvSpPr txBox="1">
            <a:spLocks/>
          </p:cNvSpPr>
          <p:nvPr/>
        </p:nvSpPr>
        <p:spPr>
          <a:xfrm>
            <a:off x="952107" y="95682"/>
            <a:ext cx="8389718" cy="1120691"/>
          </a:xfrm>
          <a:prstGeom prst="rect">
            <a:avLst/>
          </a:prstGeom>
        </p:spPr>
        <p:txBody>
          <a:bodyPr vert="horz" lIns="81605" tIns="40803" rIns="81605" bIns="4080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99" b="1" dirty="0">
                <a:solidFill>
                  <a:srgbClr val="13756B"/>
                </a:solidFill>
                <a:latin typeface="Arial" charset="0"/>
                <a:ea typeface="Arial" charset="0"/>
                <a:cs typeface="Arial" charset="0"/>
              </a:rPr>
              <a:t>5. Experiência prática de gestão de iniciativas </a:t>
            </a:r>
            <a:r>
              <a:rPr lang="pt-BR" sz="1800" b="1" i="1" dirty="0">
                <a:solidFill>
                  <a:srgbClr val="13756B"/>
                </a:solidFill>
                <a:latin typeface="Arial" charset="0"/>
                <a:ea typeface="Arial" charset="0"/>
                <a:cs typeface="Arial" charset="0"/>
              </a:rPr>
              <a:t>(2)</a:t>
            </a:r>
            <a:endParaRPr lang="en-GB" sz="1800" b="1" i="1" dirty="0">
              <a:solidFill>
                <a:srgbClr val="13756B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42E244-86AC-4479-B41F-1916FA6EAE46}"/>
              </a:ext>
            </a:extLst>
          </p:cNvPr>
          <p:cNvCxnSpPr>
            <a:cxnSpLocks/>
          </p:cNvCxnSpPr>
          <p:nvPr/>
        </p:nvCxnSpPr>
        <p:spPr>
          <a:xfrm>
            <a:off x="5844619" y="911677"/>
            <a:ext cx="0" cy="62221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339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25564</TotalTime>
  <Words>888</Words>
  <Application>Microsoft Office PowerPoint</Application>
  <PresentationFormat>Custom</PresentationFormat>
  <Paragraphs>311</Paragraphs>
  <Slides>19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Avenir Next LT Pro</vt:lpstr>
      <vt:lpstr>Calibri</vt:lpstr>
      <vt:lpstr>Calibri Light</vt:lpstr>
      <vt:lpstr>Symbol</vt:lpstr>
      <vt:lpstr>Times New Roman</vt:lpstr>
      <vt:lpstr>Wingdings</vt:lpstr>
      <vt:lpstr>Yu Mincho</vt:lpstr>
      <vt:lpstr>Office Theme</vt:lpstr>
      <vt:lpstr>Picture</vt:lpstr>
      <vt:lpstr>PowerPoint Presentation</vt:lpstr>
      <vt:lpstr>PowerPoint Presentation</vt:lpstr>
      <vt:lpstr>1. Contextualização</vt:lpstr>
      <vt:lpstr>1. Contextualização (2)</vt:lpstr>
      <vt:lpstr>1. Contextualização (3)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6. Distribuição espacial</vt:lpstr>
      <vt:lpstr> </vt:lpstr>
      <vt:lpstr>PowerPoint Presentation</vt:lpstr>
      <vt:lpstr>7. Desafios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Cláudio Borges</dc:creator>
  <cp:lastModifiedBy>DINAF</cp:lastModifiedBy>
  <cp:revision>1162</cp:revision>
  <dcterms:created xsi:type="dcterms:W3CDTF">2018-02-26T11:47:51Z</dcterms:created>
  <dcterms:modified xsi:type="dcterms:W3CDTF">2025-07-24T07:05:24Z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1970915</vt:lpwstr>
  </property>
  <property fmtid="{D5CDD505-2E9C-101B-9397-08002B2CF9AE}" name="NXPowerLiteSettings" pid="3">
    <vt:lpwstr>F70005D002A000</vt:lpwstr>
  </property>
  <property fmtid="{D5CDD505-2E9C-101B-9397-08002B2CF9AE}" name="NXPowerLiteVersion" pid="4">
    <vt:lpwstr>D10.3.2</vt:lpwstr>
  </property>
</Properties>
</file>