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0"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1" r:id="rId27"/>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97" autoAdjust="0"/>
    <p:restoredTop sz="94660"/>
  </p:normalViewPr>
  <p:slideViewPr>
    <p:cSldViewPr snapToGrid="0">
      <p:cViewPr varScale="1">
        <p:scale>
          <a:sx n="97" d="100"/>
          <a:sy n="97" d="100"/>
        </p:scale>
        <p:origin x="84"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403085-8E79-1EB9-8FFE-08AC98F3C22D}"/>
              </a:ext>
            </a:extLst>
          </p:cNvPr>
          <p:cNvSpPr>
            <a:spLocks noGrp="1"/>
          </p:cNvSpPr>
          <p:nvPr>
            <p:ph type="ctrTitle"/>
          </p:nvPr>
        </p:nvSpPr>
        <p:spPr>
          <a:xfrm>
            <a:off x="1524000" y="1122363"/>
            <a:ext cx="9144000" cy="2387600"/>
          </a:xfrm>
        </p:spPr>
        <p:txBody>
          <a:bodyPr anchor="b"/>
          <a:lstStyle>
            <a:lvl1pPr algn="ctr">
              <a:defRPr sz="6000"/>
            </a:lvl1pPr>
          </a:lstStyle>
          <a:p>
            <a:r>
              <a:rPr lang="pt-PT"/>
              <a:t>Clique para editar o estilo de título do Modelo Global</a:t>
            </a:r>
            <a:endParaRPr lang="pt-BR"/>
          </a:p>
        </p:txBody>
      </p:sp>
      <p:sp>
        <p:nvSpPr>
          <p:cNvPr id="3" name="Subtítulo 2">
            <a:extLst>
              <a:ext uri="{FF2B5EF4-FFF2-40B4-BE49-F238E27FC236}">
                <a16:creationId xmlns:a16="http://schemas.microsoft.com/office/drawing/2014/main" id="{CCD6B5D7-FB8D-3539-54EE-1C57781955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PT"/>
              <a:t>Clique para editar o estilo de subtítulo do Modelo Global</a:t>
            </a:r>
            <a:endParaRPr lang="pt-BR"/>
          </a:p>
        </p:txBody>
      </p:sp>
      <p:sp>
        <p:nvSpPr>
          <p:cNvPr id="4" name="Marcador de Posição da Data 3">
            <a:extLst>
              <a:ext uri="{FF2B5EF4-FFF2-40B4-BE49-F238E27FC236}">
                <a16:creationId xmlns:a16="http://schemas.microsoft.com/office/drawing/2014/main" id="{1445F9D2-05B5-1E41-C7EB-8C3E028B0FF0}"/>
              </a:ext>
            </a:extLst>
          </p:cNvPr>
          <p:cNvSpPr>
            <a:spLocks noGrp="1"/>
          </p:cNvSpPr>
          <p:nvPr>
            <p:ph type="dt" sz="half" idx="10"/>
          </p:nvPr>
        </p:nvSpPr>
        <p:spPr/>
        <p:txBody>
          <a:bodyPr/>
          <a:lstStyle/>
          <a:p>
            <a:fld id="{D55B4DD0-EE69-4008-AEAD-558EC9D6F7A7}" type="datetimeFigureOut">
              <a:rPr lang="pt-BR" smtClean="0"/>
              <a:t>28/07/2025</a:t>
            </a:fld>
            <a:endParaRPr lang="pt-BR"/>
          </a:p>
        </p:txBody>
      </p:sp>
      <p:sp>
        <p:nvSpPr>
          <p:cNvPr id="5" name="Marcador de Posição do Rodapé 4">
            <a:extLst>
              <a:ext uri="{FF2B5EF4-FFF2-40B4-BE49-F238E27FC236}">
                <a16:creationId xmlns:a16="http://schemas.microsoft.com/office/drawing/2014/main" id="{10E88562-FE7F-6B21-B215-F3649687237F}"/>
              </a:ext>
            </a:extLst>
          </p:cNvPr>
          <p:cNvSpPr>
            <a:spLocks noGrp="1"/>
          </p:cNvSpPr>
          <p:nvPr>
            <p:ph type="ftr" sz="quarter" idx="11"/>
          </p:nvPr>
        </p:nvSpPr>
        <p:spPr/>
        <p:txBody>
          <a:bodyPr/>
          <a:lstStyle/>
          <a:p>
            <a:endParaRPr lang="pt-BR"/>
          </a:p>
        </p:txBody>
      </p:sp>
      <p:sp>
        <p:nvSpPr>
          <p:cNvPr id="6" name="Marcador de Posição do Número do Diapositivo 5">
            <a:extLst>
              <a:ext uri="{FF2B5EF4-FFF2-40B4-BE49-F238E27FC236}">
                <a16:creationId xmlns:a16="http://schemas.microsoft.com/office/drawing/2014/main" id="{D18B1AA2-7D3C-0F2F-377A-3568CA9EEEAE}"/>
              </a:ext>
            </a:extLst>
          </p:cNvPr>
          <p:cNvSpPr>
            <a:spLocks noGrp="1"/>
          </p:cNvSpPr>
          <p:nvPr>
            <p:ph type="sldNum" sz="quarter" idx="12"/>
          </p:nvPr>
        </p:nvSpPr>
        <p:spPr/>
        <p:txBody>
          <a:bodyPr/>
          <a:lstStyle/>
          <a:p>
            <a:fld id="{ED8FF9F1-C412-4236-884C-2612E85F0A9A}" type="slidenum">
              <a:rPr lang="pt-BR" smtClean="0"/>
              <a:t>‹#›</a:t>
            </a:fld>
            <a:endParaRPr lang="pt-BR"/>
          </a:p>
        </p:txBody>
      </p:sp>
    </p:spTree>
    <p:extLst>
      <p:ext uri="{BB962C8B-B14F-4D97-AF65-F5344CB8AC3E}">
        <p14:creationId xmlns:p14="http://schemas.microsoft.com/office/powerpoint/2010/main" val="1441404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912D8B-5D83-0E83-B249-FC741C1B2231}"/>
              </a:ext>
            </a:extLst>
          </p:cNvPr>
          <p:cNvSpPr>
            <a:spLocks noGrp="1"/>
          </p:cNvSpPr>
          <p:nvPr>
            <p:ph type="title"/>
          </p:nvPr>
        </p:nvSpPr>
        <p:spPr/>
        <p:txBody>
          <a:bodyPr/>
          <a:lstStyle/>
          <a:p>
            <a:r>
              <a:rPr lang="pt-PT"/>
              <a:t>Clique para editar o estilo de título do Modelo Global</a:t>
            </a:r>
            <a:endParaRPr lang="pt-BR"/>
          </a:p>
        </p:txBody>
      </p:sp>
      <p:sp>
        <p:nvSpPr>
          <p:cNvPr id="3" name="Marcador de Posição de Texto Vertical 2">
            <a:extLst>
              <a:ext uri="{FF2B5EF4-FFF2-40B4-BE49-F238E27FC236}">
                <a16:creationId xmlns:a16="http://schemas.microsoft.com/office/drawing/2014/main" id="{D288131D-B792-D350-AB9E-F01B50ED3A7B}"/>
              </a:ext>
            </a:extLst>
          </p:cNvPr>
          <p:cNvSpPr>
            <a:spLocks noGrp="1"/>
          </p:cNvSpPr>
          <p:nvPr>
            <p:ph type="body" orient="vert" idx="1"/>
          </p:nvPr>
        </p:nvSpPr>
        <p:spPr/>
        <p:txBody>
          <a:bodyPr vert="eaVert"/>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pt-BR"/>
          </a:p>
        </p:txBody>
      </p:sp>
      <p:sp>
        <p:nvSpPr>
          <p:cNvPr id="4" name="Marcador de Posição da Data 3">
            <a:extLst>
              <a:ext uri="{FF2B5EF4-FFF2-40B4-BE49-F238E27FC236}">
                <a16:creationId xmlns:a16="http://schemas.microsoft.com/office/drawing/2014/main" id="{1E9A6E26-3E21-B49B-3A4B-54469406A316}"/>
              </a:ext>
            </a:extLst>
          </p:cNvPr>
          <p:cNvSpPr>
            <a:spLocks noGrp="1"/>
          </p:cNvSpPr>
          <p:nvPr>
            <p:ph type="dt" sz="half" idx="10"/>
          </p:nvPr>
        </p:nvSpPr>
        <p:spPr/>
        <p:txBody>
          <a:bodyPr/>
          <a:lstStyle/>
          <a:p>
            <a:fld id="{D55B4DD0-EE69-4008-AEAD-558EC9D6F7A7}" type="datetimeFigureOut">
              <a:rPr lang="pt-BR" smtClean="0"/>
              <a:t>28/07/2025</a:t>
            </a:fld>
            <a:endParaRPr lang="pt-BR"/>
          </a:p>
        </p:txBody>
      </p:sp>
      <p:sp>
        <p:nvSpPr>
          <p:cNvPr id="5" name="Marcador de Posição do Rodapé 4">
            <a:extLst>
              <a:ext uri="{FF2B5EF4-FFF2-40B4-BE49-F238E27FC236}">
                <a16:creationId xmlns:a16="http://schemas.microsoft.com/office/drawing/2014/main" id="{9E58511E-93B0-7C9F-A9EE-48C5ED3A96BD}"/>
              </a:ext>
            </a:extLst>
          </p:cNvPr>
          <p:cNvSpPr>
            <a:spLocks noGrp="1"/>
          </p:cNvSpPr>
          <p:nvPr>
            <p:ph type="ftr" sz="quarter" idx="11"/>
          </p:nvPr>
        </p:nvSpPr>
        <p:spPr/>
        <p:txBody>
          <a:bodyPr/>
          <a:lstStyle/>
          <a:p>
            <a:endParaRPr lang="pt-BR"/>
          </a:p>
        </p:txBody>
      </p:sp>
      <p:sp>
        <p:nvSpPr>
          <p:cNvPr id="6" name="Marcador de Posição do Número do Diapositivo 5">
            <a:extLst>
              <a:ext uri="{FF2B5EF4-FFF2-40B4-BE49-F238E27FC236}">
                <a16:creationId xmlns:a16="http://schemas.microsoft.com/office/drawing/2014/main" id="{9E65563D-D4A9-F5CF-3456-4906A61EE57D}"/>
              </a:ext>
            </a:extLst>
          </p:cNvPr>
          <p:cNvSpPr>
            <a:spLocks noGrp="1"/>
          </p:cNvSpPr>
          <p:nvPr>
            <p:ph type="sldNum" sz="quarter" idx="12"/>
          </p:nvPr>
        </p:nvSpPr>
        <p:spPr/>
        <p:txBody>
          <a:bodyPr/>
          <a:lstStyle/>
          <a:p>
            <a:fld id="{ED8FF9F1-C412-4236-884C-2612E85F0A9A}" type="slidenum">
              <a:rPr lang="pt-BR" smtClean="0"/>
              <a:t>‹#›</a:t>
            </a:fld>
            <a:endParaRPr lang="pt-BR"/>
          </a:p>
        </p:txBody>
      </p:sp>
    </p:spTree>
    <p:extLst>
      <p:ext uri="{BB962C8B-B14F-4D97-AF65-F5344CB8AC3E}">
        <p14:creationId xmlns:p14="http://schemas.microsoft.com/office/powerpoint/2010/main" val="3053175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2B03AD7F-297C-F34C-3482-7196A0F8E29C}"/>
              </a:ext>
            </a:extLst>
          </p:cNvPr>
          <p:cNvSpPr>
            <a:spLocks noGrp="1"/>
          </p:cNvSpPr>
          <p:nvPr>
            <p:ph type="title" orient="vert"/>
          </p:nvPr>
        </p:nvSpPr>
        <p:spPr>
          <a:xfrm>
            <a:off x="8724900" y="365125"/>
            <a:ext cx="2628900" cy="5811838"/>
          </a:xfrm>
        </p:spPr>
        <p:txBody>
          <a:bodyPr vert="eaVert"/>
          <a:lstStyle/>
          <a:p>
            <a:r>
              <a:rPr lang="pt-PT"/>
              <a:t>Clique para editar o estilo de título do Modelo Global</a:t>
            </a:r>
            <a:endParaRPr lang="pt-BR"/>
          </a:p>
        </p:txBody>
      </p:sp>
      <p:sp>
        <p:nvSpPr>
          <p:cNvPr id="3" name="Marcador de Posição de Texto Vertical 2">
            <a:extLst>
              <a:ext uri="{FF2B5EF4-FFF2-40B4-BE49-F238E27FC236}">
                <a16:creationId xmlns:a16="http://schemas.microsoft.com/office/drawing/2014/main" id="{7094D17A-26BD-A335-9570-3132A7276CA8}"/>
              </a:ext>
            </a:extLst>
          </p:cNvPr>
          <p:cNvSpPr>
            <a:spLocks noGrp="1"/>
          </p:cNvSpPr>
          <p:nvPr>
            <p:ph type="body" orient="vert" idx="1"/>
          </p:nvPr>
        </p:nvSpPr>
        <p:spPr>
          <a:xfrm>
            <a:off x="838200" y="365125"/>
            <a:ext cx="7734300" cy="5811838"/>
          </a:xfrm>
        </p:spPr>
        <p:txBody>
          <a:bodyPr vert="eaVert"/>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pt-BR"/>
          </a:p>
        </p:txBody>
      </p:sp>
      <p:sp>
        <p:nvSpPr>
          <p:cNvPr id="4" name="Marcador de Posição da Data 3">
            <a:extLst>
              <a:ext uri="{FF2B5EF4-FFF2-40B4-BE49-F238E27FC236}">
                <a16:creationId xmlns:a16="http://schemas.microsoft.com/office/drawing/2014/main" id="{F71AF3C1-BEF2-9700-C91F-07CC66D209B6}"/>
              </a:ext>
            </a:extLst>
          </p:cNvPr>
          <p:cNvSpPr>
            <a:spLocks noGrp="1"/>
          </p:cNvSpPr>
          <p:nvPr>
            <p:ph type="dt" sz="half" idx="10"/>
          </p:nvPr>
        </p:nvSpPr>
        <p:spPr/>
        <p:txBody>
          <a:bodyPr/>
          <a:lstStyle/>
          <a:p>
            <a:fld id="{D55B4DD0-EE69-4008-AEAD-558EC9D6F7A7}" type="datetimeFigureOut">
              <a:rPr lang="pt-BR" smtClean="0"/>
              <a:t>28/07/2025</a:t>
            </a:fld>
            <a:endParaRPr lang="pt-BR"/>
          </a:p>
        </p:txBody>
      </p:sp>
      <p:sp>
        <p:nvSpPr>
          <p:cNvPr id="5" name="Marcador de Posição do Rodapé 4">
            <a:extLst>
              <a:ext uri="{FF2B5EF4-FFF2-40B4-BE49-F238E27FC236}">
                <a16:creationId xmlns:a16="http://schemas.microsoft.com/office/drawing/2014/main" id="{8B0C6422-8111-52CB-80EB-93260851C81B}"/>
              </a:ext>
            </a:extLst>
          </p:cNvPr>
          <p:cNvSpPr>
            <a:spLocks noGrp="1"/>
          </p:cNvSpPr>
          <p:nvPr>
            <p:ph type="ftr" sz="quarter" idx="11"/>
          </p:nvPr>
        </p:nvSpPr>
        <p:spPr/>
        <p:txBody>
          <a:bodyPr/>
          <a:lstStyle/>
          <a:p>
            <a:endParaRPr lang="pt-BR"/>
          </a:p>
        </p:txBody>
      </p:sp>
      <p:sp>
        <p:nvSpPr>
          <p:cNvPr id="6" name="Marcador de Posição do Número do Diapositivo 5">
            <a:extLst>
              <a:ext uri="{FF2B5EF4-FFF2-40B4-BE49-F238E27FC236}">
                <a16:creationId xmlns:a16="http://schemas.microsoft.com/office/drawing/2014/main" id="{E05380D9-45F2-C3D1-C6FF-9B19358170F9}"/>
              </a:ext>
            </a:extLst>
          </p:cNvPr>
          <p:cNvSpPr>
            <a:spLocks noGrp="1"/>
          </p:cNvSpPr>
          <p:nvPr>
            <p:ph type="sldNum" sz="quarter" idx="12"/>
          </p:nvPr>
        </p:nvSpPr>
        <p:spPr/>
        <p:txBody>
          <a:bodyPr/>
          <a:lstStyle/>
          <a:p>
            <a:fld id="{ED8FF9F1-C412-4236-884C-2612E85F0A9A}" type="slidenum">
              <a:rPr lang="pt-BR" smtClean="0"/>
              <a:t>‹#›</a:t>
            </a:fld>
            <a:endParaRPr lang="pt-BR"/>
          </a:p>
        </p:txBody>
      </p:sp>
    </p:spTree>
    <p:extLst>
      <p:ext uri="{BB962C8B-B14F-4D97-AF65-F5344CB8AC3E}">
        <p14:creationId xmlns:p14="http://schemas.microsoft.com/office/powerpoint/2010/main" val="3749371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t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A8D7BD-B0D8-80B4-75C2-463D502A8A79}"/>
              </a:ext>
            </a:extLst>
          </p:cNvPr>
          <p:cNvSpPr>
            <a:spLocks noGrp="1"/>
          </p:cNvSpPr>
          <p:nvPr>
            <p:ph type="title"/>
          </p:nvPr>
        </p:nvSpPr>
        <p:spPr/>
        <p:txBody>
          <a:bodyPr/>
          <a:lstStyle/>
          <a:p>
            <a:r>
              <a:rPr lang="pt-PT"/>
              <a:t>Clique para editar o estilo de título do Modelo Global</a:t>
            </a:r>
            <a:endParaRPr lang="pt-BR"/>
          </a:p>
        </p:txBody>
      </p:sp>
      <p:sp>
        <p:nvSpPr>
          <p:cNvPr id="3" name="Marcador de Posição de Conteúdo 2">
            <a:extLst>
              <a:ext uri="{FF2B5EF4-FFF2-40B4-BE49-F238E27FC236}">
                <a16:creationId xmlns:a16="http://schemas.microsoft.com/office/drawing/2014/main" id="{AE0E96D1-4D60-5BFA-DDAD-94A4458B3EB9}"/>
              </a:ext>
            </a:extLst>
          </p:cNvPr>
          <p:cNvSpPr>
            <a:spLocks noGrp="1"/>
          </p:cNvSpPr>
          <p:nvPr>
            <p:ph idx="1"/>
          </p:nvPr>
        </p:nvSpPr>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pt-BR"/>
          </a:p>
        </p:txBody>
      </p:sp>
      <p:sp>
        <p:nvSpPr>
          <p:cNvPr id="4" name="Marcador de Posição da Data 3">
            <a:extLst>
              <a:ext uri="{FF2B5EF4-FFF2-40B4-BE49-F238E27FC236}">
                <a16:creationId xmlns:a16="http://schemas.microsoft.com/office/drawing/2014/main" id="{BCC546F2-3C02-DF5F-1F15-6C53BF12A6A9}"/>
              </a:ext>
            </a:extLst>
          </p:cNvPr>
          <p:cNvSpPr>
            <a:spLocks noGrp="1"/>
          </p:cNvSpPr>
          <p:nvPr>
            <p:ph type="dt" sz="half" idx="10"/>
          </p:nvPr>
        </p:nvSpPr>
        <p:spPr/>
        <p:txBody>
          <a:bodyPr/>
          <a:lstStyle/>
          <a:p>
            <a:fld id="{D55B4DD0-EE69-4008-AEAD-558EC9D6F7A7}" type="datetimeFigureOut">
              <a:rPr lang="pt-BR" smtClean="0"/>
              <a:t>28/07/2025</a:t>
            </a:fld>
            <a:endParaRPr lang="pt-BR"/>
          </a:p>
        </p:txBody>
      </p:sp>
      <p:sp>
        <p:nvSpPr>
          <p:cNvPr id="5" name="Marcador de Posição do Rodapé 4">
            <a:extLst>
              <a:ext uri="{FF2B5EF4-FFF2-40B4-BE49-F238E27FC236}">
                <a16:creationId xmlns:a16="http://schemas.microsoft.com/office/drawing/2014/main" id="{816CE217-B78B-7775-CC4D-F89834C9DC18}"/>
              </a:ext>
            </a:extLst>
          </p:cNvPr>
          <p:cNvSpPr>
            <a:spLocks noGrp="1"/>
          </p:cNvSpPr>
          <p:nvPr>
            <p:ph type="ftr" sz="quarter" idx="11"/>
          </p:nvPr>
        </p:nvSpPr>
        <p:spPr/>
        <p:txBody>
          <a:bodyPr/>
          <a:lstStyle/>
          <a:p>
            <a:endParaRPr lang="pt-BR"/>
          </a:p>
        </p:txBody>
      </p:sp>
      <p:sp>
        <p:nvSpPr>
          <p:cNvPr id="6" name="Marcador de Posição do Número do Diapositivo 5">
            <a:extLst>
              <a:ext uri="{FF2B5EF4-FFF2-40B4-BE49-F238E27FC236}">
                <a16:creationId xmlns:a16="http://schemas.microsoft.com/office/drawing/2014/main" id="{7F618ABB-9B02-AB45-4B5A-457CB725DF72}"/>
              </a:ext>
            </a:extLst>
          </p:cNvPr>
          <p:cNvSpPr>
            <a:spLocks noGrp="1"/>
          </p:cNvSpPr>
          <p:nvPr>
            <p:ph type="sldNum" sz="quarter" idx="12"/>
          </p:nvPr>
        </p:nvSpPr>
        <p:spPr/>
        <p:txBody>
          <a:bodyPr/>
          <a:lstStyle/>
          <a:p>
            <a:fld id="{ED8FF9F1-C412-4236-884C-2612E85F0A9A}" type="slidenum">
              <a:rPr lang="pt-BR" smtClean="0"/>
              <a:t>‹#›</a:t>
            </a:fld>
            <a:endParaRPr lang="pt-BR"/>
          </a:p>
        </p:txBody>
      </p:sp>
    </p:spTree>
    <p:extLst>
      <p:ext uri="{BB962C8B-B14F-4D97-AF65-F5344CB8AC3E}">
        <p14:creationId xmlns:p14="http://schemas.microsoft.com/office/powerpoint/2010/main" val="173801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34208A-BB1B-F9C9-7970-3768ACAE3587}"/>
              </a:ext>
            </a:extLst>
          </p:cNvPr>
          <p:cNvSpPr>
            <a:spLocks noGrp="1"/>
          </p:cNvSpPr>
          <p:nvPr>
            <p:ph type="title"/>
          </p:nvPr>
        </p:nvSpPr>
        <p:spPr>
          <a:xfrm>
            <a:off x="831850" y="1709738"/>
            <a:ext cx="10515600" cy="2852737"/>
          </a:xfrm>
        </p:spPr>
        <p:txBody>
          <a:bodyPr anchor="b"/>
          <a:lstStyle>
            <a:lvl1pPr>
              <a:defRPr sz="6000"/>
            </a:lvl1pPr>
          </a:lstStyle>
          <a:p>
            <a:r>
              <a:rPr lang="pt-PT"/>
              <a:t>Clique para editar o estilo de título do Modelo Global</a:t>
            </a:r>
            <a:endParaRPr lang="pt-BR"/>
          </a:p>
        </p:txBody>
      </p:sp>
      <p:sp>
        <p:nvSpPr>
          <p:cNvPr id="3" name="Marcador de Posição do Texto 2">
            <a:extLst>
              <a:ext uri="{FF2B5EF4-FFF2-40B4-BE49-F238E27FC236}">
                <a16:creationId xmlns:a16="http://schemas.microsoft.com/office/drawing/2014/main" id="{81D83422-5BB4-3084-6BB2-BE19920B3E6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pt-PT"/>
              <a:t>Clique para editar os estilos do texto de Modelo Global</a:t>
            </a:r>
          </a:p>
        </p:txBody>
      </p:sp>
      <p:sp>
        <p:nvSpPr>
          <p:cNvPr id="4" name="Marcador de Posição da Data 3">
            <a:extLst>
              <a:ext uri="{FF2B5EF4-FFF2-40B4-BE49-F238E27FC236}">
                <a16:creationId xmlns:a16="http://schemas.microsoft.com/office/drawing/2014/main" id="{EB5CDD7B-97C5-EC46-AB13-6F30CE7C968A}"/>
              </a:ext>
            </a:extLst>
          </p:cNvPr>
          <p:cNvSpPr>
            <a:spLocks noGrp="1"/>
          </p:cNvSpPr>
          <p:nvPr>
            <p:ph type="dt" sz="half" idx="10"/>
          </p:nvPr>
        </p:nvSpPr>
        <p:spPr/>
        <p:txBody>
          <a:bodyPr/>
          <a:lstStyle/>
          <a:p>
            <a:fld id="{D55B4DD0-EE69-4008-AEAD-558EC9D6F7A7}" type="datetimeFigureOut">
              <a:rPr lang="pt-BR" smtClean="0"/>
              <a:t>28/07/2025</a:t>
            </a:fld>
            <a:endParaRPr lang="pt-BR"/>
          </a:p>
        </p:txBody>
      </p:sp>
      <p:sp>
        <p:nvSpPr>
          <p:cNvPr id="5" name="Marcador de Posição do Rodapé 4">
            <a:extLst>
              <a:ext uri="{FF2B5EF4-FFF2-40B4-BE49-F238E27FC236}">
                <a16:creationId xmlns:a16="http://schemas.microsoft.com/office/drawing/2014/main" id="{A981DEC9-A212-6886-2466-43450188CDBA}"/>
              </a:ext>
            </a:extLst>
          </p:cNvPr>
          <p:cNvSpPr>
            <a:spLocks noGrp="1"/>
          </p:cNvSpPr>
          <p:nvPr>
            <p:ph type="ftr" sz="quarter" idx="11"/>
          </p:nvPr>
        </p:nvSpPr>
        <p:spPr/>
        <p:txBody>
          <a:bodyPr/>
          <a:lstStyle/>
          <a:p>
            <a:endParaRPr lang="pt-BR"/>
          </a:p>
        </p:txBody>
      </p:sp>
      <p:sp>
        <p:nvSpPr>
          <p:cNvPr id="6" name="Marcador de Posição do Número do Diapositivo 5">
            <a:extLst>
              <a:ext uri="{FF2B5EF4-FFF2-40B4-BE49-F238E27FC236}">
                <a16:creationId xmlns:a16="http://schemas.microsoft.com/office/drawing/2014/main" id="{455FC0E3-CB90-CF3F-4034-AF82CAE7E19A}"/>
              </a:ext>
            </a:extLst>
          </p:cNvPr>
          <p:cNvSpPr>
            <a:spLocks noGrp="1"/>
          </p:cNvSpPr>
          <p:nvPr>
            <p:ph type="sldNum" sz="quarter" idx="12"/>
          </p:nvPr>
        </p:nvSpPr>
        <p:spPr/>
        <p:txBody>
          <a:bodyPr/>
          <a:lstStyle/>
          <a:p>
            <a:fld id="{ED8FF9F1-C412-4236-884C-2612E85F0A9A}" type="slidenum">
              <a:rPr lang="pt-BR" smtClean="0"/>
              <a:t>‹#›</a:t>
            </a:fld>
            <a:endParaRPr lang="pt-BR"/>
          </a:p>
        </p:txBody>
      </p:sp>
    </p:spTree>
    <p:extLst>
      <p:ext uri="{BB962C8B-B14F-4D97-AF65-F5344CB8AC3E}">
        <p14:creationId xmlns:p14="http://schemas.microsoft.com/office/powerpoint/2010/main" val="1872255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950536-FE99-E719-6A5A-120E43AFFC8C}"/>
              </a:ext>
            </a:extLst>
          </p:cNvPr>
          <p:cNvSpPr>
            <a:spLocks noGrp="1"/>
          </p:cNvSpPr>
          <p:nvPr>
            <p:ph type="title"/>
          </p:nvPr>
        </p:nvSpPr>
        <p:spPr/>
        <p:txBody>
          <a:bodyPr/>
          <a:lstStyle/>
          <a:p>
            <a:r>
              <a:rPr lang="pt-PT"/>
              <a:t>Clique para editar o estilo de título do Modelo Global</a:t>
            </a:r>
            <a:endParaRPr lang="pt-BR"/>
          </a:p>
        </p:txBody>
      </p:sp>
      <p:sp>
        <p:nvSpPr>
          <p:cNvPr id="3" name="Marcador de Posição de Conteúdo 2">
            <a:extLst>
              <a:ext uri="{FF2B5EF4-FFF2-40B4-BE49-F238E27FC236}">
                <a16:creationId xmlns:a16="http://schemas.microsoft.com/office/drawing/2014/main" id="{7E9DBF66-4306-461A-A095-0005DCAEE513}"/>
              </a:ext>
            </a:extLst>
          </p:cNvPr>
          <p:cNvSpPr>
            <a:spLocks noGrp="1"/>
          </p:cNvSpPr>
          <p:nvPr>
            <p:ph sz="half" idx="1"/>
          </p:nvPr>
        </p:nvSpPr>
        <p:spPr>
          <a:xfrm>
            <a:off x="838200" y="1825625"/>
            <a:ext cx="5181600" cy="435133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pt-BR"/>
          </a:p>
        </p:txBody>
      </p:sp>
      <p:sp>
        <p:nvSpPr>
          <p:cNvPr id="4" name="Marcador de Posição de Conteúdo 3">
            <a:extLst>
              <a:ext uri="{FF2B5EF4-FFF2-40B4-BE49-F238E27FC236}">
                <a16:creationId xmlns:a16="http://schemas.microsoft.com/office/drawing/2014/main" id="{CB6A5A5C-DF37-AFE7-8875-7C2907DC1BB2}"/>
              </a:ext>
            </a:extLst>
          </p:cNvPr>
          <p:cNvSpPr>
            <a:spLocks noGrp="1"/>
          </p:cNvSpPr>
          <p:nvPr>
            <p:ph sz="half" idx="2"/>
          </p:nvPr>
        </p:nvSpPr>
        <p:spPr>
          <a:xfrm>
            <a:off x="6172200" y="1825625"/>
            <a:ext cx="5181600" cy="435133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pt-BR"/>
          </a:p>
        </p:txBody>
      </p:sp>
      <p:sp>
        <p:nvSpPr>
          <p:cNvPr id="5" name="Marcador de Posição da Data 4">
            <a:extLst>
              <a:ext uri="{FF2B5EF4-FFF2-40B4-BE49-F238E27FC236}">
                <a16:creationId xmlns:a16="http://schemas.microsoft.com/office/drawing/2014/main" id="{37250DE9-FE50-F41B-E4D6-229B9E9F84BC}"/>
              </a:ext>
            </a:extLst>
          </p:cNvPr>
          <p:cNvSpPr>
            <a:spLocks noGrp="1"/>
          </p:cNvSpPr>
          <p:nvPr>
            <p:ph type="dt" sz="half" idx="10"/>
          </p:nvPr>
        </p:nvSpPr>
        <p:spPr/>
        <p:txBody>
          <a:bodyPr/>
          <a:lstStyle/>
          <a:p>
            <a:fld id="{D55B4DD0-EE69-4008-AEAD-558EC9D6F7A7}" type="datetimeFigureOut">
              <a:rPr lang="pt-BR" smtClean="0"/>
              <a:t>28/07/2025</a:t>
            </a:fld>
            <a:endParaRPr lang="pt-BR"/>
          </a:p>
        </p:txBody>
      </p:sp>
      <p:sp>
        <p:nvSpPr>
          <p:cNvPr id="6" name="Marcador de Posição do Rodapé 5">
            <a:extLst>
              <a:ext uri="{FF2B5EF4-FFF2-40B4-BE49-F238E27FC236}">
                <a16:creationId xmlns:a16="http://schemas.microsoft.com/office/drawing/2014/main" id="{A7E47082-241F-CBFC-B929-FBD48B4F0E9D}"/>
              </a:ext>
            </a:extLst>
          </p:cNvPr>
          <p:cNvSpPr>
            <a:spLocks noGrp="1"/>
          </p:cNvSpPr>
          <p:nvPr>
            <p:ph type="ftr" sz="quarter" idx="11"/>
          </p:nvPr>
        </p:nvSpPr>
        <p:spPr/>
        <p:txBody>
          <a:bodyPr/>
          <a:lstStyle/>
          <a:p>
            <a:endParaRPr lang="pt-BR"/>
          </a:p>
        </p:txBody>
      </p:sp>
      <p:sp>
        <p:nvSpPr>
          <p:cNvPr id="7" name="Marcador de Posição do Número do Diapositivo 6">
            <a:extLst>
              <a:ext uri="{FF2B5EF4-FFF2-40B4-BE49-F238E27FC236}">
                <a16:creationId xmlns:a16="http://schemas.microsoft.com/office/drawing/2014/main" id="{3CA564DD-6C38-EDAD-1E97-CFEEAE844CEE}"/>
              </a:ext>
            </a:extLst>
          </p:cNvPr>
          <p:cNvSpPr>
            <a:spLocks noGrp="1"/>
          </p:cNvSpPr>
          <p:nvPr>
            <p:ph type="sldNum" sz="quarter" idx="12"/>
          </p:nvPr>
        </p:nvSpPr>
        <p:spPr/>
        <p:txBody>
          <a:bodyPr/>
          <a:lstStyle/>
          <a:p>
            <a:fld id="{ED8FF9F1-C412-4236-884C-2612E85F0A9A}" type="slidenum">
              <a:rPr lang="pt-BR" smtClean="0"/>
              <a:t>‹#›</a:t>
            </a:fld>
            <a:endParaRPr lang="pt-BR"/>
          </a:p>
        </p:txBody>
      </p:sp>
    </p:spTree>
    <p:extLst>
      <p:ext uri="{BB962C8B-B14F-4D97-AF65-F5344CB8AC3E}">
        <p14:creationId xmlns:p14="http://schemas.microsoft.com/office/powerpoint/2010/main" val="128595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786045-5BA9-9CF1-83DB-3AC662CE6CE3}"/>
              </a:ext>
            </a:extLst>
          </p:cNvPr>
          <p:cNvSpPr>
            <a:spLocks noGrp="1"/>
          </p:cNvSpPr>
          <p:nvPr>
            <p:ph type="title"/>
          </p:nvPr>
        </p:nvSpPr>
        <p:spPr>
          <a:xfrm>
            <a:off x="839788" y="365125"/>
            <a:ext cx="10515600" cy="1325563"/>
          </a:xfrm>
        </p:spPr>
        <p:txBody>
          <a:bodyPr/>
          <a:lstStyle/>
          <a:p>
            <a:r>
              <a:rPr lang="pt-PT"/>
              <a:t>Clique para editar o estilo de título do Modelo Global</a:t>
            </a:r>
            <a:endParaRPr lang="pt-BR"/>
          </a:p>
        </p:txBody>
      </p:sp>
      <p:sp>
        <p:nvSpPr>
          <p:cNvPr id="3" name="Marcador de Posição do Texto 2">
            <a:extLst>
              <a:ext uri="{FF2B5EF4-FFF2-40B4-BE49-F238E27FC236}">
                <a16:creationId xmlns:a16="http://schemas.microsoft.com/office/drawing/2014/main" id="{184F3431-8085-E313-32C3-AC9B66CFCE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 do texto de Modelo Global</a:t>
            </a:r>
          </a:p>
        </p:txBody>
      </p:sp>
      <p:sp>
        <p:nvSpPr>
          <p:cNvPr id="4" name="Marcador de Posição de Conteúdo 3">
            <a:extLst>
              <a:ext uri="{FF2B5EF4-FFF2-40B4-BE49-F238E27FC236}">
                <a16:creationId xmlns:a16="http://schemas.microsoft.com/office/drawing/2014/main" id="{F33EF2A6-BF1E-95EE-6680-2A6D3F6642C3}"/>
              </a:ext>
            </a:extLst>
          </p:cNvPr>
          <p:cNvSpPr>
            <a:spLocks noGrp="1"/>
          </p:cNvSpPr>
          <p:nvPr>
            <p:ph sz="half" idx="2"/>
          </p:nvPr>
        </p:nvSpPr>
        <p:spPr>
          <a:xfrm>
            <a:off x="839788" y="2505075"/>
            <a:ext cx="5157787" cy="368458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pt-BR"/>
          </a:p>
        </p:txBody>
      </p:sp>
      <p:sp>
        <p:nvSpPr>
          <p:cNvPr id="5" name="Marcador de Posição do Texto 4">
            <a:extLst>
              <a:ext uri="{FF2B5EF4-FFF2-40B4-BE49-F238E27FC236}">
                <a16:creationId xmlns:a16="http://schemas.microsoft.com/office/drawing/2014/main" id="{04327D5D-0AEA-70A3-0D46-97D2629D0D9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 do texto de Modelo Global</a:t>
            </a:r>
          </a:p>
        </p:txBody>
      </p:sp>
      <p:sp>
        <p:nvSpPr>
          <p:cNvPr id="6" name="Marcador de Posição de Conteúdo 5">
            <a:extLst>
              <a:ext uri="{FF2B5EF4-FFF2-40B4-BE49-F238E27FC236}">
                <a16:creationId xmlns:a16="http://schemas.microsoft.com/office/drawing/2014/main" id="{BBCBEAAC-362B-E0BB-ADF3-9D64E9CA4F10}"/>
              </a:ext>
            </a:extLst>
          </p:cNvPr>
          <p:cNvSpPr>
            <a:spLocks noGrp="1"/>
          </p:cNvSpPr>
          <p:nvPr>
            <p:ph sz="quarter" idx="4"/>
          </p:nvPr>
        </p:nvSpPr>
        <p:spPr>
          <a:xfrm>
            <a:off x="6172200" y="2505075"/>
            <a:ext cx="5183188" cy="368458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pt-BR"/>
          </a:p>
        </p:txBody>
      </p:sp>
      <p:sp>
        <p:nvSpPr>
          <p:cNvPr id="7" name="Marcador de Posição da Data 6">
            <a:extLst>
              <a:ext uri="{FF2B5EF4-FFF2-40B4-BE49-F238E27FC236}">
                <a16:creationId xmlns:a16="http://schemas.microsoft.com/office/drawing/2014/main" id="{6D39C8C2-7E72-6007-0E8F-431A2AB9E117}"/>
              </a:ext>
            </a:extLst>
          </p:cNvPr>
          <p:cNvSpPr>
            <a:spLocks noGrp="1"/>
          </p:cNvSpPr>
          <p:nvPr>
            <p:ph type="dt" sz="half" idx="10"/>
          </p:nvPr>
        </p:nvSpPr>
        <p:spPr/>
        <p:txBody>
          <a:bodyPr/>
          <a:lstStyle/>
          <a:p>
            <a:fld id="{D55B4DD0-EE69-4008-AEAD-558EC9D6F7A7}" type="datetimeFigureOut">
              <a:rPr lang="pt-BR" smtClean="0"/>
              <a:t>28/07/2025</a:t>
            </a:fld>
            <a:endParaRPr lang="pt-BR"/>
          </a:p>
        </p:txBody>
      </p:sp>
      <p:sp>
        <p:nvSpPr>
          <p:cNvPr id="8" name="Marcador de Posição do Rodapé 7">
            <a:extLst>
              <a:ext uri="{FF2B5EF4-FFF2-40B4-BE49-F238E27FC236}">
                <a16:creationId xmlns:a16="http://schemas.microsoft.com/office/drawing/2014/main" id="{21B57AA5-BF0D-1236-EA4C-5008E927BD72}"/>
              </a:ext>
            </a:extLst>
          </p:cNvPr>
          <p:cNvSpPr>
            <a:spLocks noGrp="1"/>
          </p:cNvSpPr>
          <p:nvPr>
            <p:ph type="ftr" sz="quarter" idx="11"/>
          </p:nvPr>
        </p:nvSpPr>
        <p:spPr/>
        <p:txBody>
          <a:bodyPr/>
          <a:lstStyle/>
          <a:p>
            <a:endParaRPr lang="pt-BR"/>
          </a:p>
        </p:txBody>
      </p:sp>
      <p:sp>
        <p:nvSpPr>
          <p:cNvPr id="9" name="Marcador de Posição do Número do Diapositivo 8">
            <a:extLst>
              <a:ext uri="{FF2B5EF4-FFF2-40B4-BE49-F238E27FC236}">
                <a16:creationId xmlns:a16="http://schemas.microsoft.com/office/drawing/2014/main" id="{88764919-962B-7D56-4F17-2A350252405B}"/>
              </a:ext>
            </a:extLst>
          </p:cNvPr>
          <p:cNvSpPr>
            <a:spLocks noGrp="1"/>
          </p:cNvSpPr>
          <p:nvPr>
            <p:ph type="sldNum" sz="quarter" idx="12"/>
          </p:nvPr>
        </p:nvSpPr>
        <p:spPr/>
        <p:txBody>
          <a:bodyPr/>
          <a:lstStyle/>
          <a:p>
            <a:fld id="{ED8FF9F1-C412-4236-884C-2612E85F0A9A}" type="slidenum">
              <a:rPr lang="pt-BR" smtClean="0"/>
              <a:t>‹#›</a:t>
            </a:fld>
            <a:endParaRPr lang="pt-BR"/>
          </a:p>
        </p:txBody>
      </p:sp>
    </p:spTree>
    <p:extLst>
      <p:ext uri="{BB962C8B-B14F-4D97-AF65-F5344CB8AC3E}">
        <p14:creationId xmlns:p14="http://schemas.microsoft.com/office/powerpoint/2010/main" val="2767822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22E036-EFE4-A254-B995-41CB49060E2A}"/>
              </a:ext>
            </a:extLst>
          </p:cNvPr>
          <p:cNvSpPr>
            <a:spLocks noGrp="1"/>
          </p:cNvSpPr>
          <p:nvPr>
            <p:ph type="title"/>
          </p:nvPr>
        </p:nvSpPr>
        <p:spPr/>
        <p:txBody>
          <a:bodyPr/>
          <a:lstStyle/>
          <a:p>
            <a:r>
              <a:rPr lang="pt-PT"/>
              <a:t>Clique para editar o estilo de título do Modelo Global</a:t>
            </a:r>
            <a:endParaRPr lang="pt-BR"/>
          </a:p>
        </p:txBody>
      </p:sp>
      <p:sp>
        <p:nvSpPr>
          <p:cNvPr id="3" name="Marcador de Posição da Data 2">
            <a:extLst>
              <a:ext uri="{FF2B5EF4-FFF2-40B4-BE49-F238E27FC236}">
                <a16:creationId xmlns:a16="http://schemas.microsoft.com/office/drawing/2014/main" id="{96F74198-DA2B-B4A6-DBED-9A11152597DD}"/>
              </a:ext>
            </a:extLst>
          </p:cNvPr>
          <p:cNvSpPr>
            <a:spLocks noGrp="1"/>
          </p:cNvSpPr>
          <p:nvPr>
            <p:ph type="dt" sz="half" idx="10"/>
          </p:nvPr>
        </p:nvSpPr>
        <p:spPr/>
        <p:txBody>
          <a:bodyPr/>
          <a:lstStyle/>
          <a:p>
            <a:fld id="{D55B4DD0-EE69-4008-AEAD-558EC9D6F7A7}" type="datetimeFigureOut">
              <a:rPr lang="pt-BR" smtClean="0"/>
              <a:t>28/07/2025</a:t>
            </a:fld>
            <a:endParaRPr lang="pt-BR"/>
          </a:p>
        </p:txBody>
      </p:sp>
      <p:sp>
        <p:nvSpPr>
          <p:cNvPr id="4" name="Marcador de Posição do Rodapé 3">
            <a:extLst>
              <a:ext uri="{FF2B5EF4-FFF2-40B4-BE49-F238E27FC236}">
                <a16:creationId xmlns:a16="http://schemas.microsoft.com/office/drawing/2014/main" id="{622A2118-9A98-8D18-CD38-D9F0C7FA9FAC}"/>
              </a:ext>
            </a:extLst>
          </p:cNvPr>
          <p:cNvSpPr>
            <a:spLocks noGrp="1"/>
          </p:cNvSpPr>
          <p:nvPr>
            <p:ph type="ftr" sz="quarter" idx="11"/>
          </p:nvPr>
        </p:nvSpPr>
        <p:spPr/>
        <p:txBody>
          <a:bodyPr/>
          <a:lstStyle/>
          <a:p>
            <a:endParaRPr lang="pt-BR"/>
          </a:p>
        </p:txBody>
      </p:sp>
      <p:sp>
        <p:nvSpPr>
          <p:cNvPr id="5" name="Marcador de Posição do Número do Diapositivo 4">
            <a:extLst>
              <a:ext uri="{FF2B5EF4-FFF2-40B4-BE49-F238E27FC236}">
                <a16:creationId xmlns:a16="http://schemas.microsoft.com/office/drawing/2014/main" id="{292C8691-D78D-EC79-7B12-5BCD0C2DF069}"/>
              </a:ext>
            </a:extLst>
          </p:cNvPr>
          <p:cNvSpPr>
            <a:spLocks noGrp="1"/>
          </p:cNvSpPr>
          <p:nvPr>
            <p:ph type="sldNum" sz="quarter" idx="12"/>
          </p:nvPr>
        </p:nvSpPr>
        <p:spPr/>
        <p:txBody>
          <a:bodyPr/>
          <a:lstStyle/>
          <a:p>
            <a:fld id="{ED8FF9F1-C412-4236-884C-2612E85F0A9A}" type="slidenum">
              <a:rPr lang="pt-BR" smtClean="0"/>
              <a:t>‹#›</a:t>
            </a:fld>
            <a:endParaRPr lang="pt-BR"/>
          </a:p>
        </p:txBody>
      </p:sp>
    </p:spTree>
    <p:extLst>
      <p:ext uri="{BB962C8B-B14F-4D97-AF65-F5344CB8AC3E}">
        <p14:creationId xmlns:p14="http://schemas.microsoft.com/office/powerpoint/2010/main" val="337428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a:extLst>
              <a:ext uri="{FF2B5EF4-FFF2-40B4-BE49-F238E27FC236}">
                <a16:creationId xmlns:a16="http://schemas.microsoft.com/office/drawing/2014/main" id="{4E2B5272-F741-A66C-0050-BD4863020152}"/>
              </a:ext>
            </a:extLst>
          </p:cNvPr>
          <p:cNvSpPr>
            <a:spLocks noGrp="1"/>
          </p:cNvSpPr>
          <p:nvPr>
            <p:ph type="dt" sz="half" idx="10"/>
          </p:nvPr>
        </p:nvSpPr>
        <p:spPr/>
        <p:txBody>
          <a:bodyPr/>
          <a:lstStyle/>
          <a:p>
            <a:fld id="{D55B4DD0-EE69-4008-AEAD-558EC9D6F7A7}" type="datetimeFigureOut">
              <a:rPr lang="pt-BR" smtClean="0"/>
              <a:t>28/07/2025</a:t>
            </a:fld>
            <a:endParaRPr lang="pt-BR"/>
          </a:p>
        </p:txBody>
      </p:sp>
      <p:sp>
        <p:nvSpPr>
          <p:cNvPr id="3" name="Marcador de Posição do Rodapé 2">
            <a:extLst>
              <a:ext uri="{FF2B5EF4-FFF2-40B4-BE49-F238E27FC236}">
                <a16:creationId xmlns:a16="http://schemas.microsoft.com/office/drawing/2014/main" id="{B8FC91E2-B61E-9C26-FBFF-03BDD78912FB}"/>
              </a:ext>
            </a:extLst>
          </p:cNvPr>
          <p:cNvSpPr>
            <a:spLocks noGrp="1"/>
          </p:cNvSpPr>
          <p:nvPr>
            <p:ph type="ftr" sz="quarter" idx="11"/>
          </p:nvPr>
        </p:nvSpPr>
        <p:spPr/>
        <p:txBody>
          <a:bodyPr/>
          <a:lstStyle/>
          <a:p>
            <a:endParaRPr lang="pt-BR"/>
          </a:p>
        </p:txBody>
      </p:sp>
      <p:sp>
        <p:nvSpPr>
          <p:cNvPr id="4" name="Marcador de Posição do Número do Diapositivo 3">
            <a:extLst>
              <a:ext uri="{FF2B5EF4-FFF2-40B4-BE49-F238E27FC236}">
                <a16:creationId xmlns:a16="http://schemas.microsoft.com/office/drawing/2014/main" id="{30C46FAE-14EF-7859-D5C9-0D3BAD72AFA2}"/>
              </a:ext>
            </a:extLst>
          </p:cNvPr>
          <p:cNvSpPr>
            <a:spLocks noGrp="1"/>
          </p:cNvSpPr>
          <p:nvPr>
            <p:ph type="sldNum" sz="quarter" idx="12"/>
          </p:nvPr>
        </p:nvSpPr>
        <p:spPr/>
        <p:txBody>
          <a:bodyPr/>
          <a:lstStyle/>
          <a:p>
            <a:fld id="{ED8FF9F1-C412-4236-884C-2612E85F0A9A}" type="slidenum">
              <a:rPr lang="pt-BR" smtClean="0"/>
              <a:t>‹#›</a:t>
            </a:fld>
            <a:endParaRPr lang="pt-BR"/>
          </a:p>
        </p:txBody>
      </p:sp>
    </p:spTree>
    <p:extLst>
      <p:ext uri="{BB962C8B-B14F-4D97-AF65-F5344CB8AC3E}">
        <p14:creationId xmlns:p14="http://schemas.microsoft.com/office/powerpoint/2010/main" val="1584934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FF5AF1-2D74-8B3C-1B6D-A7AD0E321B62}"/>
              </a:ext>
            </a:extLst>
          </p:cNvPr>
          <p:cNvSpPr>
            <a:spLocks noGrp="1"/>
          </p:cNvSpPr>
          <p:nvPr>
            <p:ph type="title"/>
          </p:nvPr>
        </p:nvSpPr>
        <p:spPr>
          <a:xfrm>
            <a:off x="839788" y="457200"/>
            <a:ext cx="3932237" cy="1600200"/>
          </a:xfrm>
        </p:spPr>
        <p:txBody>
          <a:bodyPr anchor="b"/>
          <a:lstStyle>
            <a:lvl1pPr>
              <a:defRPr sz="3200"/>
            </a:lvl1pPr>
          </a:lstStyle>
          <a:p>
            <a:r>
              <a:rPr lang="pt-PT"/>
              <a:t>Clique para editar o estilo de título do Modelo Global</a:t>
            </a:r>
            <a:endParaRPr lang="pt-BR"/>
          </a:p>
        </p:txBody>
      </p:sp>
      <p:sp>
        <p:nvSpPr>
          <p:cNvPr id="3" name="Marcador de Posição de Conteúdo 2">
            <a:extLst>
              <a:ext uri="{FF2B5EF4-FFF2-40B4-BE49-F238E27FC236}">
                <a16:creationId xmlns:a16="http://schemas.microsoft.com/office/drawing/2014/main" id="{F43C34FB-8DAF-E379-905E-CC3680CD09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pt-BR"/>
          </a:p>
        </p:txBody>
      </p:sp>
      <p:sp>
        <p:nvSpPr>
          <p:cNvPr id="4" name="Marcador de Posição do Texto 3">
            <a:extLst>
              <a:ext uri="{FF2B5EF4-FFF2-40B4-BE49-F238E27FC236}">
                <a16:creationId xmlns:a16="http://schemas.microsoft.com/office/drawing/2014/main" id="{27A9CBB1-4FB1-F855-14E7-6AF149015E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Clique para editar os estilos do texto de Modelo Global</a:t>
            </a:r>
          </a:p>
        </p:txBody>
      </p:sp>
      <p:sp>
        <p:nvSpPr>
          <p:cNvPr id="5" name="Marcador de Posição da Data 4">
            <a:extLst>
              <a:ext uri="{FF2B5EF4-FFF2-40B4-BE49-F238E27FC236}">
                <a16:creationId xmlns:a16="http://schemas.microsoft.com/office/drawing/2014/main" id="{236323EF-283F-6449-90A9-1AA117154A48}"/>
              </a:ext>
            </a:extLst>
          </p:cNvPr>
          <p:cNvSpPr>
            <a:spLocks noGrp="1"/>
          </p:cNvSpPr>
          <p:nvPr>
            <p:ph type="dt" sz="half" idx="10"/>
          </p:nvPr>
        </p:nvSpPr>
        <p:spPr/>
        <p:txBody>
          <a:bodyPr/>
          <a:lstStyle/>
          <a:p>
            <a:fld id="{D55B4DD0-EE69-4008-AEAD-558EC9D6F7A7}" type="datetimeFigureOut">
              <a:rPr lang="pt-BR" smtClean="0"/>
              <a:t>28/07/2025</a:t>
            </a:fld>
            <a:endParaRPr lang="pt-BR"/>
          </a:p>
        </p:txBody>
      </p:sp>
      <p:sp>
        <p:nvSpPr>
          <p:cNvPr id="6" name="Marcador de Posição do Rodapé 5">
            <a:extLst>
              <a:ext uri="{FF2B5EF4-FFF2-40B4-BE49-F238E27FC236}">
                <a16:creationId xmlns:a16="http://schemas.microsoft.com/office/drawing/2014/main" id="{99488D5D-F58D-D488-EE05-F15ECE2BBFBC}"/>
              </a:ext>
            </a:extLst>
          </p:cNvPr>
          <p:cNvSpPr>
            <a:spLocks noGrp="1"/>
          </p:cNvSpPr>
          <p:nvPr>
            <p:ph type="ftr" sz="quarter" idx="11"/>
          </p:nvPr>
        </p:nvSpPr>
        <p:spPr/>
        <p:txBody>
          <a:bodyPr/>
          <a:lstStyle/>
          <a:p>
            <a:endParaRPr lang="pt-BR"/>
          </a:p>
        </p:txBody>
      </p:sp>
      <p:sp>
        <p:nvSpPr>
          <p:cNvPr id="7" name="Marcador de Posição do Número do Diapositivo 6">
            <a:extLst>
              <a:ext uri="{FF2B5EF4-FFF2-40B4-BE49-F238E27FC236}">
                <a16:creationId xmlns:a16="http://schemas.microsoft.com/office/drawing/2014/main" id="{D060F2AF-96F7-7145-023F-3FDD38132160}"/>
              </a:ext>
            </a:extLst>
          </p:cNvPr>
          <p:cNvSpPr>
            <a:spLocks noGrp="1"/>
          </p:cNvSpPr>
          <p:nvPr>
            <p:ph type="sldNum" sz="quarter" idx="12"/>
          </p:nvPr>
        </p:nvSpPr>
        <p:spPr/>
        <p:txBody>
          <a:bodyPr/>
          <a:lstStyle/>
          <a:p>
            <a:fld id="{ED8FF9F1-C412-4236-884C-2612E85F0A9A}" type="slidenum">
              <a:rPr lang="pt-BR" smtClean="0"/>
              <a:t>‹#›</a:t>
            </a:fld>
            <a:endParaRPr lang="pt-BR"/>
          </a:p>
        </p:txBody>
      </p:sp>
    </p:spTree>
    <p:extLst>
      <p:ext uri="{BB962C8B-B14F-4D97-AF65-F5344CB8AC3E}">
        <p14:creationId xmlns:p14="http://schemas.microsoft.com/office/powerpoint/2010/main" val="4270838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B6CF79-77B0-5E27-4F1C-CD908260138B}"/>
              </a:ext>
            </a:extLst>
          </p:cNvPr>
          <p:cNvSpPr>
            <a:spLocks noGrp="1"/>
          </p:cNvSpPr>
          <p:nvPr>
            <p:ph type="title"/>
          </p:nvPr>
        </p:nvSpPr>
        <p:spPr>
          <a:xfrm>
            <a:off x="839788" y="457200"/>
            <a:ext cx="3932237" cy="1600200"/>
          </a:xfrm>
        </p:spPr>
        <p:txBody>
          <a:bodyPr anchor="b"/>
          <a:lstStyle>
            <a:lvl1pPr>
              <a:defRPr sz="3200"/>
            </a:lvl1pPr>
          </a:lstStyle>
          <a:p>
            <a:r>
              <a:rPr lang="pt-PT"/>
              <a:t>Clique para editar o estilo de título do Modelo Global</a:t>
            </a:r>
            <a:endParaRPr lang="pt-BR"/>
          </a:p>
        </p:txBody>
      </p:sp>
      <p:sp>
        <p:nvSpPr>
          <p:cNvPr id="3" name="Marcador de Posição da Imagem 2">
            <a:extLst>
              <a:ext uri="{FF2B5EF4-FFF2-40B4-BE49-F238E27FC236}">
                <a16:creationId xmlns:a16="http://schemas.microsoft.com/office/drawing/2014/main" id="{17B5C38B-95C5-FADE-7C64-9FB033EF83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Marcador de Posição do Texto 3">
            <a:extLst>
              <a:ext uri="{FF2B5EF4-FFF2-40B4-BE49-F238E27FC236}">
                <a16:creationId xmlns:a16="http://schemas.microsoft.com/office/drawing/2014/main" id="{7F14ED9C-7CC1-30D9-A0DF-E73AD5DD59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Clique para editar os estilos do texto de Modelo Global</a:t>
            </a:r>
          </a:p>
        </p:txBody>
      </p:sp>
      <p:sp>
        <p:nvSpPr>
          <p:cNvPr id="5" name="Marcador de Posição da Data 4">
            <a:extLst>
              <a:ext uri="{FF2B5EF4-FFF2-40B4-BE49-F238E27FC236}">
                <a16:creationId xmlns:a16="http://schemas.microsoft.com/office/drawing/2014/main" id="{3B7EA9AC-BE67-FF19-9E24-1510509BBACA}"/>
              </a:ext>
            </a:extLst>
          </p:cNvPr>
          <p:cNvSpPr>
            <a:spLocks noGrp="1"/>
          </p:cNvSpPr>
          <p:nvPr>
            <p:ph type="dt" sz="half" idx="10"/>
          </p:nvPr>
        </p:nvSpPr>
        <p:spPr/>
        <p:txBody>
          <a:bodyPr/>
          <a:lstStyle/>
          <a:p>
            <a:fld id="{D55B4DD0-EE69-4008-AEAD-558EC9D6F7A7}" type="datetimeFigureOut">
              <a:rPr lang="pt-BR" smtClean="0"/>
              <a:t>28/07/2025</a:t>
            </a:fld>
            <a:endParaRPr lang="pt-BR"/>
          </a:p>
        </p:txBody>
      </p:sp>
      <p:sp>
        <p:nvSpPr>
          <p:cNvPr id="6" name="Marcador de Posição do Rodapé 5">
            <a:extLst>
              <a:ext uri="{FF2B5EF4-FFF2-40B4-BE49-F238E27FC236}">
                <a16:creationId xmlns:a16="http://schemas.microsoft.com/office/drawing/2014/main" id="{E7DC7870-6E95-F597-AEF2-68614521207A}"/>
              </a:ext>
            </a:extLst>
          </p:cNvPr>
          <p:cNvSpPr>
            <a:spLocks noGrp="1"/>
          </p:cNvSpPr>
          <p:nvPr>
            <p:ph type="ftr" sz="quarter" idx="11"/>
          </p:nvPr>
        </p:nvSpPr>
        <p:spPr/>
        <p:txBody>
          <a:bodyPr/>
          <a:lstStyle/>
          <a:p>
            <a:endParaRPr lang="pt-BR"/>
          </a:p>
        </p:txBody>
      </p:sp>
      <p:sp>
        <p:nvSpPr>
          <p:cNvPr id="7" name="Marcador de Posição do Número do Diapositivo 6">
            <a:extLst>
              <a:ext uri="{FF2B5EF4-FFF2-40B4-BE49-F238E27FC236}">
                <a16:creationId xmlns:a16="http://schemas.microsoft.com/office/drawing/2014/main" id="{47627329-02AB-9815-A2C5-4370B1192CD9}"/>
              </a:ext>
            </a:extLst>
          </p:cNvPr>
          <p:cNvSpPr>
            <a:spLocks noGrp="1"/>
          </p:cNvSpPr>
          <p:nvPr>
            <p:ph type="sldNum" sz="quarter" idx="12"/>
          </p:nvPr>
        </p:nvSpPr>
        <p:spPr/>
        <p:txBody>
          <a:bodyPr/>
          <a:lstStyle/>
          <a:p>
            <a:fld id="{ED8FF9F1-C412-4236-884C-2612E85F0A9A}" type="slidenum">
              <a:rPr lang="pt-BR" smtClean="0"/>
              <a:t>‹#›</a:t>
            </a:fld>
            <a:endParaRPr lang="pt-BR"/>
          </a:p>
        </p:txBody>
      </p:sp>
    </p:spTree>
    <p:extLst>
      <p:ext uri="{BB962C8B-B14F-4D97-AF65-F5344CB8AC3E}">
        <p14:creationId xmlns:p14="http://schemas.microsoft.com/office/powerpoint/2010/main" val="3941154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Título 1">
            <a:extLst>
              <a:ext uri="{FF2B5EF4-FFF2-40B4-BE49-F238E27FC236}">
                <a16:creationId xmlns:a16="http://schemas.microsoft.com/office/drawing/2014/main" id="{B20C45FF-1505-9EB2-5B44-6F43C7E695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PT"/>
              <a:t>Clique para editar o estilo de título do Modelo Global</a:t>
            </a:r>
            <a:endParaRPr lang="pt-BR"/>
          </a:p>
        </p:txBody>
      </p:sp>
      <p:sp>
        <p:nvSpPr>
          <p:cNvPr id="3" name="Marcador de Posição do Texto 2">
            <a:extLst>
              <a:ext uri="{FF2B5EF4-FFF2-40B4-BE49-F238E27FC236}">
                <a16:creationId xmlns:a16="http://schemas.microsoft.com/office/drawing/2014/main" id="{79AAE5A9-9F0F-1B86-85E4-22898D05D8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pt-BR"/>
          </a:p>
        </p:txBody>
      </p:sp>
      <p:sp>
        <p:nvSpPr>
          <p:cNvPr id="4" name="Marcador de Posição da Data 3">
            <a:extLst>
              <a:ext uri="{FF2B5EF4-FFF2-40B4-BE49-F238E27FC236}">
                <a16:creationId xmlns:a16="http://schemas.microsoft.com/office/drawing/2014/main" id="{AEC0CC21-188D-DD7A-25A5-9C51086BA7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55B4DD0-EE69-4008-AEAD-558EC9D6F7A7}" type="datetimeFigureOut">
              <a:rPr lang="pt-BR" smtClean="0"/>
              <a:t>28/07/2025</a:t>
            </a:fld>
            <a:endParaRPr lang="pt-BR"/>
          </a:p>
        </p:txBody>
      </p:sp>
      <p:sp>
        <p:nvSpPr>
          <p:cNvPr id="5" name="Marcador de Posição do Rodapé 4">
            <a:extLst>
              <a:ext uri="{FF2B5EF4-FFF2-40B4-BE49-F238E27FC236}">
                <a16:creationId xmlns:a16="http://schemas.microsoft.com/office/drawing/2014/main" id="{5A2E1666-5BFA-C165-C692-F6C7A82A30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pt-BR"/>
          </a:p>
        </p:txBody>
      </p:sp>
      <p:sp>
        <p:nvSpPr>
          <p:cNvPr id="6" name="Marcador de Posição do Número do Diapositivo 5">
            <a:extLst>
              <a:ext uri="{FF2B5EF4-FFF2-40B4-BE49-F238E27FC236}">
                <a16:creationId xmlns:a16="http://schemas.microsoft.com/office/drawing/2014/main" id="{09B2D4D8-FA29-B8EA-3AF7-8C0D357542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D8FF9F1-C412-4236-884C-2612E85F0A9A}" type="slidenum">
              <a:rPr lang="pt-BR" smtClean="0"/>
              <a:t>‹#›</a:t>
            </a:fld>
            <a:endParaRPr lang="pt-BR"/>
          </a:p>
        </p:txBody>
      </p:sp>
    </p:spTree>
    <p:extLst>
      <p:ext uri="{BB962C8B-B14F-4D97-AF65-F5344CB8AC3E}">
        <p14:creationId xmlns:p14="http://schemas.microsoft.com/office/powerpoint/2010/main" val="2228876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000512-EDFC-5C82-3FFB-53C9463DB6E4}"/>
              </a:ext>
            </a:extLst>
          </p:cNvPr>
          <p:cNvSpPr>
            <a:spLocks noGrp="1"/>
          </p:cNvSpPr>
          <p:nvPr>
            <p:ph type="ctrTitle"/>
          </p:nvPr>
        </p:nvSpPr>
        <p:spPr>
          <a:xfrm>
            <a:off x="1524000" y="355601"/>
            <a:ext cx="9144000" cy="1625600"/>
          </a:xfrm>
        </p:spPr>
        <p:txBody>
          <a:bodyPr>
            <a:normAutofit/>
          </a:bodyPr>
          <a:lstStyle/>
          <a:p>
            <a:r>
              <a:rPr lang="pt-BR" sz="2700" b="1" dirty="0">
                <a:solidFill>
                  <a:schemeClr val="accent2"/>
                </a:solidFill>
                <a:effectLst>
                  <a:outerShdw blurRad="38100" dist="38100" dir="2700000" algn="tl">
                    <a:srgbClr val="000000">
                      <a:alpha val="43137"/>
                    </a:srgbClr>
                  </a:outerShdw>
                </a:effectLst>
              </a:rPr>
              <a:t/>
            </a:r>
            <a:br>
              <a:rPr lang="pt-BR" sz="2700" b="1" dirty="0">
                <a:solidFill>
                  <a:schemeClr val="accent2"/>
                </a:solidFill>
                <a:effectLst>
                  <a:outerShdw blurRad="38100" dist="38100" dir="2700000" algn="tl">
                    <a:srgbClr val="000000">
                      <a:alpha val="43137"/>
                    </a:srgbClr>
                  </a:outerShdw>
                </a:effectLst>
              </a:rPr>
            </a:br>
            <a:r>
              <a:rPr lang="pt-BR" sz="2700" b="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BOAS PRÁTICAS E RESULTADOS DA INCLUSÃO DA COMUNIDADE NA FISCALIZAÇÃO</a:t>
            </a:r>
            <a:endParaRPr lang="pt-BR" dirty="0">
              <a:latin typeface="Arial" panose="020B0604020202020204" pitchFamily="34" charset="0"/>
              <a:cs typeface="Arial" panose="020B0604020202020204" pitchFamily="34" charset="0"/>
            </a:endParaRPr>
          </a:p>
        </p:txBody>
      </p:sp>
      <p:sp>
        <p:nvSpPr>
          <p:cNvPr id="3" name="Subtítulo 2">
            <a:extLst>
              <a:ext uri="{FF2B5EF4-FFF2-40B4-BE49-F238E27FC236}">
                <a16:creationId xmlns:a16="http://schemas.microsoft.com/office/drawing/2014/main" id="{7E0A7635-D442-D8BD-1178-937189422C65}"/>
              </a:ext>
            </a:extLst>
          </p:cNvPr>
          <p:cNvSpPr>
            <a:spLocks noGrp="1"/>
          </p:cNvSpPr>
          <p:nvPr>
            <p:ph type="subTitle" idx="1"/>
          </p:nvPr>
        </p:nvSpPr>
        <p:spPr>
          <a:xfrm>
            <a:off x="1524000" y="2062480"/>
            <a:ext cx="9144000" cy="3901440"/>
          </a:xfrm>
        </p:spPr>
        <p:txBody>
          <a:bodyPr>
            <a:normAutofit fontScale="62500" lnSpcReduction="20000"/>
          </a:bodyPr>
          <a:lstStyle/>
          <a:p>
            <a:r>
              <a:rPr lang="pt-BR"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ESTRUTURA DA APRESENTAÇÃO</a:t>
            </a:r>
            <a:endParaRPr lang="pt-BR"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pt-BR" b="1" i="1" dirty="0">
                <a:latin typeface="Arial" panose="020B0604020202020204" pitchFamily="34" charset="0"/>
                <a:cs typeface="Arial" panose="020B0604020202020204" pitchFamily="34" charset="0"/>
              </a:rPr>
              <a:t>INTRODUÇÃO</a:t>
            </a:r>
            <a:endParaRPr lang="pt-BR"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pt-BR" b="1" i="1" dirty="0">
                <a:latin typeface="Arial" panose="020B0604020202020204" pitchFamily="34" charset="0"/>
                <a:cs typeface="Arial" panose="020B0604020202020204" pitchFamily="34" charset="0"/>
              </a:rPr>
              <a:t>CONTEXTUALIZAÇÃO</a:t>
            </a:r>
            <a:endParaRPr lang="pt-BR"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pt-BR" b="1" i="1" dirty="0">
                <a:latin typeface="Arial" panose="020B0604020202020204" pitchFamily="34" charset="0"/>
                <a:cs typeface="Arial" panose="020B0604020202020204" pitchFamily="34" charset="0"/>
              </a:rPr>
              <a:t>VISÃO GERAL SOBRE O TEMA</a:t>
            </a:r>
            <a:endParaRPr lang="pt-BR"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pt-BR" b="1" i="1" dirty="0">
                <a:latin typeface="Arial" panose="020B0604020202020204" pitchFamily="34" charset="0"/>
                <a:cs typeface="Arial" panose="020B0604020202020204" pitchFamily="34" charset="0"/>
              </a:rPr>
              <a:t>OBJETIVOS</a:t>
            </a:r>
            <a:endParaRPr lang="pt-BR"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pt-BR" b="1" i="1" dirty="0">
                <a:latin typeface="Arial" panose="020B0604020202020204" pitchFamily="34" charset="0"/>
                <a:cs typeface="Arial" panose="020B0604020202020204" pitchFamily="34" charset="0"/>
              </a:rPr>
              <a:t>BOAS PRÁTICAS DE CONSERVAÇÃO</a:t>
            </a:r>
            <a:endParaRPr lang="pt-BR"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pt-BR" b="1" i="1" dirty="0">
                <a:latin typeface="Arial" panose="020B0604020202020204" pitchFamily="34" charset="0"/>
                <a:cs typeface="Arial" panose="020B0604020202020204" pitchFamily="34" charset="0"/>
              </a:rPr>
              <a:t>INCLUSÃO DAS COMUNIDADES NA FISCALIZAÇÃO</a:t>
            </a:r>
            <a:endParaRPr lang="pt-BR"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pt-BR" b="1" i="1" dirty="0">
                <a:latin typeface="Arial" panose="020B0604020202020204" pitchFamily="34" charset="0"/>
                <a:cs typeface="Arial" panose="020B0604020202020204" pitchFamily="34" charset="0"/>
              </a:rPr>
              <a:t>MODELOS DE INCLUSÃO</a:t>
            </a:r>
            <a:endParaRPr lang="pt-BR"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pt-BR" b="1" i="1" dirty="0">
                <a:latin typeface="Arial" panose="020B0604020202020204" pitchFamily="34" charset="0"/>
                <a:cs typeface="Arial" panose="020B0604020202020204" pitchFamily="34" charset="0"/>
              </a:rPr>
              <a:t>RESULTADOS E IMPACTOS DA INCLUSÃO COMUNITÁRIA</a:t>
            </a:r>
            <a:endParaRPr lang="pt-BR"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pt-BR" b="1" i="1" dirty="0">
                <a:latin typeface="Arial" panose="020B0604020202020204" pitchFamily="34" charset="0"/>
                <a:cs typeface="Arial" panose="020B0604020202020204" pitchFamily="34" charset="0"/>
              </a:rPr>
              <a:t>RESULTADOS COM BASE NAS RESPOSTAS RÁPIDAS E EFICIENTES</a:t>
            </a:r>
            <a:endParaRPr lang="pt-BR"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pt-BR" b="1" i="1" dirty="0">
                <a:latin typeface="Arial" panose="020B0604020202020204" pitchFamily="34" charset="0"/>
                <a:cs typeface="Arial" panose="020B0604020202020204" pitchFamily="34" charset="0"/>
              </a:rPr>
              <a:t>BENEFÍCIOS COMPROVADOS DA INCLUSÃO DA COMUNIDADE NA FISCALIZAÇÃO</a:t>
            </a:r>
            <a:endParaRPr lang="pt-BR"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pt-BR" b="1" i="1" dirty="0">
                <a:latin typeface="Arial" panose="020B0604020202020204" pitchFamily="34" charset="0"/>
                <a:cs typeface="Arial" panose="020B0604020202020204" pitchFamily="34" charset="0"/>
              </a:rPr>
              <a:t>DESAFIOS E OPORTUNIDADES</a:t>
            </a:r>
            <a:endParaRPr lang="pt-BR"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pt-BR" b="1" i="1" dirty="0">
                <a:latin typeface="Arial" panose="020B0604020202020204" pitchFamily="34" charset="0"/>
                <a:cs typeface="Arial" panose="020B0604020202020204" pitchFamily="34" charset="0"/>
              </a:rPr>
              <a:t>CONCLUSÃO</a:t>
            </a:r>
            <a:endParaRPr lang="pt-BR" dirty="0">
              <a:latin typeface="Arial" panose="020B0604020202020204" pitchFamily="34" charset="0"/>
              <a:cs typeface="Arial" panose="020B0604020202020204" pitchFamily="34" charset="0"/>
            </a:endParaRPr>
          </a:p>
          <a:p>
            <a:endParaRPr lang="pt-BR" dirty="0"/>
          </a:p>
        </p:txBody>
      </p:sp>
    </p:spTree>
    <p:extLst>
      <p:ext uri="{BB962C8B-B14F-4D97-AF65-F5344CB8AC3E}">
        <p14:creationId xmlns:p14="http://schemas.microsoft.com/office/powerpoint/2010/main" val="13246767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54A967-F248-580D-B670-67699549D538}"/>
              </a:ext>
            </a:extLst>
          </p:cNvPr>
          <p:cNvSpPr>
            <a:spLocks noGrp="1"/>
          </p:cNvSpPr>
          <p:nvPr>
            <p:ph type="title"/>
          </p:nvPr>
        </p:nvSpPr>
        <p:spPr>
          <a:xfrm>
            <a:off x="838200" y="365125"/>
            <a:ext cx="10515600" cy="467995"/>
          </a:xfrm>
        </p:spPr>
        <p:txBody>
          <a:bodyPr>
            <a:normAutofit fontScale="90000"/>
          </a:bodyPr>
          <a:lstStyle/>
          <a:p>
            <a:pPr algn="ctr"/>
            <a:r>
              <a:rPr lang="pt-BR" sz="2700" b="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br>
              <a:rPr lang="pt-BR" sz="2700" b="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pt-BR" sz="2700" b="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pt-BR" sz="2700" b="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pt-BR" sz="2700" b="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VI - INCLUSÃO DA COMUNIDADE NA FISCALIZAÇÃO</a:t>
            </a:r>
            <a:r>
              <a:rPr lang="pt-BR" dirty="0"/>
              <a:t/>
            </a:r>
            <a:br>
              <a:rPr lang="pt-BR" dirty="0"/>
            </a:br>
            <a:endParaRPr lang="pt-BR" dirty="0"/>
          </a:p>
        </p:txBody>
      </p:sp>
      <p:sp>
        <p:nvSpPr>
          <p:cNvPr id="3" name="Marcador de Posição de Conteúdo 2">
            <a:extLst>
              <a:ext uri="{FF2B5EF4-FFF2-40B4-BE49-F238E27FC236}">
                <a16:creationId xmlns:a16="http://schemas.microsoft.com/office/drawing/2014/main" id="{D5D1E76B-2168-2992-505F-5106328F90AB}"/>
              </a:ext>
            </a:extLst>
          </p:cNvPr>
          <p:cNvSpPr>
            <a:spLocks noGrp="1"/>
          </p:cNvSpPr>
          <p:nvPr>
            <p:ph idx="1"/>
          </p:nvPr>
        </p:nvSpPr>
        <p:spPr>
          <a:xfrm>
            <a:off x="838200" y="944880"/>
            <a:ext cx="10515600" cy="5232083"/>
          </a:xfrm>
        </p:spPr>
        <p:txBody>
          <a:bodyPr/>
          <a:lstStyle/>
          <a:p>
            <a:pPr marL="0" lvl="0" indent="0">
              <a:buNone/>
            </a:pPr>
            <a:r>
              <a:rPr lang="pt-BR" sz="2400" b="1" dirty="0">
                <a:latin typeface="Arial" panose="020B0604020202020204" pitchFamily="34" charset="0"/>
                <a:cs typeface="Arial" panose="020B0604020202020204" pitchFamily="34" charset="0"/>
              </a:rPr>
              <a:t>Importância da Inclusão da comunidade na fiscalização</a:t>
            </a:r>
            <a:endParaRPr lang="pt-BR" sz="2400" dirty="0">
              <a:latin typeface="Arial" panose="020B0604020202020204" pitchFamily="34" charset="0"/>
              <a:cs typeface="Arial" panose="020B0604020202020204" pitchFamily="34" charset="0"/>
            </a:endParaRPr>
          </a:p>
          <a:p>
            <a:r>
              <a:rPr lang="pt-BR" sz="2400" dirty="0">
                <a:latin typeface="Arial" panose="020B0604020202020204" pitchFamily="34" charset="0"/>
                <a:cs typeface="Arial" panose="020B0604020202020204" pitchFamily="34" charset="0"/>
              </a:rPr>
              <a:t>Devido a crescente pressão sobre os recursos naturais (uso e espaço) devido ao crescimento populacional, industrialização e consumo desenfreado; faz com que nos momentos contemporâneos se registe fenômenos adversos naturais como: Poluição, deflorestamento (</a:t>
            </a:r>
            <a:r>
              <a:rPr lang="pt-BR" sz="2400" dirty="0" err="1">
                <a:latin typeface="Arial" panose="020B0604020202020204" pitchFamily="34" charset="0"/>
                <a:cs typeface="Arial" panose="020B0604020202020204" pitchFamily="34" charset="0"/>
              </a:rPr>
              <a:t>desmatacão</a:t>
            </a:r>
            <a:r>
              <a:rPr lang="pt-BR" sz="2400" dirty="0">
                <a:latin typeface="Arial" panose="020B0604020202020204" pitchFamily="34" charset="0"/>
                <a:cs typeface="Arial" panose="020B0604020202020204" pitchFamily="34" charset="0"/>
              </a:rPr>
              <a:t> florestal), mudanças climáticas, perca de espaço ou habitats, e perca de espécies da biodiversidade etc. Constituindo desta forma grandes desafios enfrentados pelas autoridades ambientais para proteger e fiscalizar áreas remotas e de difícil acesso.</a:t>
            </a:r>
          </a:p>
          <a:p>
            <a:endParaRPr lang="pt-BR" dirty="0"/>
          </a:p>
        </p:txBody>
      </p:sp>
    </p:spTree>
    <p:extLst>
      <p:ext uri="{BB962C8B-B14F-4D97-AF65-F5344CB8AC3E}">
        <p14:creationId xmlns:p14="http://schemas.microsoft.com/office/powerpoint/2010/main" val="26825107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65774C-DBA9-B045-DF13-FA43AD37102E}"/>
              </a:ext>
            </a:extLst>
          </p:cNvPr>
          <p:cNvSpPr>
            <a:spLocks noGrp="1"/>
          </p:cNvSpPr>
          <p:nvPr>
            <p:ph type="title"/>
          </p:nvPr>
        </p:nvSpPr>
        <p:spPr>
          <a:xfrm>
            <a:off x="838200" y="365125"/>
            <a:ext cx="10515600" cy="671195"/>
          </a:xfrm>
        </p:spPr>
        <p:txBody>
          <a:bodyPr>
            <a:normAutofit/>
          </a:bodyPr>
          <a:lstStyle/>
          <a:p>
            <a:pPr algn="ctr"/>
            <a:r>
              <a:rPr lang="en-GB" sz="2400" b="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a:t>
            </a:r>
            <a:endParaRPr lang="pt-BR" sz="2400" b="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Marcador de Posição de Conteúdo 2">
            <a:extLst>
              <a:ext uri="{FF2B5EF4-FFF2-40B4-BE49-F238E27FC236}">
                <a16:creationId xmlns:a16="http://schemas.microsoft.com/office/drawing/2014/main" id="{0FF49439-856E-E0E4-75F9-9C07F96AAFD1}"/>
              </a:ext>
            </a:extLst>
          </p:cNvPr>
          <p:cNvSpPr>
            <a:spLocks noGrp="1"/>
          </p:cNvSpPr>
          <p:nvPr>
            <p:ph idx="1"/>
          </p:nvPr>
        </p:nvSpPr>
        <p:spPr>
          <a:xfrm>
            <a:off x="838200" y="1036320"/>
            <a:ext cx="10515600" cy="5140643"/>
          </a:xfrm>
        </p:spPr>
        <p:txBody>
          <a:bodyPr>
            <a:normAutofit fontScale="85000" lnSpcReduction="20000"/>
          </a:bodyPr>
          <a:lstStyle/>
          <a:p>
            <a:pPr lvl="0"/>
            <a:r>
              <a:rPr lang="pt-BR" b="1" dirty="0">
                <a:latin typeface="Arial" panose="020B0604020202020204" pitchFamily="34" charset="0"/>
                <a:cs typeface="Arial" panose="020B0604020202020204" pitchFamily="34" charset="0"/>
              </a:rPr>
              <a:t>Inclusão das comunidades na fiscalização</a:t>
            </a:r>
            <a:endParaRPr lang="pt-BR" dirty="0">
              <a:latin typeface="Arial" panose="020B0604020202020204" pitchFamily="34" charset="0"/>
              <a:cs typeface="Arial" panose="020B0604020202020204" pitchFamily="34" charset="0"/>
            </a:endParaRPr>
          </a:p>
          <a:p>
            <a:pPr lvl="0"/>
            <a:r>
              <a:rPr lang="pt-BR" b="1" dirty="0">
                <a:latin typeface="Arial" panose="020B0604020202020204" pitchFamily="34" charset="0"/>
                <a:cs typeface="Arial" panose="020B0604020202020204" pitchFamily="34" charset="0"/>
              </a:rPr>
              <a:t>Formas de inclusão das comunidades:</a:t>
            </a:r>
            <a:endParaRPr lang="pt-BR" dirty="0">
              <a:latin typeface="Arial" panose="020B0604020202020204" pitchFamily="34" charset="0"/>
              <a:cs typeface="Arial" panose="020B0604020202020204" pitchFamily="34" charset="0"/>
            </a:endParaRPr>
          </a:p>
          <a:p>
            <a:pPr lvl="0"/>
            <a:r>
              <a:rPr lang="pt-BR" b="1" dirty="0">
                <a:latin typeface="Arial" panose="020B0604020202020204" pitchFamily="34" charset="0"/>
                <a:cs typeface="Arial" panose="020B0604020202020204" pitchFamily="34" charset="0"/>
              </a:rPr>
              <a:t>Sensibilização e educação ambiental:</a:t>
            </a:r>
            <a:r>
              <a:rPr lang="pt-BR" dirty="0">
                <a:latin typeface="Arial" panose="020B0604020202020204" pitchFamily="34" charset="0"/>
                <a:cs typeface="Arial" panose="020B0604020202020204" pitchFamily="34" charset="0"/>
              </a:rPr>
              <a:t> A comunidade precisa entender os benefícios da conservação para se engajar efetivamente.</a:t>
            </a:r>
          </a:p>
          <a:p>
            <a:pPr lvl="0"/>
            <a:r>
              <a:rPr lang="pt-BR" b="1" dirty="0">
                <a:latin typeface="Arial" panose="020B0604020202020204" pitchFamily="34" charset="0"/>
                <a:cs typeface="Arial" panose="020B0604020202020204" pitchFamily="34" charset="0"/>
              </a:rPr>
              <a:t>Fiscalização cidadã:</a:t>
            </a:r>
            <a:r>
              <a:rPr lang="pt-BR" dirty="0">
                <a:latin typeface="Arial" panose="020B0604020202020204" pitchFamily="34" charset="0"/>
                <a:cs typeface="Arial" panose="020B0604020202020204" pitchFamily="34" charset="0"/>
              </a:rPr>
              <a:t> Através da organização comunitária em estrutura de conservação baseada na criação de “</a:t>
            </a:r>
            <a:r>
              <a:rPr lang="pt-BR" b="1" i="1" dirty="0">
                <a:latin typeface="Arial" panose="020B0604020202020204" pitchFamily="34" charset="0"/>
                <a:cs typeface="Arial" panose="020B0604020202020204" pitchFamily="34" charset="0"/>
              </a:rPr>
              <a:t>Comitês de gestão</a:t>
            </a:r>
            <a:r>
              <a:rPr lang="pt-BR" dirty="0">
                <a:latin typeface="Arial" panose="020B0604020202020204" pitchFamily="34" charset="0"/>
                <a:cs typeface="Arial" panose="020B0604020202020204" pitchFamily="34" charset="0"/>
              </a:rPr>
              <a:t>” de recursos naturais (</a:t>
            </a:r>
            <a:r>
              <a:rPr lang="pt-BR" dirty="0" err="1">
                <a:latin typeface="Arial" panose="020B0604020202020204" pitchFamily="34" charset="0"/>
                <a:cs typeface="Arial" panose="020B0604020202020204" pitchFamily="34" charset="0"/>
              </a:rPr>
              <a:t>CGRNs</a:t>
            </a:r>
            <a:r>
              <a:rPr lang="pt-BR" dirty="0">
                <a:latin typeface="Arial" panose="020B0604020202020204" pitchFamily="34" charset="0"/>
                <a:cs typeface="Arial" panose="020B0604020202020204" pitchFamily="34" charset="0"/>
              </a:rPr>
              <a:t>); associados com criação de </a:t>
            </a:r>
            <a:r>
              <a:rPr lang="pt-BR" b="1" i="1" dirty="0">
                <a:latin typeface="Arial" panose="020B0604020202020204" pitchFamily="34" charset="0"/>
                <a:cs typeface="Arial" panose="020B0604020202020204" pitchFamily="34" charset="0"/>
              </a:rPr>
              <a:t>policiamento comunitário</a:t>
            </a:r>
            <a:r>
              <a:rPr lang="pt-BR" dirty="0">
                <a:latin typeface="Arial" panose="020B0604020202020204" pitchFamily="34" charset="0"/>
                <a:cs typeface="Arial" panose="020B0604020202020204" pitchFamily="34" charset="0"/>
              </a:rPr>
              <a:t> (PC) por fiscais comunitários como braço de suporte aos Comitês de gestão nas comunidades. Com esta organização comunitária, a segura-se a presença da população no monitoramento das práticas ambientais fortalecendo o controle social e aumento na conscientização sobre boas práticas na conservação da biodiversidade.</a:t>
            </a:r>
          </a:p>
          <a:p>
            <a:pPr lvl="0"/>
            <a:r>
              <a:rPr lang="pt-BR" b="1" dirty="0">
                <a:latin typeface="Arial" panose="020B0604020202020204" pitchFamily="34" charset="0"/>
                <a:cs typeface="Arial" panose="020B0604020202020204" pitchFamily="34" charset="0"/>
              </a:rPr>
              <a:t>Empoderamento local:</a:t>
            </a:r>
            <a:r>
              <a:rPr lang="pt-BR" dirty="0">
                <a:latin typeface="Arial" panose="020B0604020202020204" pitchFamily="34" charset="0"/>
                <a:cs typeface="Arial" panose="020B0604020202020204" pitchFamily="34" charset="0"/>
              </a:rPr>
              <a:t> com base nos criados </a:t>
            </a:r>
            <a:r>
              <a:rPr lang="pt-BR" u="sng" dirty="0">
                <a:latin typeface="Arial" panose="020B0604020202020204" pitchFamily="34" charset="0"/>
                <a:cs typeface="Arial" panose="020B0604020202020204" pitchFamily="34" charset="0"/>
              </a:rPr>
              <a:t>Comitês de Gestão</a:t>
            </a:r>
            <a:r>
              <a:rPr lang="pt-BR" dirty="0">
                <a:latin typeface="Arial" panose="020B0604020202020204" pitchFamily="34" charset="0"/>
                <a:cs typeface="Arial" panose="020B0604020202020204" pitchFamily="34" charset="0"/>
              </a:rPr>
              <a:t> (</a:t>
            </a:r>
            <a:r>
              <a:rPr lang="pt-BR" dirty="0" err="1">
                <a:latin typeface="Arial" panose="020B0604020202020204" pitchFamily="34" charset="0"/>
                <a:cs typeface="Arial" panose="020B0604020202020204" pitchFamily="34" charset="0"/>
              </a:rPr>
              <a:t>CGRNs</a:t>
            </a:r>
            <a:r>
              <a:rPr lang="pt-BR" dirty="0">
                <a:latin typeface="Arial" panose="020B0604020202020204" pitchFamily="34" charset="0"/>
                <a:cs typeface="Arial" panose="020B0604020202020204" pitchFamily="34" charset="0"/>
              </a:rPr>
              <a:t>) a </a:t>
            </a:r>
            <a:r>
              <a:rPr lang="pt-BR" b="1" dirty="0">
                <a:latin typeface="Arial" panose="020B0604020202020204" pitchFamily="34" charset="0"/>
                <a:cs typeface="Arial" panose="020B0604020202020204" pitchFamily="34" charset="0"/>
              </a:rPr>
              <a:t>cupulados</a:t>
            </a:r>
            <a:r>
              <a:rPr lang="pt-BR" dirty="0">
                <a:latin typeface="Arial" panose="020B0604020202020204" pitchFamily="34" charset="0"/>
                <a:cs typeface="Arial" panose="020B0604020202020204" pitchFamily="34" charset="0"/>
              </a:rPr>
              <a:t> com </a:t>
            </a:r>
            <a:r>
              <a:rPr lang="pt-BR" u="sng" dirty="0">
                <a:latin typeface="Arial" panose="020B0604020202020204" pitchFamily="34" charset="0"/>
                <a:cs typeface="Arial" panose="020B0604020202020204" pitchFamily="34" charset="0"/>
              </a:rPr>
              <a:t>Policiamento comunitário</a:t>
            </a:r>
            <a:r>
              <a:rPr lang="pt-BR" dirty="0">
                <a:latin typeface="Arial" panose="020B0604020202020204" pitchFamily="34" charset="0"/>
                <a:cs typeface="Arial" panose="020B0604020202020204" pitchFamily="34" charset="0"/>
              </a:rPr>
              <a:t> (PC), constitui modelo de engajamento das comunidades locais, desempenhando desta forma papel fundamental na fiscalização em áreas de difícil acesso, como florestas e áreas costeiras.</a:t>
            </a:r>
          </a:p>
          <a:p>
            <a:endParaRPr lang="pt-BR" dirty="0"/>
          </a:p>
        </p:txBody>
      </p:sp>
    </p:spTree>
    <p:extLst>
      <p:ext uri="{BB962C8B-B14F-4D97-AF65-F5344CB8AC3E}">
        <p14:creationId xmlns:p14="http://schemas.microsoft.com/office/powerpoint/2010/main" val="2231343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A27F82-DC35-7E0F-6A1C-FFCE1BE6621F}"/>
              </a:ext>
            </a:extLst>
          </p:cNvPr>
          <p:cNvSpPr>
            <a:spLocks noGrp="1"/>
          </p:cNvSpPr>
          <p:nvPr>
            <p:ph type="title"/>
          </p:nvPr>
        </p:nvSpPr>
        <p:spPr>
          <a:xfrm>
            <a:off x="838200" y="365125"/>
            <a:ext cx="10515600" cy="610235"/>
          </a:xfrm>
        </p:spPr>
        <p:txBody>
          <a:bodyPr>
            <a:normAutofit fontScale="90000"/>
          </a:bodyPr>
          <a:lstStyle/>
          <a:p>
            <a:pPr algn="ctr"/>
            <a:r>
              <a:rPr lang="pt-BR" sz="2400" b="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pt-BR" sz="2400" b="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pt-BR" sz="2400" b="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pt-BR" sz="2400" b="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pt-BR" sz="2400" b="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pt-BR" sz="2400" b="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pt-BR" sz="2400" b="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VII - MODELOS DE INCLUSÃO</a:t>
            </a:r>
            <a:r>
              <a:rPr lang="pt-BR" dirty="0"/>
              <a:t/>
            </a:r>
            <a:br>
              <a:rPr lang="pt-BR" dirty="0"/>
            </a:br>
            <a:endParaRPr lang="pt-BR" dirty="0"/>
          </a:p>
        </p:txBody>
      </p:sp>
      <p:sp>
        <p:nvSpPr>
          <p:cNvPr id="3" name="Marcador de Posição de Conteúdo 2">
            <a:extLst>
              <a:ext uri="{FF2B5EF4-FFF2-40B4-BE49-F238E27FC236}">
                <a16:creationId xmlns:a16="http://schemas.microsoft.com/office/drawing/2014/main" id="{FA29D0B7-CC86-10D0-4D89-C6B4616FB1FA}"/>
              </a:ext>
            </a:extLst>
          </p:cNvPr>
          <p:cNvSpPr>
            <a:spLocks noGrp="1"/>
          </p:cNvSpPr>
          <p:nvPr>
            <p:ph idx="1"/>
          </p:nvPr>
        </p:nvSpPr>
        <p:spPr>
          <a:xfrm>
            <a:off x="838200" y="1066800"/>
            <a:ext cx="10515600" cy="5110163"/>
          </a:xfrm>
        </p:spPr>
        <p:txBody>
          <a:bodyPr>
            <a:normAutofit fontScale="92500"/>
          </a:bodyPr>
          <a:lstStyle/>
          <a:p>
            <a:pPr marL="0" lvl="0" indent="0">
              <a:buNone/>
            </a:pPr>
            <a:r>
              <a:rPr lang="pt-BR" sz="2600" b="1" dirty="0">
                <a:latin typeface="Arial" panose="020B0604020202020204" pitchFamily="34" charset="0"/>
                <a:cs typeface="Arial" panose="020B0604020202020204" pitchFamily="34" charset="0"/>
              </a:rPr>
              <a:t>Baseado em ações concretas nomeadamente:</a:t>
            </a:r>
            <a:endParaRPr lang="pt-BR" sz="2600" dirty="0">
              <a:latin typeface="Arial" panose="020B0604020202020204" pitchFamily="34" charset="0"/>
              <a:cs typeface="Arial" panose="020B0604020202020204" pitchFamily="34" charset="0"/>
            </a:endParaRPr>
          </a:p>
          <a:p>
            <a:pPr lvl="0"/>
            <a:r>
              <a:rPr lang="pt-BR" sz="2600" b="1" dirty="0">
                <a:latin typeface="Arial" panose="020B0604020202020204" pitchFamily="34" charset="0"/>
                <a:cs typeface="Arial" panose="020B0604020202020204" pitchFamily="34" charset="0"/>
              </a:rPr>
              <a:t>Programas de Monitoramento Comunitário:</a:t>
            </a:r>
            <a:r>
              <a:rPr lang="pt-BR" sz="2600" dirty="0">
                <a:latin typeface="Arial" panose="020B0604020202020204" pitchFamily="34" charset="0"/>
                <a:cs typeface="Arial" panose="020B0604020202020204" pitchFamily="34" charset="0"/>
              </a:rPr>
              <a:t> Onde as Comunidades são Treinadas para Monitorar o meio ambiente e Reportar atividades ilegais (exemplo: extração ilegal de madeira, caça ilegal e furtiva, desmatamento, etc.).</a:t>
            </a:r>
          </a:p>
          <a:p>
            <a:pPr lvl="0"/>
            <a:r>
              <a:rPr lang="pt-BR" sz="2600" b="1" dirty="0">
                <a:latin typeface="Arial" panose="020B0604020202020204" pitchFamily="34" charset="0"/>
                <a:cs typeface="Arial" panose="020B0604020202020204" pitchFamily="34" charset="0"/>
              </a:rPr>
              <a:t>Patrulhamento Comunitário:</a:t>
            </a:r>
            <a:r>
              <a:rPr lang="pt-BR" sz="2600" dirty="0">
                <a:latin typeface="Arial" panose="020B0604020202020204" pitchFamily="34" charset="0"/>
                <a:cs typeface="Arial" panose="020B0604020202020204" pitchFamily="34" charset="0"/>
              </a:rPr>
              <a:t> baseados em parcerias entre organizações não governamentais, governos e a sociedade civil local incluindo as comunidades para patrulhar áreas de conservação.</a:t>
            </a:r>
          </a:p>
          <a:p>
            <a:pPr lvl="0"/>
            <a:r>
              <a:rPr lang="pt-BR" sz="2600" b="1" dirty="0">
                <a:latin typeface="Arial" panose="020B0604020202020204" pitchFamily="34" charset="0"/>
                <a:cs typeface="Arial" panose="020B0604020202020204" pitchFamily="34" charset="0"/>
              </a:rPr>
              <a:t>Educação e Capacitação:</a:t>
            </a:r>
            <a:r>
              <a:rPr lang="pt-BR" sz="2600" dirty="0">
                <a:latin typeface="Arial" panose="020B0604020202020204" pitchFamily="34" charset="0"/>
                <a:cs typeface="Arial" panose="020B0604020202020204" pitchFamily="34" charset="0"/>
              </a:rPr>
              <a:t> realizando Cursos de capacitação formal e informal das comunidades (lideranças tradicionais e governamentais, pessoas influentes, anciões etc.) como </a:t>
            </a:r>
            <a:r>
              <a:rPr lang="pt-BR" sz="2600" b="1" u="sng" dirty="0">
                <a:latin typeface="Arial" panose="020B0604020202020204" pitchFamily="34" charset="0"/>
                <a:cs typeface="Arial" panose="020B0604020202020204" pitchFamily="34" charset="0"/>
              </a:rPr>
              <a:t>oficina</a:t>
            </a:r>
            <a:r>
              <a:rPr lang="pt-BR" sz="2600" dirty="0">
                <a:latin typeface="Arial" panose="020B0604020202020204" pitchFamily="34" charset="0"/>
                <a:cs typeface="Arial" panose="020B0604020202020204" pitchFamily="34" charset="0"/>
              </a:rPr>
              <a:t> de treinamentos em práticas sustentáveis, monitoramento ambiental e direitos ambientais incluindo formas de uso sustentável de alguns recursos naturais.</a:t>
            </a:r>
          </a:p>
          <a:p>
            <a:endParaRPr lang="pt-BR" dirty="0"/>
          </a:p>
        </p:txBody>
      </p:sp>
    </p:spTree>
    <p:extLst>
      <p:ext uri="{BB962C8B-B14F-4D97-AF65-F5344CB8AC3E}">
        <p14:creationId xmlns:p14="http://schemas.microsoft.com/office/powerpoint/2010/main" val="750949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59FABE-B065-DCB4-FCD8-C784CEF49810}"/>
              </a:ext>
            </a:extLst>
          </p:cNvPr>
          <p:cNvSpPr>
            <a:spLocks noGrp="1"/>
          </p:cNvSpPr>
          <p:nvPr>
            <p:ph type="title"/>
          </p:nvPr>
        </p:nvSpPr>
        <p:spPr>
          <a:xfrm>
            <a:off x="838200" y="365125"/>
            <a:ext cx="10515600" cy="549275"/>
          </a:xfrm>
        </p:spPr>
        <p:txBody>
          <a:bodyPr>
            <a:normAutofit fontScale="90000"/>
          </a:bodyPr>
          <a:lstStyle/>
          <a:p>
            <a:pPr algn="ctr"/>
            <a:r>
              <a:rPr lang="pt-BR" sz="2700" b="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pt-BR" sz="2700" b="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pt-BR" sz="2700" b="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pt-BR" sz="2700" b="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pt-BR" sz="2700" b="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VIII - RESULTADOS E IMPACTOS DA INCLUSÃO COMUNITÁRIA</a:t>
            </a:r>
            <a:r>
              <a:rPr lang="pt-BR" sz="4000" dirty="0"/>
              <a:t/>
            </a:r>
            <a:br>
              <a:rPr lang="pt-BR" sz="4000" dirty="0"/>
            </a:br>
            <a:endParaRPr lang="pt-BR" dirty="0"/>
          </a:p>
        </p:txBody>
      </p:sp>
      <p:sp>
        <p:nvSpPr>
          <p:cNvPr id="3" name="Marcador de Posição de Conteúdo 2">
            <a:extLst>
              <a:ext uri="{FF2B5EF4-FFF2-40B4-BE49-F238E27FC236}">
                <a16:creationId xmlns:a16="http://schemas.microsoft.com/office/drawing/2014/main" id="{0696D36B-B3FB-74CB-128D-33EFC5E1A24D}"/>
              </a:ext>
            </a:extLst>
          </p:cNvPr>
          <p:cNvSpPr>
            <a:spLocks noGrp="1"/>
          </p:cNvSpPr>
          <p:nvPr>
            <p:ph idx="1"/>
          </p:nvPr>
        </p:nvSpPr>
        <p:spPr>
          <a:xfrm>
            <a:off x="838200" y="1016000"/>
            <a:ext cx="10515600" cy="5160963"/>
          </a:xfrm>
        </p:spPr>
        <p:txBody>
          <a:bodyPr>
            <a:normAutofit/>
          </a:bodyPr>
          <a:lstStyle/>
          <a:p>
            <a:pPr marL="914400" lvl="2" indent="0">
              <a:buNone/>
            </a:pPr>
            <a:endParaRPr lang="pt-BR" sz="2400" b="1" i="1" u="sng" dirty="0">
              <a:latin typeface="Arial" panose="020B0604020202020204" pitchFamily="34" charset="0"/>
              <a:cs typeface="Arial" panose="020B0604020202020204" pitchFamily="34" charset="0"/>
            </a:endParaRPr>
          </a:p>
          <a:p>
            <a:pPr marL="914400" lvl="2" indent="0">
              <a:buNone/>
            </a:pPr>
            <a:r>
              <a:rPr lang="pt-BR" sz="2400" b="1" i="1" u="sng" dirty="0">
                <a:latin typeface="Arial" panose="020B0604020202020204" pitchFamily="34" charset="0"/>
                <a:cs typeface="Arial" panose="020B0604020202020204" pitchFamily="34" charset="0"/>
              </a:rPr>
              <a:t>a) Casos de Sucesso</a:t>
            </a:r>
            <a:r>
              <a:rPr lang="pt-BR" sz="2400" b="1" dirty="0">
                <a:latin typeface="Arial" panose="020B0604020202020204" pitchFamily="34" charset="0"/>
                <a:cs typeface="Arial" panose="020B0604020202020204" pitchFamily="34" charset="0"/>
              </a:rPr>
              <a:t>:</a:t>
            </a:r>
            <a:r>
              <a:rPr lang="pt-BR" sz="2400" dirty="0">
                <a:latin typeface="Arial" panose="020B0604020202020204" pitchFamily="34" charset="0"/>
                <a:cs typeface="Arial" panose="020B0604020202020204" pitchFamily="34" charset="0"/>
              </a:rPr>
              <a:t> centram nos exemplos de regiões onde a inclusão da comunidade na fiscalização resultou em melhorias significativas </a:t>
            </a:r>
            <a:r>
              <a:rPr lang="pt-BR" sz="2400" u="sng" dirty="0">
                <a:latin typeface="Arial" panose="020B0604020202020204" pitchFamily="34" charset="0"/>
                <a:cs typeface="Arial" panose="020B0604020202020204" pitchFamily="34" charset="0"/>
              </a:rPr>
              <a:t>como por exemplo</a:t>
            </a:r>
            <a:r>
              <a:rPr lang="pt-BR" sz="2400" dirty="0">
                <a:latin typeface="Arial" panose="020B0604020202020204" pitchFamily="34" charset="0"/>
                <a:cs typeface="Arial" panose="020B0604020202020204" pitchFamily="34" charset="0"/>
              </a:rPr>
              <a:t>:</a:t>
            </a:r>
          </a:p>
          <a:p>
            <a:pPr lvl="0"/>
            <a:r>
              <a:rPr lang="pt-BR" sz="2400" b="1" dirty="0">
                <a:latin typeface="Arial" panose="020B0604020202020204" pitchFamily="34" charset="0"/>
                <a:cs typeface="Arial" panose="020B0604020202020204" pitchFamily="34" charset="0"/>
              </a:rPr>
              <a:t>Projeto de</a:t>
            </a:r>
            <a:r>
              <a:rPr lang="pt-BR" sz="2400" b="1" u="sng" dirty="0">
                <a:latin typeface="Arial" panose="020B0604020202020204" pitchFamily="34" charset="0"/>
                <a:cs typeface="Arial" panose="020B0604020202020204" pitchFamily="34" charset="0"/>
              </a:rPr>
              <a:t> Fiscalização Ambiental no Amazonas</a:t>
            </a:r>
            <a:r>
              <a:rPr lang="pt-BR" sz="2400" b="1" dirty="0">
                <a:latin typeface="Arial" panose="020B0604020202020204" pitchFamily="34" charset="0"/>
                <a:cs typeface="Arial" panose="020B0604020202020204" pitchFamily="34" charset="0"/>
              </a:rPr>
              <a:t> (</a:t>
            </a:r>
            <a:r>
              <a:rPr lang="pt-BR" sz="2400" b="1" dirty="0" err="1">
                <a:latin typeface="Arial" panose="020B0604020202020204" pitchFamily="34" charset="0"/>
                <a:cs typeface="Arial" panose="020B0604020202020204" pitchFamily="34" charset="0"/>
              </a:rPr>
              <a:t>ex</a:t>
            </a:r>
            <a:r>
              <a:rPr lang="pt-BR" sz="2400" b="1" dirty="0">
                <a:latin typeface="Arial" panose="020B0604020202020204" pitchFamily="34" charset="0"/>
                <a:cs typeface="Arial" panose="020B0604020202020204" pitchFamily="34" charset="0"/>
              </a:rPr>
              <a:t>: comunidades da Floresta do Acre, </a:t>
            </a:r>
            <a:r>
              <a:rPr lang="pt-BR" sz="2400" b="1" dirty="0" err="1">
                <a:latin typeface="Arial" panose="020B0604020202020204" pitchFamily="34" charset="0"/>
                <a:cs typeface="Arial" panose="020B0604020202020204" pitchFamily="34" charset="0"/>
              </a:rPr>
              <a:t>Brazil</a:t>
            </a:r>
            <a:r>
              <a:rPr lang="pt-BR" sz="2400" b="1" dirty="0">
                <a:latin typeface="Arial" panose="020B0604020202020204" pitchFamily="34" charset="0"/>
                <a:cs typeface="Arial" panose="020B0604020202020204" pitchFamily="34" charset="0"/>
              </a:rPr>
              <a:t>):</a:t>
            </a:r>
            <a:r>
              <a:rPr lang="pt-BR" sz="2400" dirty="0">
                <a:latin typeface="Arial" panose="020B0604020202020204" pitchFamily="34" charset="0"/>
                <a:cs typeface="Arial" panose="020B0604020202020204" pitchFamily="34" charset="0"/>
              </a:rPr>
              <a:t> Comunidades indígenas e ribeirinhas em parceria com ONGs fazem intervenções Directa, via comitês de comunidades Indígenas para monitoramento do desmatamento e atividades ilegais contra a floresta do Acre sob liderança do seu heroico líder Sr. Mendes, morto em defesa da floresta amazônica do Acre e sua comunidade Indígena (visita pessoa ao Acre, 2001).</a:t>
            </a:r>
          </a:p>
          <a:p>
            <a:endParaRPr lang="pt-BR" dirty="0"/>
          </a:p>
        </p:txBody>
      </p:sp>
    </p:spTree>
    <p:extLst>
      <p:ext uri="{BB962C8B-B14F-4D97-AF65-F5344CB8AC3E}">
        <p14:creationId xmlns:p14="http://schemas.microsoft.com/office/powerpoint/2010/main" val="14840994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1506A0-1047-5688-8E64-F19893DA62E8}"/>
              </a:ext>
            </a:extLst>
          </p:cNvPr>
          <p:cNvSpPr>
            <a:spLocks noGrp="1"/>
          </p:cNvSpPr>
          <p:nvPr>
            <p:ph type="title"/>
          </p:nvPr>
        </p:nvSpPr>
        <p:spPr>
          <a:xfrm>
            <a:off x="838200" y="365125"/>
            <a:ext cx="10515600" cy="569595"/>
          </a:xfrm>
        </p:spPr>
        <p:txBody>
          <a:bodyPr>
            <a:normAutofit fontScale="90000"/>
          </a:bodyPr>
          <a:lstStyle/>
          <a:p>
            <a:pPr algn="ctr"/>
            <a:r>
              <a:rPr lang="en-GB" b="1" dirty="0">
                <a:solidFill>
                  <a:schemeClr val="accent2"/>
                </a:solidFill>
                <a:effectLst>
                  <a:outerShdw blurRad="38100" dist="38100" dir="2700000" algn="tl">
                    <a:srgbClr val="000000">
                      <a:alpha val="43137"/>
                    </a:srgbClr>
                  </a:outerShdw>
                </a:effectLst>
              </a:rPr>
              <a:t>Cont.</a:t>
            </a:r>
            <a:endParaRPr lang="pt-BR" b="1" dirty="0">
              <a:solidFill>
                <a:schemeClr val="accent2"/>
              </a:solidFill>
              <a:effectLst>
                <a:outerShdw blurRad="38100" dist="38100" dir="2700000" algn="tl">
                  <a:srgbClr val="000000">
                    <a:alpha val="43137"/>
                  </a:srgbClr>
                </a:outerShdw>
              </a:effectLst>
            </a:endParaRPr>
          </a:p>
        </p:txBody>
      </p:sp>
      <p:sp>
        <p:nvSpPr>
          <p:cNvPr id="3" name="Marcador de Posição de Conteúdo 2">
            <a:extLst>
              <a:ext uri="{FF2B5EF4-FFF2-40B4-BE49-F238E27FC236}">
                <a16:creationId xmlns:a16="http://schemas.microsoft.com/office/drawing/2014/main" id="{06BEC6B1-7DBB-55AF-61BE-B91624EFAD5F}"/>
              </a:ext>
            </a:extLst>
          </p:cNvPr>
          <p:cNvSpPr>
            <a:spLocks noGrp="1"/>
          </p:cNvSpPr>
          <p:nvPr>
            <p:ph idx="1"/>
          </p:nvPr>
        </p:nvSpPr>
        <p:spPr>
          <a:xfrm>
            <a:off x="838200" y="1005840"/>
            <a:ext cx="10515600" cy="5171123"/>
          </a:xfrm>
        </p:spPr>
        <p:txBody>
          <a:bodyPr>
            <a:normAutofit/>
          </a:bodyPr>
          <a:lstStyle/>
          <a:p>
            <a:pPr lvl="0"/>
            <a:r>
              <a:rPr lang="pt-BR" sz="2400" b="1" dirty="0">
                <a:latin typeface="Arial" panose="020B0604020202020204" pitchFamily="34" charset="0"/>
                <a:cs typeface="Arial" panose="020B0604020202020204" pitchFamily="34" charset="0"/>
              </a:rPr>
              <a:t>Iniciativas de</a:t>
            </a:r>
            <a:r>
              <a:rPr lang="pt-BR" sz="2400" b="1" u="sng" dirty="0">
                <a:latin typeface="Arial" panose="020B0604020202020204" pitchFamily="34" charset="0"/>
                <a:cs typeface="Arial" panose="020B0604020202020204" pitchFamily="34" charset="0"/>
              </a:rPr>
              <a:t> Pesca Sustentável das Comunidades costeiras</a:t>
            </a:r>
            <a:r>
              <a:rPr lang="pt-BR" sz="2400" dirty="0">
                <a:latin typeface="Arial" panose="020B0604020202020204" pitchFamily="34" charset="0"/>
                <a:cs typeface="Arial" panose="020B0604020202020204" pitchFamily="34" charset="0"/>
              </a:rPr>
              <a:t> </a:t>
            </a:r>
            <a:r>
              <a:rPr lang="pt-BR" sz="2400" b="1" dirty="0">
                <a:latin typeface="Arial" panose="020B0604020202020204" pitchFamily="34" charset="0"/>
                <a:cs typeface="Arial" panose="020B0604020202020204" pitchFamily="34" charset="0"/>
              </a:rPr>
              <a:t>(</a:t>
            </a:r>
            <a:r>
              <a:rPr lang="pt-BR" sz="2400" b="1" dirty="0" err="1">
                <a:latin typeface="Arial" panose="020B0604020202020204" pitchFamily="34" charset="0"/>
                <a:cs typeface="Arial" panose="020B0604020202020204" pitchFamily="34" charset="0"/>
              </a:rPr>
              <a:t>ex</a:t>
            </a:r>
            <a:r>
              <a:rPr lang="pt-BR" sz="2400" b="1" dirty="0">
                <a:latin typeface="Arial" panose="020B0604020202020204" pitchFamily="34" charset="0"/>
                <a:cs typeface="Arial" panose="020B0604020202020204" pitchFamily="34" charset="0"/>
              </a:rPr>
              <a:t>: Parque Nacional do Arquipélago de </a:t>
            </a:r>
            <a:r>
              <a:rPr lang="pt-BR" sz="2400" b="1" dirty="0" err="1">
                <a:latin typeface="Arial" panose="020B0604020202020204" pitchFamily="34" charset="0"/>
                <a:cs typeface="Arial" panose="020B0604020202020204" pitchFamily="34" charset="0"/>
              </a:rPr>
              <a:t>Bazaruto</a:t>
            </a:r>
            <a:r>
              <a:rPr lang="pt-BR" sz="2400" b="1" dirty="0">
                <a:latin typeface="Arial" panose="020B0604020202020204" pitchFamily="34" charset="0"/>
                <a:cs typeface="Arial" panose="020B0604020202020204" pitchFamily="34" charset="0"/>
              </a:rPr>
              <a:t>)</a:t>
            </a:r>
            <a:r>
              <a:rPr lang="pt-BR" sz="2400" dirty="0">
                <a:latin typeface="Arial" panose="020B0604020202020204" pitchFamily="34" charset="0"/>
                <a:cs typeface="Arial" panose="020B0604020202020204" pitchFamily="34" charset="0"/>
              </a:rPr>
              <a:t>, em que a comunidade pesqueira  participa nos programas de Proteção e Controle de pesca a volta do parque, estabelecendo um período de pousio sem pesca chamado “</a:t>
            </a:r>
            <a:r>
              <a:rPr lang="pt-BR" sz="2400" b="1" i="1" dirty="0">
                <a:latin typeface="Arial" panose="020B0604020202020204" pitchFamily="34" charset="0"/>
                <a:cs typeface="Arial" panose="020B0604020202020204" pitchFamily="34" charset="0"/>
              </a:rPr>
              <a:t>período de veda de pesca</a:t>
            </a:r>
            <a:r>
              <a:rPr lang="pt-BR" sz="2400" dirty="0">
                <a:latin typeface="Arial" panose="020B0604020202020204" pitchFamily="34" charset="0"/>
                <a:cs typeface="Arial" panose="020B0604020202020204" pitchFamily="34" charset="0"/>
              </a:rPr>
              <a:t>” global na região. Como estratégia feita em dois momentos sendo um em </a:t>
            </a:r>
            <a:r>
              <a:rPr lang="pt-BR" sz="2400" dirty="0" err="1">
                <a:latin typeface="Arial" panose="020B0604020202020204" pitchFamily="34" charset="0"/>
                <a:cs typeface="Arial" panose="020B0604020202020204" pitchFamily="34" charset="0"/>
              </a:rPr>
              <a:t>Inhassoro</a:t>
            </a:r>
            <a:r>
              <a:rPr lang="pt-BR" sz="2400" dirty="0">
                <a:latin typeface="Arial" panose="020B0604020202020204" pitchFamily="34" charset="0"/>
                <a:cs typeface="Arial" panose="020B0604020202020204" pitchFamily="34" charset="0"/>
              </a:rPr>
              <a:t>, enquanto do lado de </a:t>
            </a:r>
            <a:r>
              <a:rPr lang="pt-BR" sz="2400" dirty="0" err="1">
                <a:latin typeface="Arial" panose="020B0604020202020204" pitchFamily="34" charset="0"/>
                <a:cs typeface="Arial" panose="020B0604020202020204" pitchFamily="34" charset="0"/>
              </a:rPr>
              <a:t>Vilanculo</a:t>
            </a:r>
            <a:r>
              <a:rPr lang="pt-BR" sz="2400" dirty="0">
                <a:latin typeface="Arial" panose="020B0604020202020204" pitchFamily="34" charset="0"/>
                <a:cs typeface="Arial" panose="020B0604020202020204" pitchFamily="34" charset="0"/>
              </a:rPr>
              <a:t> se pesca e vice-versa.</a:t>
            </a:r>
          </a:p>
          <a:p>
            <a:pPr lvl="0"/>
            <a:r>
              <a:rPr lang="pt-BR" sz="2400" b="1" dirty="0">
                <a:latin typeface="Arial" panose="020B0604020202020204" pitchFamily="34" charset="0"/>
                <a:cs typeface="Arial" panose="020B0604020202020204" pitchFamily="34" charset="0"/>
              </a:rPr>
              <a:t>Desta forma permite que, uma parte da região tampão do parque se pesque para alimentar as comunidades e deixando outro lado que o pescado se reproduza. </a:t>
            </a:r>
            <a:r>
              <a:rPr lang="pt-BR" sz="2400" dirty="0">
                <a:latin typeface="Arial" panose="020B0604020202020204" pitchFamily="34" charset="0"/>
                <a:cs typeface="Arial" panose="020B0604020202020204" pitchFamily="34" charset="0"/>
              </a:rPr>
              <a:t>Garantindo desta forma a sustentabilidade socioeconômica e ecológica da biodiversidade marinha e de suporte a vida socioeconômica das populações dos dois distritos.</a:t>
            </a:r>
          </a:p>
          <a:p>
            <a:endParaRPr lang="pt-BR" dirty="0"/>
          </a:p>
        </p:txBody>
      </p:sp>
    </p:spTree>
    <p:extLst>
      <p:ext uri="{BB962C8B-B14F-4D97-AF65-F5344CB8AC3E}">
        <p14:creationId xmlns:p14="http://schemas.microsoft.com/office/powerpoint/2010/main" val="23286800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3D7628-B829-AD9D-1215-3B1A04D5011C}"/>
              </a:ext>
            </a:extLst>
          </p:cNvPr>
          <p:cNvSpPr>
            <a:spLocks noGrp="1"/>
          </p:cNvSpPr>
          <p:nvPr>
            <p:ph type="title"/>
          </p:nvPr>
        </p:nvSpPr>
        <p:spPr>
          <a:xfrm>
            <a:off x="838200" y="365125"/>
            <a:ext cx="10515600" cy="579755"/>
          </a:xfrm>
        </p:spPr>
        <p:txBody>
          <a:bodyPr>
            <a:normAutofit/>
          </a:bodyPr>
          <a:lstStyle/>
          <a:p>
            <a:pPr algn="ctr"/>
            <a:r>
              <a:rPr lang="en-GB" sz="2400" b="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a:t>
            </a:r>
            <a:endParaRPr lang="pt-BR" sz="2400" b="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Marcador de Posição de Conteúdo 2">
            <a:extLst>
              <a:ext uri="{FF2B5EF4-FFF2-40B4-BE49-F238E27FC236}">
                <a16:creationId xmlns:a16="http://schemas.microsoft.com/office/drawing/2014/main" id="{DF6729DD-A1FB-8FB6-B1E3-83F7DAEF2F41}"/>
              </a:ext>
            </a:extLst>
          </p:cNvPr>
          <p:cNvSpPr>
            <a:spLocks noGrp="1"/>
          </p:cNvSpPr>
          <p:nvPr>
            <p:ph idx="1"/>
          </p:nvPr>
        </p:nvSpPr>
        <p:spPr>
          <a:xfrm>
            <a:off x="838200" y="1016000"/>
            <a:ext cx="10515600" cy="5160963"/>
          </a:xfrm>
        </p:spPr>
        <p:txBody>
          <a:bodyPr>
            <a:normAutofit fontScale="77500" lnSpcReduction="20000"/>
          </a:bodyPr>
          <a:lstStyle/>
          <a:p>
            <a:pPr lvl="0"/>
            <a:r>
              <a:rPr lang="pt-BR" b="1" dirty="0">
                <a:latin typeface="Arial" panose="020B0604020202020204" pitchFamily="34" charset="0"/>
                <a:cs typeface="Arial" panose="020B0604020202020204" pitchFamily="34" charset="0"/>
              </a:rPr>
              <a:t>Iniciativa de Conservação da</a:t>
            </a:r>
            <a:r>
              <a:rPr lang="pt-BR" b="1" u="sng" dirty="0">
                <a:latin typeface="Arial" panose="020B0604020202020204" pitchFamily="34" charset="0"/>
                <a:cs typeface="Arial" panose="020B0604020202020204" pitchFamily="34" charset="0"/>
              </a:rPr>
              <a:t> Coutada oficial N</a:t>
            </a:r>
            <a:r>
              <a:rPr lang="pt-BR" b="1" u="sng" baseline="30000" dirty="0">
                <a:latin typeface="Arial" panose="020B0604020202020204" pitchFamily="34" charset="0"/>
                <a:cs typeface="Arial" panose="020B0604020202020204" pitchFamily="34" charset="0"/>
              </a:rPr>
              <a:t>o</a:t>
            </a:r>
            <a:r>
              <a:rPr lang="pt-BR" b="1" u="sng" dirty="0">
                <a:latin typeface="Arial" panose="020B0604020202020204" pitchFamily="34" charset="0"/>
                <a:cs typeface="Arial" panose="020B0604020202020204" pitchFamily="34" charset="0"/>
              </a:rPr>
              <a:t>5, Machanga, </a:t>
            </a:r>
            <a:r>
              <a:rPr lang="pt-BR" b="1" u="sng" dirty="0" err="1">
                <a:latin typeface="Arial" panose="020B0604020202020204" pitchFamily="34" charset="0"/>
                <a:cs typeface="Arial" panose="020B0604020202020204" pitchFamily="34" charset="0"/>
              </a:rPr>
              <a:t>Sofala</a:t>
            </a:r>
            <a:r>
              <a:rPr lang="pt-BR" b="1" dirty="0">
                <a:latin typeface="Arial" panose="020B0604020202020204" pitchFamily="34" charset="0"/>
                <a:cs typeface="Arial" panose="020B0604020202020204" pitchFamily="34" charset="0"/>
              </a:rPr>
              <a:t> (sob gestão da organização AFWR/</a:t>
            </a:r>
            <a:r>
              <a:rPr lang="pt-BR" b="1" dirty="0" err="1">
                <a:latin typeface="Arial" panose="020B0604020202020204" pitchFamily="34" charset="0"/>
                <a:cs typeface="Arial" panose="020B0604020202020204" pitchFamily="34" charset="0"/>
              </a:rPr>
              <a:t>Akashinga</a:t>
            </a:r>
            <a:r>
              <a:rPr lang="pt-BR" b="1" dirty="0">
                <a:latin typeface="Arial" panose="020B0604020202020204" pitchFamily="34" charset="0"/>
                <a:cs typeface="Arial" panose="020B0604020202020204" pitchFamily="34" charset="0"/>
              </a:rPr>
              <a:t>):</a:t>
            </a:r>
            <a:r>
              <a:rPr lang="pt-BR" dirty="0">
                <a:latin typeface="Arial" panose="020B0604020202020204" pitchFamily="34" charset="0"/>
                <a:cs typeface="Arial" panose="020B0604020202020204" pitchFamily="34" charset="0"/>
              </a:rPr>
              <a:t> trata-se de programa de conservação participativa da Biodiversidade, onde as comunidades locais são envolvidas de </a:t>
            </a:r>
            <a:r>
              <a:rPr lang="pt-BR" b="1" dirty="0">
                <a:latin typeface="Arial" panose="020B0604020202020204" pitchFamily="34" charset="0"/>
                <a:cs typeface="Arial" panose="020B0604020202020204" pitchFamily="34" charset="0"/>
              </a:rPr>
              <a:t>forma Passiva ou Indireta e Ativa ou Direta</a:t>
            </a:r>
            <a:r>
              <a:rPr lang="pt-BR" dirty="0">
                <a:latin typeface="Arial" panose="020B0604020202020204" pitchFamily="34" charset="0"/>
                <a:cs typeface="Arial" panose="020B0604020202020204" pitchFamily="34" charset="0"/>
              </a:rPr>
              <a:t> na conservação.</a:t>
            </a:r>
          </a:p>
          <a:p>
            <a:r>
              <a:rPr lang="pt-BR" dirty="0">
                <a:latin typeface="Arial" panose="020B0604020202020204" pitchFamily="34" charset="0"/>
                <a:cs typeface="Arial" panose="020B0604020202020204" pitchFamily="34" charset="0"/>
              </a:rPr>
              <a:t> </a:t>
            </a:r>
          </a:p>
          <a:p>
            <a:pPr lvl="3"/>
            <a:r>
              <a:rPr lang="pt-BR" sz="2800" b="1" dirty="0">
                <a:latin typeface="Arial" panose="020B0604020202020204" pitchFamily="34" charset="0"/>
                <a:cs typeface="Arial" panose="020B0604020202020204" pitchFamily="34" charset="0"/>
              </a:rPr>
              <a:t>Do momento a conservação Coutada Oficial N</a:t>
            </a:r>
            <a:r>
              <a:rPr lang="pt-BR" sz="2800" b="1" baseline="30000" dirty="0">
                <a:latin typeface="Arial" panose="020B0604020202020204" pitchFamily="34" charset="0"/>
                <a:cs typeface="Arial" panose="020B0604020202020204" pitchFamily="34" charset="0"/>
              </a:rPr>
              <a:t>o</a:t>
            </a:r>
            <a:r>
              <a:rPr lang="pt-BR" sz="2800" b="1" dirty="0">
                <a:latin typeface="Arial" panose="020B0604020202020204" pitchFamily="34" charset="0"/>
                <a:cs typeface="Arial" panose="020B0604020202020204" pitchFamily="34" charset="0"/>
              </a:rPr>
              <a:t>5, tem como alvos primários o seguinte:</a:t>
            </a:r>
            <a:endParaRPr lang="pt-BR" sz="2800" dirty="0">
              <a:latin typeface="Arial" panose="020B0604020202020204" pitchFamily="34" charset="0"/>
              <a:cs typeface="Arial" panose="020B0604020202020204" pitchFamily="34" charset="0"/>
            </a:endParaRPr>
          </a:p>
          <a:p>
            <a:pPr lvl="0"/>
            <a:r>
              <a:rPr lang="pt-BR" i="1" dirty="0">
                <a:latin typeface="Arial" panose="020B0604020202020204" pitchFamily="34" charset="0"/>
                <a:cs typeface="Arial" panose="020B0604020202020204" pitchFamily="34" charset="0"/>
              </a:rPr>
              <a:t>Restauração da Biodiversidade</a:t>
            </a:r>
            <a:r>
              <a:rPr lang="pt-BR" dirty="0">
                <a:latin typeface="Arial" panose="020B0604020202020204" pitchFamily="34" charset="0"/>
                <a:cs typeface="Arial" panose="020B0604020202020204" pitchFamily="34" charset="0"/>
              </a:rPr>
              <a:t> com enfoque a fauna e flora para fins diversos.</a:t>
            </a:r>
          </a:p>
          <a:p>
            <a:pPr lvl="0"/>
            <a:r>
              <a:rPr lang="pt-BR" i="1" dirty="0">
                <a:latin typeface="Arial" panose="020B0604020202020204" pitchFamily="34" charset="0"/>
                <a:cs typeface="Arial" panose="020B0604020202020204" pitchFamily="34" charset="0"/>
              </a:rPr>
              <a:t>Garantir sequestre de Carbono</a:t>
            </a:r>
            <a:r>
              <a:rPr lang="pt-BR" dirty="0">
                <a:latin typeface="Arial" panose="020B0604020202020204" pitchFamily="34" charset="0"/>
                <a:cs typeface="Arial" panose="020B0604020202020204" pitchFamily="34" charset="0"/>
              </a:rPr>
              <a:t> para desenvolvimento socioeconômico e ecológico local.</a:t>
            </a:r>
          </a:p>
          <a:p>
            <a:pPr lvl="0"/>
            <a:r>
              <a:rPr lang="pt-BR" i="1" dirty="0">
                <a:latin typeface="Arial" panose="020B0604020202020204" pitchFamily="34" charset="0"/>
                <a:cs typeface="Arial" panose="020B0604020202020204" pitchFamily="34" charset="0"/>
              </a:rPr>
              <a:t>Engajamento da mulher na conservação</a:t>
            </a:r>
            <a:r>
              <a:rPr lang="pt-BR" dirty="0">
                <a:latin typeface="Arial" panose="020B0604020202020204" pitchFamily="34" charset="0"/>
                <a:cs typeface="Arial" panose="020B0604020202020204" pitchFamily="34" charset="0"/>
              </a:rPr>
              <a:t> da Biodiversidade e </a:t>
            </a:r>
          </a:p>
          <a:p>
            <a:pPr lvl="0"/>
            <a:r>
              <a:rPr lang="pt-BR" i="1" dirty="0">
                <a:latin typeface="Arial" panose="020B0604020202020204" pitchFamily="34" charset="0"/>
                <a:cs typeface="Arial" panose="020B0604020202020204" pitchFamily="34" charset="0"/>
              </a:rPr>
              <a:t>Boa governação</a:t>
            </a:r>
            <a:r>
              <a:rPr lang="pt-BR" dirty="0">
                <a:latin typeface="Arial" panose="020B0604020202020204" pitchFamily="34" charset="0"/>
                <a:cs typeface="Arial" panose="020B0604020202020204" pitchFamily="34" charset="0"/>
              </a:rPr>
              <a:t> para o desenvolvimento</a:t>
            </a:r>
            <a:r>
              <a:rPr lang="pt-BR" b="1" dirty="0">
                <a:latin typeface="Arial" panose="020B0604020202020204" pitchFamily="34" charset="0"/>
                <a:cs typeface="Arial" panose="020B0604020202020204" pitchFamily="34" charset="0"/>
              </a:rPr>
              <a:t>.</a:t>
            </a:r>
            <a:endParaRPr lang="pt-BR" dirty="0">
              <a:latin typeface="Arial" panose="020B0604020202020204" pitchFamily="34" charset="0"/>
              <a:cs typeface="Arial" panose="020B0604020202020204" pitchFamily="34" charset="0"/>
            </a:endParaRPr>
          </a:p>
          <a:p>
            <a:r>
              <a:rPr lang="pt-BR" b="1" dirty="0">
                <a:latin typeface="Arial" panose="020B0604020202020204" pitchFamily="34" charset="0"/>
                <a:cs typeface="Arial" panose="020B0604020202020204" pitchFamily="34" charset="0"/>
              </a:rPr>
              <a:t>Com estes alvos</a:t>
            </a:r>
            <a:r>
              <a:rPr lang="pt-BR" dirty="0">
                <a:latin typeface="Arial" panose="020B0604020202020204" pitchFamily="34" charset="0"/>
                <a:cs typeface="Arial" panose="020B0604020202020204" pitchFamily="34" charset="0"/>
              </a:rPr>
              <a:t>, eis a necedade de implantar uma </a:t>
            </a:r>
            <a:r>
              <a:rPr lang="pt-BR" b="1" dirty="0">
                <a:latin typeface="Arial" panose="020B0604020202020204" pitchFamily="34" charset="0"/>
                <a:cs typeface="Arial" panose="020B0604020202020204" pitchFamily="34" charset="0"/>
              </a:rPr>
              <a:t>Estratégia participativa Indireta e Direta da Conservação</a:t>
            </a:r>
            <a:r>
              <a:rPr lang="pt-BR" dirty="0">
                <a:latin typeface="Arial" panose="020B0604020202020204" pitchFamily="34" charset="0"/>
                <a:cs typeface="Arial" panose="020B0604020202020204" pitchFamily="34" charset="0"/>
              </a:rPr>
              <a:t> onde as comunidades são beneficiárias baseado em:</a:t>
            </a:r>
          </a:p>
          <a:p>
            <a:endParaRPr lang="pt-BR" dirty="0"/>
          </a:p>
        </p:txBody>
      </p:sp>
    </p:spTree>
    <p:extLst>
      <p:ext uri="{BB962C8B-B14F-4D97-AF65-F5344CB8AC3E}">
        <p14:creationId xmlns:p14="http://schemas.microsoft.com/office/powerpoint/2010/main" val="5419707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5740AB-FC1D-C740-228E-80ED91DB8657}"/>
              </a:ext>
            </a:extLst>
          </p:cNvPr>
          <p:cNvSpPr>
            <a:spLocks noGrp="1"/>
          </p:cNvSpPr>
          <p:nvPr>
            <p:ph type="title"/>
          </p:nvPr>
        </p:nvSpPr>
        <p:spPr>
          <a:xfrm>
            <a:off x="838200" y="365125"/>
            <a:ext cx="10515600" cy="610235"/>
          </a:xfrm>
        </p:spPr>
        <p:txBody>
          <a:bodyPr>
            <a:normAutofit/>
          </a:bodyPr>
          <a:lstStyle/>
          <a:p>
            <a:pPr algn="ctr"/>
            <a:r>
              <a:rPr lang="en-GB" sz="2400" b="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a:t>
            </a:r>
            <a:endParaRPr lang="pt-BR" sz="2400" b="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Marcador de Posição de Conteúdo 2">
            <a:extLst>
              <a:ext uri="{FF2B5EF4-FFF2-40B4-BE49-F238E27FC236}">
                <a16:creationId xmlns:a16="http://schemas.microsoft.com/office/drawing/2014/main" id="{5F2E9D16-08C1-5196-0356-D023BB27D2B2}"/>
              </a:ext>
            </a:extLst>
          </p:cNvPr>
          <p:cNvSpPr>
            <a:spLocks noGrp="1"/>
          </p:cNvSpPr>
          <p:nvPr>
            <p:ph idx="1"/>
          </p:nvPr>
        </p:nvSpPr>
        <p:spPr>
          <a:xfrm>
            <a:off x="838200" y="975360"/>
            <a:ext cx="10515600" cy="5201603"/>
          </a:xfrm>
        </p:spPr>
        <p:txBody>
          <a:bodyPr>
            <a:normAutofit fontScale="92500"/>
          </a:bodyPr>
          <a:lstStyle/>
          <a:p>
            <a:pPr lvl="3"/>
            <a:r>
              <a:rPr lang="pt-BR" sz="2400" b="1" dirty="0">
                <a:latin typeface="Arial" panose="020B0604020202020204" pitchFamily="34" charset="0"/>
                <a:cs typeface="Arial" panose="020B0604020202020204" pitchFamily="34" charset="0"/>
              </a:rPr>
              <a:t>Participação Passiva ou Indireta:  </a:t>
            </a:r>
            <a:r>
              <a:rPr lang="pt-BR" sz="2400" dirty="0">
                <a:latin typeface="Arial" panose="020B0604020202020204" pitchFamily="34" charset="0"/>
                <a:cs typeface="Arial" panose="020B0604020202020204" pitchFamily="34" charset="0"/>
              </a:rPr>
              <a:t>centrada nos estudos socioeconômico e ecológico por consultoria externa com financiamento da Coutada  com fundos providos pela organização </a:t>
            </a:r>
            <a:r>
              <a:rPr lang="pt-BR" sz="2400" dirty="0" err="1">
                <a:latin typeface="Arial" panose="020B0604020202020204" pitchFamily="34" charset="0"/>
                <a:cs typeface="Arial" panose="020B0604020202020204" pitchFamily="34" charset="0"/>
              </a:rPr>
              <a:t>Akashinga</a:t>
            </a:r>
            <a:r>
              <a:rPr lang="pt-BR" sz="2400" dirty="0">
                <a:latin typeface="Arial" panose="020B0604020202020204" pitchFamily="34" charset="0"/>
                <a:cs typeface="Arial" panose="020B0604020202020204" pitchFamily="34" charset="0"/>
              </a:rPr>
              <a:t>, para fins de melhor entendimento da situação das potencialidades naturais, presença das comunidades e seu relacionamento natural entre si com avida natural.</a:t>
            </a:r>
          </a:p>
          <a:p>
            <a:pPr lvl="3"/>
            <a:r>
              <a:rPr lang="pt-BR" sz="2400" dirty="0">
                <a:latin typeface="Arial" panose="020B0604020202020204" pitchFamily="34" charset="0"/>
                <a:cs typeface="Arial" panose="020B0604020202020204" pitchFamily="34" charset="0"/>
              </a:rPr>
              <a:t> Com base a estes estudos permitiu, desenhar-se estratégia modelo de conservação da C5, que está sendo levado acabo por parceiros gestores da C5 (AFWR/</a:t>
            </a:r>
            <a:r>
              <a:rPr lang="pt-BR" sz="2400" dirty="0" err="1">
                <a:latin typeface="Arial" panose="020B0604020202020204" pitchFamily="34" charset="0"/>
                <a:cs typeface="Arial" panose="020B0604020202020204" pitchFamily="34" charset="0"/>
              </a:rPr>
              <a:t>Akashinga</a:t>
            </a:r>
            <a:r>
              <a:rPr lang="pt-BR" sz="2400" dirty="0">
                <a:latin typeface="Arial" panose="020B0604020202020204" pitchFamily="34" charset="0"/>
                <a:cs typeface="Arial" panose="020B0604020202020204" pitchFamily="34" charset="0"/>
              </a:rPr>
              <a:t>) para conservar recursos naturais desta região incluindo as comunidades locais. Por razoes adversas antropogênicas, esta coutada ficou desprovida do potencial faunística para realizar o turismo de caca cinegética, que seria a principal atividade por se desenvolver. Não aconteceu devido a essas questões antropogênicas associado aos conflitos armados de 16 anos e de 2 anos (chamado” </a:t>
            </a:r>
            <a:r>
              <a:rPr lang="pt-BR" sz="2400" b="1" dirty="0">
                <a:latin typeface="Arial" panose="020B0604020202020204" pitchFamily="34" charset="0"/>
                <a:cs typeface="Arial" panose="020B0604020202020204" pitchFamily="34" charset="0"/>
              </a:rPr>
              <a:t>Guerra de </a:t>
            </a:r>
            <a:r>
              <a:rPr lang="pt-BR" sz="2400" b="1" dirty="0" err="1">
                <a:latin typeface="Arial" panose="020B0604020202020204" pitchFamily="34" charset="0"/>
                <a:cs typeface="Arial" panose="020B0604020202020204" pitchFamily="34" charset="0"/>
              </a:rPr>
              <a:t>Muxungui</a:t>
            </a:r>
            <a:r>
              <a:rPr lang="pt-BR" sz="2400" dirty="0">
                <a:latin typeface="Arial" panose="020B0604020202020204" pitchFamily="34" charset="0"/>
                <a:cs typeface="Arial" panose="020B0604020202020204" pitchFamily="34" charset="0"/>
              </a:rPr>
              <a:t>”) que ambos fustigaram a região e dizimando a fauna bravia da região. </a:t>
            </a:r>
          </a:p>
          <a:p>
            <a:endParaRPr lang="pt-BR" dirty="0"/>
          </a:p>
        </p:txBody>
      </p:sp>
    </p:spTree>
    <p:extLst>
      <p:ext uri="{BB962C8B-B14F-4D97-AF65-F5344CB8AC3E}">
        <p14:creationId xmlns:p14="http://schemas.microsoft.com/office/powerpoint/2010/main" val="3326020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7DA92A-307F-14CC-7CC5-2FE0284F834C}"/>
              </a:ext>
            </a:extLst>
          </p:cNvPr>
          <p:cNvSpPr>
            <a:spLocks noGrp="1"/>
          </p:cNvSpPr>
          <p:nvPr>
            <p:ph type="title"/>
          </p:nvPr>
        </p:nvSpPr>
        <p:spPr>
          <a:xfrm>
            <a:off x="838200" y="365125"/>
            <a:ext cx="10515600" cy="640715"/>
          </a:xfrm>
        </p:spPr>
        <p:txBody>
          <a:bodyPr>
            <a:normAutofit/>
          </a:bodyPr>
          <a:lstStyle/>
          <a:p>
            <a:pPr algn="ctr"/>
            <a:r>
              <a:rPr lang="en-GB" sz="2400" b="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a:t>
            </a:r>
            <a:endParaRPr lang="pt-BR" sz="2400" b="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Marcador de Posição de Conteúdo 2">
            <a:extLst>
              <a:ext uri="{FF2B5EF4-FFF2-40B4-BE49-F238E27FC236}">
                <a16:creationId xmlns:a16="http://schemas.microsoft.com/office/drawing/2014/main" id="{3DD3197B-67C7-1B16-B6AE-830E1ACB4391}"/>
              </a:ext>
            </a:extLst>
          </p:cNvPr>
          <p:cNvSpPr>
            <a:spLocks noGrp="1"/>
          </p:cNvSpPr>
          <p:nvPr>
            <p:ph idx="1"/>
          </p:nvPr>
        </p:nvSpPr>
        <p:spPr>
          <a:xfrm>
            <a:off x="838200" y="1087120"/>
            <a:ext cx="10515600" cy="5089843"/>
          </a:xfrm>
        </p:spPr>
        <p:txBody>
          <a:bodyPr/>
          <a:lstStyle/>
          <a:p>
            <a:pPr marL="914400" lvl="2" indent="0">
              <a:buNone/>
            </a:pPr>
            <a:r>
              <a:rPr lang="pt-BR" sz="2400" b="1" dirty="0">
                <a:latin typeface="Arial" panose="020B0604020202020204" pitchFamily="34" charset="0"/>
                <a:cs typeface="Arial" panose="020B0604020202020204" pitchFamily="34" charset="0"/>
              </a:rPr>
              <a:t>Ações de participação Passiva ou Indireta, baseadas em: </a:t>
            </a:r>
            <a:endParaRPr lang="pt-BR" sz="2400" dirty="0">
              <a:latin typeface="Arial" panose="020B0604020202020204" pitchFamily="34" charset="0"/>
              <a:cs typeface="Arial" panose="020B0604020202020204" pitchFamily="34" charset="0"/>
            </a:endParaRPr>
          </a:p>
          <a:p>
            <a:pPr lvl="0"/>
            <a:r>
              <a:rPr lang="pt-BR" sz="2400" dirty="0">
                <a:latin typeface="Arial" panose="020B0604020202020204" pitchFamily="34" charset="0"/>
                <a:cs typeface="Arial" panose="020B0604020202020204" pitchFamily="34" charset="0"/>
              </a:rPr>
              <a:t>Comunicação,</a:t>
            </a:r>
          </a:p>
          <a:p>
            <a:pPr lvl="0"/>
            <a:r>
              <a:rPr lang="pt-BR" sz="2400" dirty="0">
                <a:latin typeface="Arial" panose="020B0604020202020204" pitchFamily="34" charset="0"/>
                <a:cs typeface="Arial" panose="020B0604020202020204" pitchFamily="34" charset="0"/>
              </a:rPr>
              <a:t>Sensibilização e Mobilização,</a:t>
            </a:r>
          </a:p>
          <a:p>
            <a:pPr lvl="0"/>
            <a:r>
              <a:rPr lang="pt-BR" sz="2400" dirty="0">
                <a:latin typeface="Arial" panose="020B0604020202020204" pitchFamily="34" charset="0"/>
                <a:cs typeface="Arial" panose="020B0604020202020204" pitchFamily="34" charset="0"/>
              </a:rPr>
              <a:t>Escuta das comunidades, (onde elas são </a:t>
            </a:r>
            <a:r>
              <a:rPr lang="pt-BR" sz="2400" u="sng" dirty="0">
                <a:latin typeface="Arial" panose="020B0604020202020204" pitchFamily="34" charset="0"/>
                <a:cs typeface="Arial" panose="020B0604020202020204" pitchFamily="34" charset="0"/>
              </a:rPr>
              <a:t>ouvidas</a:t>
            </a:r>
            <a:r>
              <a:rPr lang="pt-BR" sz="2400" dirty="0">
                <a:latin typeface="Arial" panose="020B0604020202020204" pitchFamily="34" charset="0"/>
                <a:cs typeface="Arial" panose="020B0604020202020204" pitchFamily="34" charset="0"/>
              </a:rPr>
              <a:t> e </a:t>
            </a:r>
            <a:r>
              <a:rPr lang="pt-BR" sz="2400" u="sng" dirty="0">
                <a:latin typeface="Arial" panose="020B0604020202020204" pitchFamily="34" charset="0"/>
                <a:cs typeface="Arial" panose="020B0604020202020204" pitchFamily="34" charset="0"/>
              </a:rPr>
              <a:t>consultadas</a:t>
            </a:r>
            <a:r>
              <a:rPr lang="pt-BR" sz="2400" dirty="0">
                <a:latin typeface="Arial" panose="020B0604020202020204" pitchFamily="34" charset="0"/>
                <a:cs typeface="Arial" panose="020B0604020202020204" pitchFamily="34" charset="0"/>
              </a:rPr>
              <a:t> para introdução da iniciativa de conservação na região), </a:t>
            </a:r>
          </a:p>
          <a:p>
            <a:pPr lvl="0"/>
            <a:r>
              <a:rPr lang="pt-BR" sz="2400" dirty="0">
                <a:latin typeface="Arial" panose="020B0604020202020204" pitchFamily="34" charset="0"/>
                <a:cs typeface="Arial" panose="020B0604020202020204" pitchFamily="34" charset="0"/>
              </a:rPr>
              <a:t>São </a:t>
            </a:r>
            <a:r>
              <a:rPr lang="pt-BR" sz="2400" u="sng" dirty="0">
                <a:latin typeface="Arial" panose="020B0604020202020204" pitchFamily="34" charset="0"/>
                <a:cs typeface="Arial" panose="020B0604020202020204" pitchFamily="34" charset="0"/>
              </a:rPr>
              <a:t>apresentadas o programa</a:t>
            </a:r>
            <a:r>
              <a:rPr lang="pt-BR" sz="2400" dirty="0">
                <a:latin typeface="Arial" panose="020B0604020202020204" pitchFamily="34" charset="0"/>
                <a:cs typeface="Arial" panose="020B0604020202020204" pitchFamily="34" charset="0"/>
              </a:rPr>
              <a:t> e respectiva estratégias e políticas de gestão de recursos naturais etc.</a:t>
            </a:r>
          </a:p>
          <a:p>
            <a:r>
              <a:rPr lang="pt-BR" sz="2400" dirty="0">
                <a:latin typeface="Arial" panose="020B0604020202020204" pitchFamily="34" charset="0"/>
                <a:cs typeface="Arial" panose="020B0604020202020204" pitchFamily="34" charset="0"/>
              </a:rPr>
              <a:t> </a:t>
            </a:r>
          </a:p>
          <a:p>
            <a:pPr lvl="3"/>
            <a:r>
              <a:rPr lang="pt-BR" sz="2400" b="1" dirty="0">
                <a:latin typeface="Arial" panose="020B0604020202020204" pitchFamily="34" charset="0"/>
                <a:cs typeface="Arial" panose="020B0604020202020204" pitchFamily="34" charset="0"/>
              </a:rPr>
              <a:t>Participação Ativa ou Direta: Baseada no envolvimento prático e concreto com benefícios tangíveis a curto, médio e longo prazos.</a:t>
            </a:r>
            <a:endParaRPr lang="pt-BR" sz="2400" dirty="0">
              <a:latin typeface="Arial" panose="020B0604020202020204" pitchFamily="34" charset="0"/>
              <a:cs typeface="Arial" panose="020B0604020202020204" pitchFamily="34" charset="0"/>
            </a:endParaRPr>
          </a:p>
          <a:p>
            <a:endParaRPr lang="pt-BR" dirty="0"/>
          </a:p>
        </p:txBody>
      </p:sp>
    </p:spTree>
    <p:extLst>
      <p:ext uri="{BB962C8B-B14F-4D97-AF65-F5344CB8AC3E}">
        <p14:creationId xmlns:p14="http://schemas.microsoft.com/office/powerpoint/2010/main" val="32240880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2CAACF-741A-21FB-FD95-791343BD3358}"/>
              </a:ext>
            </a:extLst>
          </p:cNvPr>
          <p:cNvSpPr>
            <a:spLocks noGrp="1"/>
          </p:cNvSpPr>
          <p:nvPr>
            <p:ph type="title"/>
          </p:nvPr>
        </p:nvSpPr>
        <p:spPr>
          <a:xfrm>
            <a:off x="838200" y="365125"/>
            <a:ext cx="10515600" cy="640715"/>
          </a:xfrm>
        </p:spPr>
        <p:txBody>
          <a:bodyPr>
            <a:normAutofit/>
          </a:bodyPr>
          <a:lstStyle/>
          <a:p>
            <a:pPr algn="ctr"/>
            <a:r>
              <a:rPr lang="en-GB" sz="2400" b="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a:t>
            </a:r>
            <a:endParaRPr lang="pt-BR" sz="2400" b="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Marcador de Posição de Conteúdo 2">
            <a:extLst>
              <a:ext uri="{FF2B5EF4-FFF2-40B4-BE49-F238E27FC236}">
                <a16:creationId xmlns:a16="http://schemas.microsoft.com/office/drawing/2014/main" id="{E6CF682B-CE0F-3101-FED4-392ED28B90BF}"/>
              </a:ext>
            </a:extLst>
          </p:cNvPr>
          <p:cNvSpPr>
            <a:spLocks noGrp="1"/>
          </p:cNvSpPr>
          <p:nvPr>
            <p:ph idx="1"/>
          </p:nvPr>
        </p:nvSpPr>
        <p:spPr>
          <a:xfrm>
            <a:off x="838200" y="1087120"/>
            <a:ext cx="10515600" cy="5089843"/>
          </a:xfrm>
        </p:spPr>
        <p:txBody>
          <a:bodyPr>
            <a:normAutofit fontScale="55000" lnSpcReduction="20000"/>
          </a:bodyPr>
          <a:lstStyle/>
          <a:p>
            <a:pPr marL="0" lvl="0" indent="0">
              <a:buNone/>
            </a:pPr>
            <a:r>
              <a:rPr lang="pt-BR" sz="3400" b="1" dirty="0">
                <a:latin typeface="Arial" panose="020B0604020202020204" pitchFamily="34" charset="0"/>
                <a:cs typeface="Arial" panose="020B0604020202020204" pitchFamily="34" charset="0"/>
              </a:rPr>
              <a:t>Ações concretas de participação Ativa ou Direta:</a:t>
            </a:r>
            <a:endParaRPr lang="pt-BR" sz="3400" dirty="0">
              <a:latin typeface="Arial" panose="020B0604020202020204" pitchFamily="34" charset="0"/>
              <a:cs typeface="Arial" panose="020B0604020202020204" pitchFamily="34" charset="0"/>
            </a:endParaRPr>
          </a:p>
          <a:p>
            <a:pPr lvl="0"/>
            <a:r>
              <a:rPr lang="pt-BR" sz="3400" dirty="0">
                <a:latin typeface="Arial" panose="020B0604020202020204" pitchFamily="34" charset="0"/>
                <a:cs typeface="Arial" panose="020B0604020202020204" pitchFamily="34" charset="0"/>
              </a:rPr>
              <a:t>As comunidades </a:t>
            </a:r>
            <a:r>
              <a:rPr lang="pt-BR" sz="3400" u="sng" dirty="0">
                <a:latin typeface="Arial" panose="020B0604020202020204" pitchFamily="34" charset="0"/>
                <a:cs typeface="Arial" panose="020B0604020202020204" pitchFamily="34" charset="0"/>
              </a:rPr>
              <a:t>envolvidas na elaboração de desenho do projeto</a:t>
            </a:r>
            <a:r>
              <a:rPr lang="pt-BR" sz="3400" dirty="0">
                <a:latin typeface="Arial" panose="020B0604020202020204" pitchFamily="34" charset="0"/>
                <a:cs typeface="Arial" panose="020B0604020202020204" pitchFamily="34" charset="0"/>
              </a:rPr>
              <a:t> incluindo estratégias e política através de encontro e reuniões populares e de pontos focais de pessoas influentes e lideranças chaves no processo.</a:t>
            </a:r>
          </a:p>
          <a:p>
            <a:pPr lvl="0"/>
            <a:r>
              <a:rPr lang="pt-BR" sz="3400" dirty="0">
                <a:latin typeface="Arial" panose="020B0604020202020204" pitchFamily="34" charset="0"/>
                <a:cs typeface="Arial" panose="020B0604020202020204" pitchFamily="34" charset="0"/>
              </a:rPr>
              <a:t>Comunidade </a:t>
            </a:r>
            <a:r>
              <a:rPr lang="pt-BR" sz="3400" u="sng" dirty="0">
                <a:latin typeface="Arial" panose="020B0604020202020204" pitchFamily="34" charset="0"/>
                <a:cs typeface="Arial" panose="020B0604020202020204" pitchFamily="34" charset="0"/>
              </a:rPr>
              <a:t>organizada em estruturas comunitárias</a:t>
            </a:r>
            <a:r>
              <a:rPr lang="pt-BR" sz="3400" dirty="0">
                <a:latin typeface="Arial" panose="020B0604020202020204" pitchFamily="34" charset="0"/>
                <a:cs typeface="Arial" panose="020B0604020202020204" pitchFamily="34" charset="0"/>
              </a:rPr>
              <a:t> (Comitês de gestão e membros de policiamento) para participação em diversas tarefas de implementação do projeto.</a:t>
            </a:r>
          </a:p>
          <a:p>
            <a:pPr lvl="0"/>
            <a:r>
              <a:rPr lang="pt-BR" sz="3400" u="sng" dirty="0">
                <a:latin typeface="Arial" panose="020B0604020202020204" pitchFamily="34" charset="0"/>
                <a:cs typeface="Arial" panose="020B0604020202020204" pitchFamily="34" charset="0"/>
              </a:rPr>
              <a:t>Formação e capacitações da estrutura comunitária,</a:t>
            </a:r>
            <a:r>
              <a:rPr lang="pt-BR" sz="3400" dirty="0">
                <a:latin typeface="Arial" panose="020B0604020202020204" pitchFamily="34" charset="0"/>
                <a:cs typeface="Arial" panose="020B0604020202020204" pitchFamily="34" charset="0"/>
              </a:rPr>
              <a:t> para implementação do projeto,</a:t>
            </a:r>
          </a:p>
          <a:p>
            <a:pPr lvl="0"/>
            <a:r>
              <a:rPr lang="pt-BR" sz="3400" dirty="0">
                <a:latin typeface="Arial" panose="020B0604020202020204" pitchFamily="34" charset="0"/>
                <a:cs typeface="Arial" panose="020B0604020202020204" pitchFamily="34" charset="0"/>
              </a:rPr>
              <a:t>Provisão de emprego aos membros da comunidade (onde os fiscais </a:t>
            </a:r>
            <a:r>
              <a:rPr lang="pt-BR" sz="3400" dirty="0" err="1">
                <a:latin typeface="Arial" panose="020B0604020202020204" pitchFamily="34" charset="0"/>
                <a:cs typeface="Arial" panose="020B0604020202020204" pitchFamily="34" charset="0"/>
              </a:rPr>
              <a:t>Akashinga</a:t>
            </a:r>
            <a:r>
              <a:rPr lang="pt-BR" sz="3400" dirty="0">
                <a:latin typeface="Arial" panose="020B0604020202020204" pitchFamily="34" charset="0"/>
                <a:cs typeface="Arial" panose="020B0604020202020204" pitchFamily="34" charset="0"/>
              </a:rPr>
              <a:t> são recrutados localmente e treinados para desempenho de suas atividades).</a:t>
            </a:r>
          </a:p>
          <a:p>
            <a:pPr lvl="0"/>
            <a:r>
              <a:rPr lang="pt-BR" sz="3400" dirty="0">
                <a:latin typeface="Arial" panose="020B0604020202020204" pitchFamily="34" charset="0"/>
                <a:cs typeface="Arial" panose="020B0604020202020204" pitchFamily="34" charset="0"/>
              </a:rPr>
              <a:t>Alocação de benefício resultado de contribuições de parceiros ambientais com vista ao sustento socioeconômico das comunidades (“</a:t>
            </a:r>
            <a:r>
              <a:rPr lang="pt-BR" sz="3400" b="1" dirty="0" err="1">
                <a:latin typeface="Arial" panose="020B0604020202020204" pitchFamily="34" charset="0"/>
                <a:cs typeface="Arial" panose="020B0604020202020204" pitchFamily="34" charset="0"/>
              </a:rPr>
              <a:t>Livelihood</a:t>
            </a:r>
            <a:r>
              <a:rPr lang="pt-BR" sz="3400" b="1" dirty="0">
                <a:latin typeface="Arial" panose="020B0604020202020204" pitchFamily="34" charset="0"/>
                <a:cs typeface="Arial" panose="020B0604020202020204" pitchFamily="34" charset="0"/>
              </a:rPr>
              <a:t> </a:t>
            </a:r>
            <a:r>
              <a:rPr lang="pt-BR" sz="3400" b="1" dirty="0" err="1">
                <a:latin typeface="Arial" panose="020B0604020202020204" pitchFamily="34" charset="0"/>
                <a:cs typeface="Arial" panose="020B0604020202020204" pitchFamily="34" charset="0"/>
              </a:rPr>
              <a:t>benefits</a:t>
            </a:r>
            <a:r>
              <a:rPr lang="pt-BR" sz="3400" dirty="0">
                <a:latin typeface="Arial" panose="020B0604020202020204" pitchFamily="34" charset="0"/>
                <a:cs typeface="Arial" panose="020B0604020202020204" pitchFamily="34" charset="0"/>
              </a:rPr>
              <a:t>”, com implementação de atividades diversa para renda).</a:t>
            </a:r>
          </a:p>
          <a:p>
            <a:pPr lvl="0"/>
            <a:r>
              <a:rPr lang="pt-BR" sz="3400" dirty="0">
                <a:latin typeface="Arial" panose="020B0604020202020204" pitchFamily="34" charset="0"/>
                <a:cs typeface="Arial" panose="020B0604020202020204" pitchFamily="34" charset="0"/>
              </a:rPr>
              <a:t>Organização das comunidades em estruturas denominado por Comitês de gestão de </a:t>
            </a:r>
            <a:r>
              <a:rPr lang="pt-BR" sz="3400" dirty="0" err="1">
                <a:latin typeface="Arial" panose="020B0604020202020204" pitchFamily="34" charset="0"/>
                <a:cs typeface="Arial" panose="020B0604020202020204" pitchFamily="34" charset="0"/>
              </a:rPr>
              <a:t>RNs</a:t>
            </a:r>
            <a:r>
              <a:rPr lang="pt-BR" sz="3400" dirty="0">
                <a:latin typeface="Arial" panose="020B0604020202020204" pitchFamily="34" charset="0"/>
                <a:cs typeface="Arial" panose="020B0604020202020204" pitchFamily="34" charset="0"/>
              </a:rPr>
              <a:t> (</a:t>
            </a:r>
            <a:r>
              <a:rPr lang="pt-BR" sz="3400" dirty="0" err="1">
                <a:latin typeface="Arial" panose="020B0604020202020204" pitchFamily="34" charset="0"/>
                <a:cs typeface="Arial" panose="020B0604020202020204" pitchFamily="34" charset="0"/>
              </a:rPr>
              <a:t>CGRNs</a:t>
            </a:r>
            <a:r>
              <a:rPr lang="pt-BR" sz="3400" dirty="0">
                <a:latin typeface="Arial" panose="020B0604020202020204" pitchFamily="34" charset="0"/>
                <a:cs typeface="Arial" panose="020B0604020202020204" pitchFamily="34" charset="0"/>
              </a:rPr>
              <a:t>), para melhor implementação de Projetos: </a:t>
            </a:r>
            <a:r>
              <a:rPr lang="pt-BR" sz="3400" b="1" i="1" u="sng" dirty="0">
                <a:latin typeface="Arial" panose="020B0604020202020204" pitchFamily="34" charset="0"/>
                <a:cs typeface="Arial" panose="020B0604020202020204" pitchFamily="34" charset="0"/>
              </a:rPr>
              <a:t>para</a:t>
            </a:r>
            <a:r>
              <a:rPr lang="pt-BR" sz="3400" dirty="0">
                <a:latin typeface="Arial" panose="020B0604020202020204" pitchFamily="34" charset="0"/>
                <a:cs typeface="Arial" panose="020B0604020202020204" pitchFamily="34" charset="0"/>
              </a:rPr>
              <a:t>, </a:t>
            </a:r>
            <a:r>
              <a:rPr lang="pt-BR" sz="3400" b="1" i="1" u="sng" dirty="0">
                <a:latin typeface="Arial" panose="020B0604020202020204" pitchFamily="34" charset="0"/>
                <a:cs typeface="Arial" panose="020B0604020202020204" pitchFamily="34" charset="0"/>
              </a:rPr>
              <a:t>de</a:t>
            </a:r>
            <a:r>
              <a:rPr lang="pt-BR" sz="3400" dirty="0">
                <a:latin typeface="Arial" panose="020B0604020202020204" pitchFamily="34" charset="0"/>
                <a:cs typeface="Arial" panose="020B0604020202020204" pitchFamily="34" charset="0"/>
              </a:rPr>
              <a:t>, </a:t>
            </a:r>
            <a:r>
              <a:rPr lang="pt-BR" sz="3400" b="1" i="1" u="sng" dirty="0">
                <a:latin typeface="Arial" panose="020B0604020202020204" pitchFamily="34" charset="0"/>
                <a:cs typeface="Arial" panose="020B0604020202020204" pitchFamily="34" charset="0"/>
              </a:rPr>
              <a:t>com</a:t>
            </a:r>
            <a:r>
              <a:rPr lang="pt-BR" sz="3400" u="sng" dirty="0">
                <a:latin typeface="Arial" panose="020B0604020202020204" pitchFamily="34" charset="0"/>
                <a:cs typeface="Arial" panose="020B0604020202020204" pitchFamily="34" charset="0"/>
              </a:rPr>
              <a:t>,</a:t>
            </a:r>
            <a:r>
              <a:rPr lang="pt-BR" sz="3400" dirty="0">
                <a:latin typeface="Arial" panose="020B0604020202020204" pitchFamily="34" charset="0"/>
                <a:cs typeface="Arial" panose="020B0604020202020204" pitchFamily="34" charset="0"/>
              </a:rPr>
              <a:t> </a:t>
            </a:r>
            <a:r>
              <a:rPr lang="pt-BR" sz="3400" b="1" i="1" u="sng" dirty="0">
                <a:latin typeface="Arial" panose="020B0604020202020204" pitchFamily="34" charset="0"/>
                <a:cs typeface="Arial" panose="020B0604020202020204" pitchFamily="34" charset="0"/>
              </a:rPr>
              <a:t>por</a:t>
            </a:r>
            <a:r>
              <a:rPr lang="pt-BR" sz="3400" dirty="0">
                <a:latin typeface="Arial" panose="020B0604020202020204" pitchFamily="34" charset="0"/>
                <a:cs typeface="Arial" panose="020B0604020202020204" pitchFamily="34" charset="0"/>
              </a:rPr>
              <a:t> comunidades como:</a:t>
            </a:r>
          </a:p>
          <a:p>
            <a:pPr lvl="0"/>
            <a:r>
              <a:rPr lang="pt-BR" sz="3400" dirty="0">
                <a:latin typeface="Arial" panose="020B0604020202020204" pitchFamily="34" charset="0"/>
                <a:cs typeface="Arial" panose="020B0604020202020204" pitchFamily="34" charset="0"/>
              </a:rPr>
              <a:t>Implementação de </a:t>
            </a:r>
            <a:r>
              <a:rPr lang="pt-BR" sz="3400" b="1" dirty="0">
                <a:latin typeface="Arial" panose="020B0604020202020204" pitchFamily="34" charset="0"/>
                <a:cs typeface="Arial" panose="020B0604020202020204" pitchFamily="34" charset="0"/>
              </a:rPr>
              <a:t>Projetos Alternativos à Conservação (</a:t>
            </a:r>
            <a:r>
              <a:rPr lang="pt-BR" sz="3400" b="1" dirty="0" err="1">
                <a:latin typeface="Arial" panose="020B0604020202020204" pitchFamily="34" charset="0"/>
                <a:cs typeface="Arial" panose="020B0604020202020204" pitchFamily="34" charset="0"/>
              </a:rPr>
              <a:t>livelihood</a:t>
            </a:r>
            <a:r>
              <a:rPr lang="pt-BR" sz="3400" b="1" dirty="0">
                <a:latin typeface="Arial" panose="020B0604020202020204" pitchFamily="34" charset="0"/>
                <a:cs typeface="Arial" panose="020B0604020202020204" pitchFamily="34" charset="0"/>
              </a:rPr>
              <a:t>)</a:t>
            </a:r>
            <a:r>
              <a:rPr lang="pt-BR" sz="3400" dirty="0">
                <a:latin typeface="Arial" panose="020B0604020202020204" pitchFamily="34" charset="0"/>
                <a:cs typeface="Arial" panose="020B0604020202020204" pitchFamily="34" charset="0"/>
              </a:rPr>
              <a:t> orientada na Horticultura, Apicultura, Salinas para extração de sal via sistema hidrológico (natural), Investimentos em infraestruturas sociais como: construção de Escolas, Sistema de água, Saúde, Vias de acesso, Poupanças financeiras e crédito rotativo etc.</a:t>
            </a:r>
          </a:p>
          <a:p>
            <a:endParaRPr lang="pt-BR" dirty="0"/>
          </a:p>
        </p:txBody>
      </p:sp>
    </p:spTree>
    <p:extLst>
      <p:ext uri="{BB962C8B-B14F-4D97-AF65-F5344CB8AC3E}">
        <p14:creationId xmlns:p14="http://schemas.microsoft.com/office/powerpoint/2010/main" val="15919952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41CAAC-3D54-17E3-2BCB-9C737E83BA3A}"/>
              </a:ext>
            </a:extLst>
          </p:cNvPr>
          <p:cNvSpPr>
            <a:spLocks noGrp="1"/>
          </p:cNvSpPr>
          <p:nvPr>
            <p:ph type="title"/>
          </p:nvPr>
        </p:nvSpPr>
        <p:spPr>
          <a:xfrm>
            <a:off x="838200" y="365125"/>
            <a:ext cx="10515600" cy="518795"/>
          </a:xfrm>
        </p:spPr>
        <p:txBody>
          <a:bodyPr>
            <a:normAutofit/>
          </a:bodyPr>
          <a:lstStyle/>
          <a:p>
            <a:pPr algn="ctr"/>
            <a:r>
              <a:rPr lang="en-GB" sz="2400" b="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a:t>
            </a:r>
            <a:endParaRPr lang="pt-BR" sz="2400" b="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Marcador de Posição de Conteúdo 2">
            <a:extLst>
              <a:ext uri="{FF2B5EF4-FFF2-40B4-BE49-F238E27FC236}">
                <a16:creationId xmlns:a16="http://schemas.microsoft.com/office/drawing/2014/main" id="{E2663345-A42C-C088-5D06-9DAEF2461134}"/>
              </a:ext>
            </a:extLst>
          </p:cNvPr>
          <p:cNvSpPr>
            <a:spLocks noGrp="1"/>
          </p:cNvSpPr>
          <p:nvPr>
            <p:ph idx="1"/>
          </p:nvPr>
        </p:nvSpPr>
        <p:spPr>
          <a:xfrm>
            <a:off x="838200" y="883920"/>
            <a:ext cx="10515600" cy="5293043"/>
          </a:xfrm>
        </p:spPr>
        <p:txBody>
          <a:bodyPr>
            <a:normAutofit/>
          </a:bodyPr>
          <a:lstStyle/>
          <a:p>
            <a:pPr marL="0" lvl="0" indent="0">
              <a:buNone/>
            </a:pPr>
            <a:r>
              <a:rPr lang="pt-BR" sz="2400" b="1" dirty="0">
                <a:latin typeface="Arial" panose="020B0604020202020204" pitchFamily="34" charset="0"/>
                <a:cs typeface="Arial" panose="020B0604020202020204" pitchFamily="34" charset="0"/>
              </a:rPr>
              <a:t>Iniciativa </a:t>
            </a:r>
            <a:r>
              <a:rPr lang="pt-BR" sz="2400" b="1" u="sng" dirty="0">
                <a:latin typeface="Arial" panose="020B0604020202020204" pitchFamily="34" charset="0"/>
                <a:cs typeface="Arial" panose="020B0604020202020204" pitchFamily="34" charset="0"/>
              </a:rPr>
              <a:t>“Programa </a:t>
            </a:r>
            <a:r>
              <a:rPr lang="pt-BR" sz="2400" b="1" u="sng" dirty="0" err="1">
                <a:latin typeface="Arial" panose="020B0604020202020204" pitchFamily="34" charset="0"/>
                <a:cs typeface="Arial" panose="020B0604020202020204" pitchFamily="34" charset="0"/>
              </a:rPr>
              <a:t>Tchuma</a:t>
            </a:r>
            <a:r>
              <a:rPr lang="pt-BR" sz="2400" b="1" u="sng" dirty="0">
                <a:latin typeface="Arial" panose="020B0604020202020204" pitchFamily="34" charset="0"/>
                <a:cs typeface="Arial" panose="020B0604020202020204" pitchFamily="34" charset="0"/>
              </a:rPr>
              <a:t> </a:t>
            </a:r>
            <a:r>
              <a:rPr lang="pt-BR" sz="2400" b="1" u="sng" dirty="0" err="1">
                <a:latin typeface="Arial" panose="020B0604020202020204" pitchFamily="34" charset="0"/>
                <a:cs typeface="Arial" panose="020B0604020202020204" pitchFamily="34" charset="0"/>
              </a:rPr>
              <a:t>Tchato</a:t>
            </a:r>
            <a:r>
              <a:rPr lang="pt-BR" sz="2400" b="1" dirty="0">
                <a:latin typeface="Arial" panose="020B0604020202020204" pitchFamily="34" charset="0"/>
                <a:cs typeface="Arial" panose="020B0604020202020204" pitchFamily="34" charset="0"/>
              </a:rPr>
              <a:t>” (</a:t>
            </a:r>
            <a:r>
              <a:rPr lang="pt-BR" sz="2400" b="1" i="1" dirty="0">
                <a:latin typeface="Arial" panose="020B0604020202020204" pitchFamily="34" charset="0"/>
                <a:cs typeface="Arial" panose="020B0604020202020204" pitchFamily="34" charset="0"/>
              </a:rPr>
              <a:t>significando a nossa riqueza</a:t>
            </a:r>
            <a:r>
              <a:rPr lang="pt-BR" sz="2400" b="1" dirty="0">
                <a:latin typeface="Arial" panose="020B0604020202020204" pitchFamily="34" charset="0"/>
                <a:cs typeface="Arial" panose="020B0604020202020204" pitchFamily="34" charset="0"/>
              </a:rPr>
              <a:t>”) em língua local </a:t>
            </a:r>
            <a:r>
              <a:rPr lang="pt-BR" sz="2400" b="1" dirty="0" err="1">
                <a:latin typeface="Arial" panose="020B0604020202020204" pitchFamily="34" charset="0"/>
                <a:cs typeface="Arial" panose="020B0604020202020204" pitchFamily="34" charset="0"/>
              </a:rPr>
              <a:t>Chikunda</a:t>
            </a:r>
            <a:r>
              <a:rPr lang="pt-BR" sz="2400" b="1" dirty="0">
                <a:latin typeface="Arial" panose="020B0604020202020204" pitchFamily="34" charset="0"/>
                <a:cs typeface="Arial" panose="020B0604020202020204" pitchFamily="34" charset="0"/>
              </a:rPr>
              <a:t> falada em Tete: </a:t>
            </a:r>
            <a:r>
              <a:rPr lang="pt-BR" sz="2400" dirty="0">
                <a:latin typeface="Arial" panose="020B0604020202020204" pitchFamily="34" charset="0"/>
                <a:cs typeface="Arial" panose="020B0604020202020204" pitchFamily="34" charset="0"/>
              </a:rPr>
              <a:t>Um programa comunitário de conservação de Recursos Naturais com participação direta das comunidades locais, centrando ao modelo de gestão descrito abaixo.</a:t>
            </a:r>
          </a:p>
          <a:p>
            <a:pPr lvl="0"/>
            <a:r>
              <a:rPr lang="pt-BR" sz="2400" b="1" dirty="0">
                <a:latin typeface="Arial" panose="020B0604020202020204" pitchFamily="34" charset="0"/>
                <a:cs typeface="Arial" panose="020B0604020202020204" pitchFamily="34" charset="0"/>
              </a:rPr>
              <a:t>Estratégias de gestão no âmbito “Programa </a:t>
            </a:r>
            <a:r>
              <a:rPr lang="pt-BR" sz="2400" b="1" dirty="0" err="1">
                <a:latin typeface="Arial" panose="020B0604020202020204" pitchFamily="34" charset="0"/>
                <a:cs typeface="Arial" panose="020B0604020202020204" pitchFamily="34" charset="0"/>
              </a:rPr>
              <a:t>Tchuma</a:t>
            </a:r>
            <a:r>
              <a:rPr lang="pt-BR" sz="2400" b="1" dirty="0">
                <a:latin typeface="Arial" panose="020B0604020202020204" pitchFamily="34" charset="0"/>
                <a:cs typeface="Arial" panose="020B0604020202020204" pitchFamily="34" charset="0"/>
              </a:rPr>
              <a:t> </a:t>
            </a:r>
            <a:r>
              <a:rPr lang="pt-BR" sz="2400" b="1" dirty="0" err="1">
                <a:latin typeface="Arial" panose="020B0604020202020204" pitchFamily="34" charset="0"/>
                <a:cs typeface="Arial" panose="020B0604020202020204" pitchFamily="34" charset="0"/>
              </a:rPr>
              <a:t>Tchato</a:t>
            </a:r>
            <a:r>
              <a:rPr lang="pt-BR" sz="2400" b="1" dirty="0">
                <a:latin typeface="Arial" panose="020B0604020202020204" pitchFamily="34" charset="0"/>
                <a:cs typeface="Arial" panose="020B0604020202020204" pitchFamily="34" charset="0"/>
              </a:rPr>
              <a:t>”</a:t>
            </a:r>
            <a:endParaRPr lang="pt-BR" sz="2400" dirty="0">
              <a:latin typeface="Arial" panose="020B0604020202020204" pitchFamily="34" charset="0"/>
              <a:cs typeface="Arial" panose="020B0604020202020204" pitchFamily="34" charset="0"/>
            </a:endParaRPr>
          </a:p>
          <a:p>
            <a:pPr lvl="3"/>
            <a:r>
              <a:rPr lang="pt-BR" sz="2400" b="1" dirty="0">
                <a:latin typeface="Arial" panose="020B0604020202020204" pitchFamily="34" charset="0"/>
                <a:cs typeface="Arial" panose="020B0604020202020204" pitchFamily="34" charset="0"/>
              </a:rPr>
              <a:t>Participação Passiva:  </a:t>
            </a:r>
            <a:endParaRPr lang="pt-BR" sz="2400" dirty="0">
              <a:latin typeface="Arial" panose="020B0604020202020204" pitchFamily="34" charset="0"/>
              <a:cs typeface="Arial" panose="020B0604020202020204" pitchFamily="34" charset="0"/>
            </a:endParaRPr>
          </a:p>
          <a:p>
            <a:pPr lvl="0"/>
            <a:r>
              <a:rPr lang="pt-BR" sz="2400" dirty="0">
                <a:latin typeface="Arial" panose="020B0604020202020204" pitchFamily="34" charset="0"/>
                <a:cs typeface="Arial" panose="020B0604020202020204" pitchFamily="34" charset="0"/>
              </a:rPr>
              <a:t>As comunidades são </a:t>
            </a:r>
            <a:r>
              <a:rPr lang="pt-BR" sz="2400" u="sng" dirty="0">
                <a:latin typeface="Arial" panose="020B0604020202020204" pitchFamily="34" charset="0"/>
                <a:cs typeface="Arial" panose="020B0604020202020204" pitchFamily="34" charset="0"/>
              </a:rPr>
              <a:t>ouvidas</a:t>
            </a:r>
            <a:r>
              <a:rPr lang="pt-BR" sz="2400" dirty="0">
                <a:latin typeface="Arial" panose="020B0604020202020204" pitchFamily="34" charset="0"/>
                <a:cs typeface="Arial" panose="020B0604020202020204" pitchFamily="34" charset="0"/>
              </a:rPr>
              <a:t> e </a:t>
            </a:r>
            <a:r>
              <a:rPr lang="pt-BR" sz="2400" u="sng" dirty="0">
                <a:latin typeface="Arial" panose="020B0604020202020204" pitchFamily="34" charset="0"/>
                <a:cs typeface="Arial" panose="020B0604020202020204" pitchFamily="34" charset="0"/>
              </a:rPr>
              <a:t>consultadas</a:t>
            </a:r>
            <a:r>
              <a:rPr lang="pt-BR" sz="2400" dirty="0">
                <a:latin typeface="Arial" panose="020B0604020202020204" pitchFamily="34" charset="0"/>
                <a:cs typeface="Arial" panose="020B0604020202020204" pitchFamily="34" charset="0"/>
              </a:rPr>
              <a:t> para introdução da iniciativa de conservação na sua região,</a:t>
            </a:r>
          </a:p>
          <a:p>
            <a:pPr lvl="0"/>
            <a:r>
              <a:rPr lang="pt-BR" sz="2400" dirty="0">
                <a:latin typeface="Arial" panose="020B0604020202020204" pitchFamily="34" charset="0"/>
                <a:cs typeface="Arial" panose="020B0604020202020204" pitchFamily="34" charset="0"/>
              </a:rPr>
              <a:t>São </a:t>
            </a:r>
            <a:r>
              <a:rPr lang="pt-BR" sz="2400" u="sng" dirty="0">
                <a:latin typeface="Arial" panose="020B0604020202020204" pitchFamily="34" charset="0"/>
                <a:cs typeface="Arial" panose="020B0604020202020204" pitchFamily="34" charset="0"/>
              </a:rPr>
              <a:t>apresentadas o programa</a:t>
            </a:r>
            <a:r>
              <a:rPr lang="pt-BR" sz="2400" dirty="0">
                <a:latin typeface="Arial" panose="020B0604020202020204" pitchFamily="34" charset="0"/>
                <a:cs typeface="Arial" panose="020B0604020202020204" pitchFamily="34" charset="0"/>
              </a:rPr>
              <a:t> e respectiva estratégias e políticas de gestão de recursos naturais, sem que tenha sido ouvida antecipadamente.</a:t>
            </a:r>
          </a:p>
          <a:p>
            <a:pPr lvl="0"/>
            <a:r>
              <a:rPr lang="pt-BR" sz="2400" dirty="0">
                <a:latin typeface="Arial" panose="020B0604020202020204" pitchFamily="34" charset="0"/>
                <a:cs typeface="Arial" panose="020B0604020202020204" pitchFamily="34" charset="0"/>
              </a:rPr>
              <a:t>Etc.</a:t>
            </a:r>
          </a:p>
          <a:p>
            <a:endParaRPr lang="pt-BR" dirty="0"/>
          </a:p>
        </p:txBody>
      </p:sp>
    </p:spTree>
    <p:extLst>
      <p:ext uri="{BB962C8B-B14F-4D97-AF65-F5344CB8AC3E}">
        <p14:creationId xmlns:p14="http://schemas.microsoft.com/office/powerpoint/2010/main" val="1534726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1DDA29-5923-F165-6D0C-C942DC1AC8B7}"/>
              </a:ext>
            </a:extLst>
          </p:cNvPr>
          <p:cNvSpPr>
            <a:spLocks noGrp="1"/>
          </p:cNvSpPr>
          <p:nvPr>
            <p:ph type="title"/>
          </p:nvPr>
        </p:nvSpPr>
        <p:spPr/>
        <p:txBody>
          <a:bodyPr>
            <a:normAutofit fontScale="90000"/>
          </a:bodyPr>
          <a:lstStyle/>
          <a:p>
            <a:pPr algn="ctr"/>
            <a:r>
              <a:rPr lang="en-GB" b="1" dirty="0">
                <a:solidFill>
                  <a:schemeClr val="accent2"/>
                </a:solidFill>
                <a:effectLst>
                  <a:outerShdw blurRad="38100" dist="38100" dir="2700000" algn="tl">
                    <a:srgbClr val="000000">
                      <a:alpha val="43137"/>
                    </a:srgbClr>
                  </a:outerShdw>
                </a:effectLst>
              </a:rPr>
              <a:t>MAPA DA COUTADA OFFICIAL NO5</a:t>
            </a:r>
            <a:br>
              <a:rPr lang="en-GB" b="1" dirty="0">
                <a:solidFill>
                  <a:schemeClr val="accent2"/>
                </a:solidFill>
                <a:effectLst>
                  <a:outerShdw blurRad="38100" dist="38100" dir="2700000" algn="tl">
                    <a:srgbClr val="000000">
                      <a:alpha val="43137"/>
                    </a:srgbClr>
                  </a:outerShdw>
                </a:effectLst>
              </a:rPr>
            </a:br>
            <a:r>
              <a:rPr lang="en-GB" b="1" dirty="0">
                <a:solidFill>
                  <a:schemeClr val="accent2"/>
                </a:solidFill>
                <a:effectLst>
                  <a:outerShdw blurRad="38100" dist="38100" dir="2700000" algn="tl">
                    <a:srgbClr val="000000">
                      <a:alpha val="43137"/>
                    </a:srgbClr>
                  </a:outerShdw>
                </a:effectLst>
              </a:rPr>
              <a:t>(</a:t>
            </a:r>
            <a:r>
              <a:rPr lang="en-GB" b="1" dirty="0" err="1">
                <a:solidFill>
                  <a:schemeClr val="accent2"/>
                </a:solidFill>
                <a:effectLst>
                  <a:outerShdw blurRad="38100" dist="38100" dir="2700000" algn="tl">
                    <a:srgbClr val="000000">
                      <a:alpha val="43137"/>
                    </a:srgbClr>
                  </a:outerShdw>
                </a:effectLst>
              </a:rPr>
              <a:t>distribuiç</a:t>
            </a:r>
            <a:r>
              <a:rPr lang="en-GB" b="1" dirty="0" err="1">
                <a:solidFill>
                  <a:schemeClr val="accent2"/>
                </a:solidFill>
                <a:effectLst>
                  <a:outerShdw blurRad="38100" dist="38100" dir="2700000" algn="tl">
                    <a:srgbClr val="000000">
                      <a:alpha val="43137"/>
                    </a:srgbClr>
                  </a:outerShdw>
                </a:effectLst>
                <a:latin typeface="Aptos Narrow" panose="020B0004020202020204" pitchFamily="34" charset="0"/>
              </a:rPr>
              <a:t>ā</a:t>
            </a:r>
            <a:r>
              <a:rPr lang="en-GB" b="1" dirty="0" err="1">
                <a:solidFill>
                  <a:schemeClr val="accent2"/>
                </a:solidFill>
                <a:effectLst>
                  <a:outerShdw blurRad="38100" dist="38100" dir="2700000" algn="tl">
                    <a:srgbClr val="000000">
                      <a:alpha val="43137"/>
                    </a:srgbClr>
                  </a:outerShdw>
                </a:effectLst>
              </a:rPr>
              <a:t>o</a:t>
            </a:r>
            <a:r>
              <a:rPr lang="en-GB" b="1" dirty="0">
                <a:solidFill>
                  <a:schemeClr val="accent2"/>
                </a:solidFill>
                <a:effectLst>
                  <a:outerShdw blurRad="38100" dist="38100" dir="2700000" algn="tl">
                    <a:srgbClr val="000000">
                      <a:alpha val="43137"/>
                    </a:srgbClr>
                  </a:outerShdw>
                </a:effectLst>
              </a:rPr>
              <a:t> da </a:t>
            </a:r>
            <a:r>
              <a:rPr lang="en-GB" b="1" dirty="0" err="1">
                <a:solidFill>
                  <a:schemeClr val="accent2"/>
                </a:solidFill>
                <a:effectLst>
                  <a:outerShdw blurRad="38100" dist="38100" dir="2700000" algn="tl">
                    <a:srgbClr val="000000">
                      <a:alpha val="43137"/>
                    </a:srgbClr>
                  </a:outerShdw>
                </a:effectLst>
              </a:rPr>
              <a:t>populaç</a:t>
            </a:r>
            <a:r>
              <a:rPr lang="en-GB" b="1" dirty="0" err="1">
                <a:solidFill>
                  <a:schemeClr val="accent2"/>
                </a:solidFill>
                <a:effectLst>
                  <a:outerShdw blurRad="38100" dist="38100" dir="2700000" algn="tl">
                    <a:srgbClr val="000000">
                      <a:alpha val="43137"/>
                    </a:srgbClr>
                  </a:outerShdw>
                </a:effectLst>
                <a:latin typeface="Aptos Narrow" panose="020B0004020202020204" pitchFamily="34" charset="0"/>
              </a:rPr>
              <a:t>ā</a:t>
            </a:r>
            <a:r>
              <a:rPr lang="en-GB" b="1" dirty="0" err="1">
                <a:solidFill>
                  <a:schemeClr val="accent2"/>
                </a:solidFill>
                <a:effectLst>
                  <a:outerShdw blurRad="38100" dist="38100" dir="2700000" algn="tl">
                    <a:srgbClr val="000000">
                      <a:alpha val="43137"/>
                    </a:srgbClr>
                  </a:outerShdw>
                </a:effectLst>
              </a:rPr>
              <a:t>o</a:t>
            </a:r>
            <a:r>
              <a:rPr lang="en-GB" b="1" dirty="0">
                <a:solidFill>
                  <a:schemeClr val="accent2"/>
                </a:solidFill>
                <a:effectLst>
                  <a:outerShdw blurRad="38100" dist="38100" dir="2700000" algn="tl">
                    <a:srgbClr val="000000">
                      <a:alpha val="43137"/>
                    </a:srgbClr>
                  </a:outerShdw>
                </a:effectLst>
              </a:rPr>
              <a:t> que </a:t>
            </a:r>
            <a:r>
              <a:rPr lang="en-GB" b="1" dirty="0" err="1">
                <a:solidFill>
                  <a:schemeClr val="accent2"/>
                </a:solidFill>
                <a:effectLst>
                  <a:outerShdw blurRad="38100" dist="38100" dir="2700000" algn="tl">
                    <a:srgbClr val="000000">
                      <a:alpha val="43137"/>
                    </a:srgbClr>
                  </a:outerShdw>
                </a:effectLst>
              </a:rPr>
              <a:t>sofre</a:t>
            </a:r>
            <a:r>
              <a:rPr lang="en-GB" b="1" dirty="0">
                <a:solidFill>
                  <a:schemeClr val="accent2"/>
                </a:solidFill>
                <a:effectLst>
                  <a:outerShdw blurRad="38100" dist="38100" dir="2700000" algn="tl">
                    <a:srgbClr val="000000">
                      <a:alpha val="43137"/>
                    </a:srgbClr>
                  </a:outerShdw>
                </a:effectLst>
              </a:rPr>
              <a:t> CHFB)</a:t>
            </a:r>
            <a:endParaRPr lang="pt-BR" b="1" dirty="0">
              <a:solidFill>
                <a:schemeClr val="accent2"/>
              </a:solidFill>
              <a:effectLst>
                <a:outerShdw blurRad="38100" dist="38100" dir="2700000" algn="tl">
                  <a:srgbClr val="000000">
                    <a:alpha val="43137"/>
                  </a:srgbClr>
                </a:outerShdw>
              </a:effectLst>
            </a:endParaRPr>
          </a:p>
        </p:txBody>
      </p:sp>
      <p:pic>
        <p:nvPicPr>
          <p:cNvPr id="4" name="Picture 4" descr="A map of the north america&#10;&#10;AI-generated content may be incorrect.">
            <a:extLst>
              <a:ext uri="{FF2B5EF4-FFF2-40B4-BE49-F238E27FC236}">
                <a16:creationId xmlns:a16="http://schemas.microsoft.com/office/drawing/2014/main" id="{2A7B0099-E16E-B2AD-A98B-B4336B89ED5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99360" y="1461167"/>
            <a:ext cx="6677233" cy="4715796"/>
          </a:xfrm>
          <a:prstGeom prst="rect">
            <a:avLst/>
          </a:prstGeom>
        </p:spPr>
      </p:pic>
    </p:spTree>
    <p:extLst>
      <p:ext uri="{BB962C8B-B14F-4D97-AF65-F5344CB8AC3E}">
        <p14:creationId xmlns:p14="http://schemas.microsoft.com/office/powerpoint/2010/main" val="42928673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48BC3E-AB62-4E90-99E6-2C5325027A21}"/>
              </a:ext>
            </a:extLst>
          </p:cNvPr>
          <p:cNvSpPr>
            <a:spLocks noGrp="1"/>
          </p:cNvSpPr>
          <p:nvPr>
            <p:ph type="title"/>
          </p:nvPr>
        </p:nvSpPr>
        <p:spPr>
          <a:xfrm>
            <a:off x="838200" y="365125"/>
            <a:ext cx="10515600" cy="488315"/>
          </a:xfrm>
        </p:spPr>
        <p:txBody>
          <a:bodyPr>
            <a:normAutofit/>
          </a:bodyPr>
          <a:lstStyle/>
          <a:p>
            <a:pPr algn="ctr"/>
            <a:r>
              <a:rPr lang="en-GB" sz="2400" b="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a:t>
            </a:r>
            <a:endParaRPr lang="pt-BR" sz="2400" b="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Marcador de Posição de Conteúdo 2">
            <a:extLst>
              <a:ext uri="{FF2B5EF4-FFF2-40B4-BE49-F238E27FC236}">
                <a16:creationId xmlns:a16="http://schemas.microsoft.com/office/drawing/2014/main" id="{3C1E5572-DDC5-82EC-D457-0C5A9301899E}"/>
              </a:ext>
            </a:extLst>
          </p:cNvPr>
          <p:cNvSpPr>
            <a:spLocks noGrp="1"/>
          </p:cNvSpPr>
          <p:nvPr>
            <p:ph idx="1"/>
          </p:nvPr>
        </p:nvSpPr>
        <p:spPr>
          <a:xfrm>
            <a:off x="838200" y="853440"/>
            <a:ext cx="10515600" cy="5323523"/>
          </a:xfrm>
        </p:spPr>
        <p:txBody>
          <a:bodyPr>
            <a:normAutofit fontScale="55000" lnSpcReduction="20000"/>
          </a:bodyPr>
          <a:lstStyle/>
          <a:p>
            <a:pPr marL="1371600" lvl="3" indent="0">
              <a:buNone/>
            </a:pPr>
            <a:r>
              <a:rPr lang="pt-BR" sz="3400" b="1" dirty="0">
                <a:latin typeface="Arial" panose="020B0604020202020204" pitchFamily="34" charset="0"/>
                <a:cs typeface="Arial" panose="020B0604020202020204" pitchFamily="34" charset="0"/>
              </a:rPr>
              <a:t>Participação Ativa:</a:t>
            </a:r>
            <a:endParaRPr lang="pt-BR" sz="3400" dirty="0">
              <a:latin typeface="Arial" panose="020B0604020202020204" pitchFamily="34" charset="0"/>
              <a:cs typeface="Arial" panose="020B0604020202020204" pitchFamily="34" charset="0"/>
            </a:endParaRPr>
          </a:p>
          <a:p>
            <a:pPr lvl="0"/>
            <a:r>
              <a:rPr lang="pt-BR" sz="3400" dirty="0">
                <a:latin typeface="Arial" panose="020B0604020202020204" pitchFamily="34" charset="0"/>
                <a:cs typeface="Arial" panose="020B0604020202020204" pitchFamily="34" charset="0"/>
              </a:rPr>
              <a:t>As comunidades </a:t>
            </a:r>
            <a:r>
              <a:rPr lang="pt-BR" sz="3400" u="sng" dirty="0">
                <a:latin typeface="Arial" panose="020B0604020202020204" pitchFamily="34" charset="0"/>
                <a:cs typeface="Arial" panose="020B0604020202020204" pitchFamily="34" charset="0"/>
              </a:rPr>
              <a:t>envolvidas na elaboração de desenho do projeto</a:t>
            </a:r>
            <a:r>
              <a:rPr lang="pt-BR" sz="3400" dirty="0">
                <a:latin typeface="Arial" panose="020B0604020202020204" pitchFamily="34" charset="0"/>
                <a:cs typeface="Arial" panose="020B0604020202020204" pitchFamily="34" charset="0"/>
              </a:rPr>
              <a:t> incluindo estratégias e política através de encontro e reuniões populares e com pontos focais nas comunidades e envolvimento de pessoas influentes com respetivas lideranças chaves (tradicionais, políticas, governamentais e religiosas) no processo.</a:t>
            </a:r>
          </a:p>
          <a:p>
            <a:pPr lvl="0"/>
            <a:r>
              <a:rPr lang="pt-BR" sz="3400" dirty="0">
                <a:latin typeface="Arial" panose="020B0604020202020204" pitchFamily="34" charset="0"/>
                <a:cs typeface="Arial" panose="020B0604020202020204" pitchFamily="34" charset="0"/>
              </a:rPr>
              <a:t>Comunidade </a:t>
            </a:r>
            <a:r>
              <a:rPr lang="pt-BR" sz="3400" u="sng" dirty="0">
                <a:latin typeface="Arial" panose="020B0604020202020204" pitchFamily="34" charset="0"/>
                <a:cs typeface="Arial" panose="020B0604020202020204" pitchFamily="34" charset="0"/>
              </a:rPr>
              <a:t>organizada em estruturas comunitárias</a:t>
            </a:r>
            <a:r>
              <a:rPr lang="pt-BR" sz="3400" dirty="0">
                <a:latin typeface="Arial" panose="020B0604020202020204" pitchFamily="34" charset="0"/>
                <a:cs typeface="Arial" panose="020B0604020202020204" pitchFamily="34" charset="0"/>
              </a:rPr>
              <a:t> (Comitês de gestão e membros de Policiamento comunitário) para participação em diversas tarefas de implementação do projeto.</a:t>
            </a:r>
          </a:p>
          <a:p>
            <a:pPr lvl="0"/>
            <a:r>
              <a:rPr lang="pt-BR" sz="3400" u="sng" dirty="0">
                <a:latin typeface="Arial" panose="020B0604020202020204" pitchFamily="34" charset="0"/>
                <a:cs typeface="Arial" panose="020B0604020202020204" pitchFamily="34" charset="0"/>
              </a:rPr>
              <a:t>Formação e capacitações de estruturas comunitárias criadas </a:t>
            </a:r>
            <a:r>
              <a:rPr lang="pt-BR" sz="3400" dirty="0">
                <a:latin typeface="Arial" panose="020B0604020202020204" pitchFamily="34" charset="0"/>
                <a:cs typeface="Arial" panose="020B0604020202020204" pitchFamily="34" charset="0"/>
              </a:rPr>
              <a:t>para implementação do projeto,</a:t>
            </a:r>
          </a:p>
          <a:p>
            <a:pPr lvl="0"/>
            <a:r>
              <a:rPr lang="pt-BR" sz="3400" dirty="0">
                <a:latin typeface="Arial" panose="020B0604020202020204" pitchFamily="34" charset="0"/>
                <a:cs typeface="Arial" panose="020B0604020202020204" pitchFamily="34" charset="0"/>
              </a:rPr>
              <a:t>Provisão de emprego aos membros da comunidade.</a:t>
            </a:r>
          </a:p>
          <a:p>
            <a:pPr lvl="0"/>
            <a:r>
              <a:rPr lang="pt-BR" sz="3400" dirty="0">
                <a:latin typeface="Arial" panose="020B0604020202020204" pitchFamily="34" charset="0"/>
                <a:cs typeface="Arial" panose="020B0604020202020204" pitchFamily="34" charset="0"/>
              </a:rPr>
              <a:t>Alocação de benefícios resultante da exploração sustentável de Recursos Naturais (a traves de turismo de Caça cinegética, turismo de contemplação, fotografia e filmagem, alojamento, Lazer e bebidas).</a:t>
            </a:r>
          </a:p>
          <a:p>
            <a:pPr lvl="0"/>
            <a:r>
              <a:rPr lang="pt-BR" sz="3400" dirty="0">
                <a:latin typeface="Arial" panose="020B0604020202020204" pitchFamily="34" charset="0"/>
                <a:cs typeface="Arial" panose="020B0604020202020204" pitchFamily="34" charset="0"/>
              </a:rPr>
              <a:t>Implementação de Projetos: </a:t>
            </a:r>
            <a:r>
              <a:rPr lang="pt-BR" sz="3400" b="1" i="1" u="sng" dirty="0">
                <a:latin typeface="Arial" panose="020B0604020202020204" pitchFamily="34" charset="0"/>
                <a:cs typeface="Arial" panose="020B0604020202020204" pitchFamily="34" charset="0"/>
              </a:rPr>
              <a:t>para</a:t>
            </a:r>
            <a:r>
              <a:rPr lang="pt-BR" sz="3400" dirty="0">
                <a:latin typeface="Arial" panose="020B0604020202020204" pitchFamily="34" charset="0"/>
                <a:cs typeface="Arial" panose="020B0604020202020204" pitchFamily="34" charset="0"/>
              </a:rPr>
              <a:t>, </a:t>
            </a:r>
            <a:r>
              <a:rPr lang="pt-BR" sz="3400" b="1" i="1" u="sng" dirty="0">
                <a:latin typeface="Arial" panose="020B0604020202020204" pitchFamily="34" charset="0"/>
                <a:cs typeface="Arial" panose="020B0604020202020204" pitchFamily="34" charset="0"/>
              </a:rPr>
              <a:t>de</a:t>
            </a:r>
            <a:r>
              <a:rPr lang="pt-BR" sz="3400" dirty="0">
                <a:latin typeface="Arial" panose="020B0604020202020204" pitchFamily="34" charset="0"/>
                <a:cs typeface="Arial" panose="020B0604020202020204" pitchFamily="34" charset="0"/>
              </a:rPr>
              <a:t>, </a:t>
            </a:r>
            <a:r>
              <a:rPr lang="pt-BR" sz="3400" b="1" i="1" u="sng" dirty="0">
                <a:latin typeface="Arial" panose="020B0604020202020204" pitchFamily="34" charset="0"/>
                <a:cs typeface="Arial" panose="020B0604020202020204" pitchFamily="34" charset="0"/>
              </a:rPr>
              <a:t>com</a:t>
            </a:r>
            <a:r>
              <a:rPr lang="pt-BR" sz="3400" u="sng" dirty="0">
                <a:latin typeface="Arial" panose="020B0604020202020204" pitchFamily="34" charset="0"/>
                <a:cs typeface="Arial" panose="020B0604020202020204" pitchFamily="34" charset="0"/>
              </a:rPr>
              <a:t>,</a:t>
            </a:r>
            <a:r>
              <a:rPr lang="pt-BR" sz="3400" dirty="0">
                <a:latin typeface="Arial" panose="020B0604020202020204" pitchFamily="34" charset="0"/>
                <a:cs typeface="Arial" panose="020B0604020202020204" pitchFamily="34" charset="0"/>
              </a:rPr>
              <a:t> </a:t>
            </a:r>
            <a:r>
              <a:rPr lang="pt-BR" sz="3400" b="1" i="1" u="sng" dirty="0">
                <a:latin typeface="Arial" panose="020B0604020202020204" pitchFamily="34" charset="0"/>
                <a:cs typeface="Arial" panose="020B0604020202020204" pitchFamily="34" charset="0"/>
              </a:rPr>
              <a:t>por</a:t>
            </a:r>
            <a:r>
              <a:rPr lang="pt-BR" sz="3400" dirty="0">
                <a:latin typeface="Arial" panose="020B0604020202020204" pitchFamily="34" charset="0"/>
                <a:cs typeface="Arial" panose="020B0604020202020204" pitchFamily="34" charset="0"/>
              </a:rPr>
              <a:t> comunidades como: agricultura de conservação (horticultura), moageiras comunitárias, Mercados de venda de produtos diverso, aberturas de contas bancários comunitários com respectivos depósitos de fundos de receita da caca cinegética recebidas dos blocos de Safaris de Caça (no âmbito </a:t>
            </a:r>
            <a:r>
              <a:rPr lang="pt-BR" sz="3400" dirty="0" err="1">
                <a:latin typeface="Arial" panose="020B0604020202020204" pitchFamily="34" charset="0"/>
                <a:cs typeface="Arial" panose="020B0604020202020204" pitchFamily="34" charset="0"/>
              </a:rPr>
              <a:t>Tchuma</a:t>
            </a:r>
            <a:r>
              <a:rPr lang="pt-BR" sz="3400" dirty="0">
                <a:latin typeface="Arial" panose="020B0604020202020204" pitchFamily="34" charset="0"/>
                <a:cs typeface="Arial" panose="020B0604020202020204" pitchFamily="34" charset="0"/>
              </a:rPr>
              <a:t> </a:t>
            </a:r>
            <a:r>
              <a:rPr lang="pt-BR" sz="3400" dirty="0" err="1">
                <a:latin typeface="Arial" panose="020B0604020202020204" pitchFamily="34" charset="0"/>
                <a:cs typeface="Arial" panose="020B0604020202020204" pitchFamily="34" charset="0"/>
              </a:rPr>
              <a:t>Tchato</a:t>
            </a:r>
            <a:r>
              <a:rPr lang="pt-BR" sz="3400" dirty="0">
                <a:latin typeface="Arial" panose="020B0604020202020204" pitchFamily="34" charset="0"/>
                <a:cs typeface="Arial" panose="020B0604020202020204" pitchFamily="34" charset="0"/>
              </a:rPr>
              <a:t>), criação de gado para a comunidade, aquisição de meios circulantes para a comunidade, criação de Crédito rotativo para membros da comunidade etc.</a:t>
            </a:r>
          </a:p>
          <a:p>
            <a:endParaRPr lang="pt-BR" dirty="0"/>
          </a:p>
        </p:txBody>
      </p:sp>
    </p:spTree>
    <p:extLst>
      <p:ext uri="{BB962C8B-B14F-4D97-AF65-F5344CB8AC3E}">
        <p14:creationId xmlns:p14="http://schemas.microsoft.com/office/powerpoint/2010/main" val="19029453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09B912-41B9-D5B0-8A42-B37499E0300B}"/>
              </a:ext>
            </a:extLst>
          </p:cNvPr>
          <p:cNvSpPr>
            <a:spLocks noGrp="1"/>
          </p:cNvSpPr>
          <p:nvPr>
            <p:ph type="title"/>
          </p:nvPr>
        </p:nvSpPr>
        <p:spPr>
          <a:xfrm>
            <a:off x="838200" y="365125"/>
            <a:ext cx="10515600" cy="518795"/>
          </a:xfrm>
        </p:spPr>
        <p:txBody>
          <a:bodyPr>
            <a:normAutofit fontScale="90000"/>
          </a:bodyPr>
          <a:lstStyle/>
          <a:p>
            <a:pPr algn="ctr"/>
            <a:r>
              <a:rPr lang="pt-BR" sz="2400"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pt-BR" sz="2400"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pt-BR" sz="2400"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IX - RESULTADOS COM BASE NAS RESPOSTAS RÁPIDAS E EFICIENTES</a:t>
            </a:r>
            <a:br>
              <a:rPr lang="pt-BR" sz="2400"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endParaRPr lang="pt-BR" sz="2400"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Marcador de Posição de Conteúdo 2">
            <a:extLst>
              <a:ext uri="{FF2B5EF4-FFF2-40B4-BE49-F238E27FC236}">
                <a16:creationId xmlns:a16="http://schemas.microsoft.com/office/drawing/2014/main" id="{3A020077-64F2-D602-886A-C66254E6A180}"/>
              </a:ext>
            </a:extLst>
          </p:cNvPr>
          <p:cNvSpPr>
            <a:spLocks noGrp="1"/>
          </p:cNvSpPr>
          <p:nvPr>
            <p:ph idx="1"/>
          </p:nvPr>
        </p:nvSpPr>
        <p:spPr>
          <a:xfrm>
            <a:off x="838200" y="883920"/>
            <a:ext cx="10515600" cy="5293043"/>
          </a:xfrm>
        </p:spPr>
        <p:txBody>
          <a:bodyPr>
            <a:normAutofit lnSpcReduction="10000"/>
          </a:bodyPr>
          <a:lstStyle/>
          <a:p>
            <a:pPr marL="0" indent="0">
              <a:buNone/>
            </a:pPr>
            <a:r>
              <a:rPr lang="pt-BR" sz="2600" b="1" dirty="0">
                <a:latin typeface="Arial" panose="020B0604020202020204" pitchFamily="34" charset="0"/>
                <a:cs typeface="Arial" panose="020B0604020202020204" pitchFamily="34" charset="0"/>
              </a:rPr>
              <a:t>Inclusão da comunidade aumentou a eficácia na Proteção e Fiscalização de áreas protegidas em geral como:</a:t>
            </a:r>
          </a:p>
          <a:p>
            <a:pPr lvl="0"/>
            <a:r>
              <a:rPr lang="pt-BR" sz="2600" dirty="0">
                <a:latin typeface="Arial" panose="020B0604020202020204" pitchFamily="34" charset="0"/>
                <a:cs typeface="Arial" panose="020B0604020202020204" pitchFamily="34" charset="0"/>
              </a:rPr>
              <a:t>Facil conhecimento por comunidades a presença de espécies faunísticas e florestal nas comunidades.</a:t>
            </a:r>
          </a:p>
          <a:p>
            <a:pPr lvl="0"/>
            <a:r>
              <a:rPr lang="pt-BR" sz="2600" dirty="0">
                <a:latin typeface="Arial" panose="020B0604020202020204" pitchFamily="34" charset="0"/>
                <a:cs typeface="Arial" panose="020B0604020202020204" pitchFamily="34" charset="0"/>
              </a:rPr>
              <a:t>Facil e rápido conhecimento da distribuição de espécies.</a:t>
            </a:r>
          </a:p>
          <a:p>
            <a:pPr lvl="0"/>
            <a:r>
              <a:rPr lang="pt-BR" sz="2600" dirty="0">
                <a:latin typeface="Arial" panose="020B0604020202020204" pitchFamily="34" charset="0"/>
                <a:cs typeface="Arial" panose="020B0604020202020204" pitchFamily="34" charset="0"/>
              </a:rPr>
              <a:t>Conhecimento rápido da presença de ações ilegais.</a:t>
            </a:r>
          </a:p>
          <a:p>
            <a:pPr lvl="0"/>
            <a:r>
              <a:rPr lang="pt-BR" sz="2600" dirty="0">
                <a:latin typeface="Arial" panose="020B0604020202020204" pitchFamily="34" charset="0"/>
                <a:cs typeface="Arial" panose="020B0604020202020204" pitchFamily="34" charset="0"/>
              </a:rPr>
              <a:t>Entendimento rápido da origem e objetivos das ações ilegais na região.</a:t>
            </a:r>
          </a:p>
          <a:p>
            <a:pPr lvl="0"/>
            <a:r>
              <a:rPr lang="pt-BR" sz="2600" dirty="0">
                <a:latin typeface="Arial" panose="020B0604020202020204" pitchFamily="34" charset="0"/>
                <a:cs typeface="Arial" panose="020B0604020202020204" pitchFamily="34" charset="0"/>
              </a:rPr>
              <a:t>Fácil identificação das rotas dos infratores de conservação,</a:t>
            </a:r>
          </a:p>
          <a:p>
            <a:pPr lvl="0"/>
            <a:r>
              <a:rPr lang="pt-BR" sz="2600" dirty="0">
                <a:latin typeface="Arial" panose="020B0604020202020204" pitchFamily="34" charset="0"/>
                <a:cs typeface="Arial" panose="020B0604020202020204" pitchFamily="34" charset="0"/>
              </a:rPr>
              <a:t>Fácil seguimento dos motivadores das ilegalidades contra a vida selvagem (caçadores, processadores, transportadores, compradores etc.).</a:t>
            </a:r>
          </a:p>
          <a:p>
            <a:pPr lvl="0"/>
            <a:r>
              <a:rPr lang="pt-BR" sz="2600" dirty="0">
                <a:latin typeface="Arial" panose="020B0604020202020204" pitchFamily="34" charset="0"/>
                <a:cs typeface="Arial" panose="020B0604020202020204" pitchFamily="34" charset="0"/>
              </a:rPr>
              <a:t>Facil investigação de casos crime contra a vida selvagem.</a:t>
            </a:r>
          </a:p>
          <a:p>
            <a:endParaRPr lang="pt-BR" dirty="0"/>
          </a:p>
        </p:txBody>
      </p:sp>
    </p:spTree>
    <p:extLst>
      <p:ext uri="{BB962C8B-B14F-4D97-AF65-F5344CB8AC3E}">
        <p14:creationId xmlns:p14="http://schemas.microsoft.com/office/powerpoint/2010/main" val="5941093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340E0C-ACA0-B1AC-32EC-2951D5B7FA39}"/>
              </a:ext>
            </a:extLst>
          </p:cNvPr>
          <p:cNvSpPr>
            <a:spLocks noGrp="1"/>
          </p:cNvSpPr>
          <p:nvPr>
            <p:ph type="title"/>
          </p:nvPr>
        </p:nvSpPr>
        <p:spPr>
          <a:xfrm>
            <a:off x="838200" y="365125"/>
            <a:ext cx="10515600" cy="884555"/>
          </a:xfrm>
        </p:spPr>
        <p:txBody>
          <a:bodyPr>
            <a:normAutofit fontScale="90000"/>
          </a:bodyPr>
          <a:lstStyle/>
          <a:p>
            <a:pPr algn="ctr"/>
            <a:r>
              <a:rPr lang="pt-BR" sz="2700" b="1" dirty="0">
                <a:solidFill>
                  <a:schemeClr val="accent2"/>
                </a:solidFill>
                <a:latin typeface="Arial" panose="020B0604020202020204" pitchFamily="34" charset="0"/>
                <a:cs typeface="Arial" panose="020B0604020202020204" pitchFamily="34" charset="0"/>
              </a:rPr>
              <a:t/>
            </a:r>
            <a:br>
              <a:rPr lang="pt-BR" sz="2700" b="1" dirty="0">
                <a:solidFill>
                  <a:schemeClr val="accent2"/>
                </a:solidFill>
                <a:latin typeface="Arial" panose="020B0604020202020204" pitchFamily="34" charset="0"/>
                <a:cs typeface="Arial" panose="020B0604020202020204" pitchFamily="34" charset="0"/>
              </a:rPr>
            </a:br>
            <a:r>
              <a:rPr lang="pt-BR" sz="2700" b="1" dirty="0">
                <a:solidFill>
                  <a:schemeClr val="accent2"/>
                </a:solidFill>
                <a:latin typeface="Arial" panose="020B0604020202020204" pitchFamily="34" charset="0"/>
                <a:cs typeface="Arial" panose="020B0604020202020204" pitchFamily="34" charset="0"/>
              </a:rPr>
              <a:t/>
            </a:r>
            <a:br>
              <a:rPr lang="pt-BR" sz="2700" b="1" dirty="0">
                <a:solidFill>
                  <a:schemeClr val="accent2"/>
                </a:solidFill>
                <a:latin typeface="Arial" panose="020B0604020202020204" pitchFamily="34" charset="0"/>
                <a:cs typeface="Arial" panose="020B0604020202020204" pitchFamily="34" charset="0"/>
              </a:rPr>
            </a:br>
            <a:r>
              <a:rPr lang="pt-BR" sz="2700" b="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X - BENEFÍCIOS COMPROVADOS DA INCLUSÃO DA COMUNIDADE NA FISCALIZAÇÃO</a:t>
            </a:r>
            <a:r>
              <a:rPr lang="pt-BR" dirty="0"/>
              <a:t/>
            </a:r>
            <a:br>
              <a:rPr lang="pt-BR" dirty="0"/>
            </a:br>
            <a:endParaRPr lang="pt-BR" dirty="0"/>
          </a:p>
        </p:txBody>
      </p:sp>
      <p:sp>
        <p:nvSpPr>
          <p:cNvPr id="3" name="Marcador de Posição de Conteúdo 2">
            <a:extLst>
              <a:ext uri="{FF2B5EF4-FFF2-40B4-BE49-F238E27FC236}">
                <a16:creationId xmlns:a16="http://schemas.microsoft.com/office/drawing/2014/main" id="{A3059454-6556-3183-BB1B-6817E1EA7135}"/>
              </a:ext>
            </a:extLst>
          </p:cNvPr>
          <p:cNvSpPr>
            <a:spLocks noGrp="1"/>
          </p:cNvSpPr>
          <p:nvPr>
            <p:ph idx="1"/>
          </p:nvPr>
        </p:nvSpPr>
        <p:spPr>
          <a:xfrm>
            <a:off x="838200" y="1249680"/>
            <a:ext cx="10515600" cy="4927283"/>
          </a:xfrm>
        </p:spPr>
        <p:txBody>
          <a:bodyPr/>
          <a:lstStyle/>
          <a:p>
            <a:endParaRPr lang="pt-BR" dirty="0">
              <a:effectLst/>
            </a:endParaRPr>
          </a:p>
          <a:p>
            <a:pPr lvl="1"/>
            <a:r>
              <a:rPr lang="pt-BR" b="1" dirty="0"/>
              <a:t>Redução de Crimes Ambientais:</a:t>
            </a:r>
            <a:r>
              <a:rPr lang="pt-BR" dirty="0"/>
              <a:t> Menor taxa de desmatamento e caça ilegal.</a:t>
            </a:r>
            <a:endParaRPr lang="pt-BR" sz="2000" dirty="0"/>
          </a:p>
          <a:p>
            <a:pPr lvl="1"/>
            <a:r>
              <a:rPr lang="pt-BR" b="1" dirty="0"/>
              <a:t>Fortalecimento de Políticas Públicas de conservação </a:t>
            </a:r>
            <a:r>
              <a:rPr lang="pt-BR" dirty="0"/>
              <a:t>(Maneio e Gestão de biodiversidade)</a:t>
            </a:r>
            <a:r>
              <a:rPr lang="pt-BR" b="1" dirty="0"/>
              <a:t>:</a:t>
            </a:r>
            <a:r>
              <a:rPr lang="pt-BR" dirty="0"/>
              <a:t> A fiscalização cidadã oferece dados precisos, que ajudam na criação de políticas públicas mais eficazes.</a:t>
            </a:r>
            <a:endParaRPr lang="pt-BR" sz="2000" dirty="0"/>
          </a:p>
          <a:p>
            <a:pPr lvl="1"/>
            <a:r>
              <a:rPr lang="pt-BR" b="1" dirty="0"/>
              <a:t>Aumento da Conscientização, mobilização e Respeito pelas Leis de conservação e outras Ambientais:</a:t>
            </a:r>
            <a:r>
              <a:rPr lang="pt-BR" dirty="0"/>
              <a:t> A população que participa ativamente da fiscalização tem mais interesse em preservar os recursos naturais.</a:t>
            </a:r>
            <a:endParaRPr lang="pt-BR" sz="2000" dirty="0"/>
          </a:p>
          <a:p>
            <a:endParaRPr lang="pt-BR" dirty="0"/>
          </a:p>
        </p:txBody>
      </p:sp>
    </p:spTree>
    <p:extLst>
      <p:ext uri="{BB962C8B-B14F-4D97-AF65-F5344CB8AC3E}">
        <p14:creationId xmlns:p14="http://schemas.microsoft.com/office/powerpoint/2010/main" val="10441674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71A922-8AE7-16E4-0060-AE2C12BA6772}"/>
              </a:ext>
            </a:extLst>
          </p:cNvPr>
          <p:cNvSpPr>
            <a:spLocks noGrp="1"/>
          </p:cNvSpPr>
          <p:nvPr>
            <p:ph type="title"/>
          </p:nvPr>
        </p:nvSpPr>
        <p:spPr>
          <a:xfrm>
            <a:off x="838200" y="365125"/>
            <a:ext cx="10515600" cy="650875"/>
          </a:xfrm>
        </p:spPr>
        <p:txBody>
          <a:bodyPr>
            <a:normAutofit fontScale="90000"/>
          </a:bodyPr>
          <a:lstStyle/>
          <a:p>
            <a:pPr algn="ctr"/>
            <a:r>
              <a:rPr lang="pt-BR" sz="2400" b="1" dirty="0"/>
              <a:t/>
            </a:r>
            <a:br>
              <a:rPr lang="pt-BR" sz="2400" b="1" dirty="0"/>
            </a:br>
            <a:r>
              <a:rPr lang="pt-BR" sz="2400" b="1" dirty="0"/>
              <a:t/>
            </a:r>
            <a:br>
              <a:rPr lang="pt-BR" sz="2400" b="1" dirty="0"/>
            </a:br>
            <a:r>
              <a:rPr lang="pt-BR" sz="2400" b="1" dirty="0"/>
              <a:t/>
            </a:r>
            <a:br>
              <a:rPr lang="pt-BR" sz="2400" b="1" dirty="0"/>
            </a:br>
            <a:r>
              <a:rPr lang="pt-BR" sz="2400" b="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XI - DESAFIOS E OPORTUNIDADES</a:t>
            </a:r>
            <a:r>
              <a:rPr lang="pt-BR" dirty="0">
                <a:latin typeface="Arial" panose="020B0604020202020204" pitchFamily="34" charset="0"/>
                <a:cs typeface="Arial" panose="020B0604020202020204" pitchFamily="34" charset="0"/>
              </a:rPr>
              <a:t/>
            </a:r>
            <a:br>
              <a:rPr lang="pt-BR" dirty="0">
                <a:latin typeface="Arial" panose="020B0604020202020204" pitchFamily="34" charset="0"/>
                <a:cs typeface="Arial" panose="020B0604020202020204" pitchFamily="34" charset="0"/>
              </a:rPr>
            </a:br>
            <a:endParaRPr lang="pt-BR" dirty="0">
              <a:latin typeface="Arial" panose="020B0604020202020204" pitchFamily="34" charset="0"/>
              <a:cs typeface="Arial" panose="020B0604020202020204" pitchFamily="34" charset="0"/>
            </a:endParaRPr>
          </a:p>
        </p:txBody>
      </p:sp>
      <p:sp>
        <p:nvSpPr>
          <p:cNvPr id="3" name="Marcador de Posição de Conteúdo 2">
            <a:extLst>
              <a:ext uri="{FF2B5EF4-FFF2-40B4-BE49-F238E27FC236}">
                <a16:creationId xmlns:a16="http://schemas.microsoft.com/office/drawing/2014/main" id="{90BFF0D3-E7FA-996A-F689-D1B40E0DA280}"/>
              </a:ext>
            </a:extLst>
          </p:cNvPr>
          <p:cNvSpPr>
            <a:spLocks noGrp="1"/>
          </p:cNvSpPr>
          <p:nvPr>
            <p:ph idx="1"/>
          </p:nvPr>
        </p:nvSpPr>
        <p:spPr>
          <a:xfrm>
            <a:off x="838200" y="1290320"/>
            <a:ext cx="10515600" cy="4886643"/>
          </a:xfrm>
        </p:spPr>
        <p:txBody>
          <a:bodyPr>
            <a:normAutofit fontScale="77500" lnSpcReduction="20000"/>
          </a:bodyPr>
          <a:lstStyle/>
          <a:p>
            <a:pPr marL="1371600" lvl="3" indent="0">
              <a:buNone/>
            </a:pPr>
            <a:r>
              <a:rPr lang="pt-BR" sz="3100" b="1" dirty="0"/>
              <a:t>Desafios:</a:t>
            </a:r>
            <a:endParaRPr lang="pt-BR" sz="3100" dirty="0"/>
          </a:p>
          <a:p>
            <a:pPr lvl="0"/>
            <a:r>
              <a:rPr lang="pt-BR" b="1" dirty="0">
                <a:latin typeface="Arial" panose="020B0604020202020204" pitchFamily="34" charset="0"/>
                <a:cs typeface="Arial" panose="020B0604020202020204" pitchFamily="34" charset="0"/>
              </a:rPr>
              <a:t>Conflitos com interesses econômicos:</a:t>
            </a:r>
            <a:r>
              <a:rPr lang="pt-BR" dirty="0">
                <a:latin typeface="Arial" panose="020B0604020202020204" pitchFamily="34" charset="0"/>
                <a:cs typeface="Arial" panose="020B0604020202020204" pitchFamily="34" charset="0"/>
              </a:rPr>
              <a:t> Muitas vezes, interesses de curto-prazo (como a agricultura ilegal ou mineração) podem dificultar a implementação da fiscalização.</a:t>
            </a:r>
            <a:endParaRPr lang="pt-BR" sz="2400" dirty="0">
              <a:latin typeface="Arial" panose="020B0604020202020204" pitchFamily="34" charset="0"/>
              <a:cs typeface="Arial" panose="020B0604020202020204" pitchFamily="34" charset="0"/>
            </a:endParaRPr>
          </a:p>
          <a:p>
            <a:pPr lvl="0"/>
            <a:r>
              <a:rPr lang="pt-BR" b="1" dirty="0">
                <a:latin typeface="Arial" panose="020B0604020202020204" pitchFamily="34" charset="0"/>
                <a:cs typeface="Arial" panose="020B0604020202020204" pitchFamily="34" charset="0"/>
              </a:rPr>
              <a:t>Falta de recursos e infraestrutura:</a:t>
            </a:r>
            <a:r>
              <a:rPr lang="pt-BR" dirty="0">
                <a:latin typeface="Arial" panose="020B0604020202020204" pitchFamily="34" charset="0"/>
                <a:cs typeface="Arial" panose="020B0604020202020204" pitchFamily="34" charset="0"/>
              </a:rPr>
              <a:t> A escassez de recursos para treinamento e equipamentos de fiscalização pode ser um obstáculo.</a:t>
            </a:r>
            <a:endParaRPr lang="pt-BR" sz="2400" dirty="0">
              <a:latin typeface="Arial" panose="020B0604020202020204" pitchFamily="34" charset="0"/>
              <a:cs typeface="Arial" panose="020B0604020202020204" pitchFamily="34" charset="0"/>
            </a:endParaRPr>
          </a:p>
          <a:p>
            <a:pPr lvl="0"/>
            <a:r>
              <a:rPr lang="pt-BR" b="1" dirty="0">
                <a:latin typeface="Arial" panose="020B0604020202020204" pitchFamily="34" charset="0"/>
                <a:cs typeface="Arial" panose="020B0604020202020204" pitchFamily="34" charset="0"/>
              </a:rPr>
              <a:t>Resistência de comunidades:</a:t>
            </a:r>
            <a:r>
              <a:rPr lang="pt-BR" dirty="0">
                <a:latin typeface="Arial" panose="020B0604020202020204" pitchFamily="34" charset="0"/>
                <a:cs typeface="Arial" panose="020B0604020202020204" pitchFamily="34" charset="0"/>
              </a:rPr>
              <a:t> Algumas populações podem ter resistência a mudanças ou não entender completamente os benefícios da conservação.</a:t>
            </a:r>
            <a:endParaRPr lang="pt-BR" sz="2400" dirty="0">
              <a:latin typeface="Arial" panose="020B0604020202020204" pitchFamily="34" charset="0"/>
              <a:cs typeface="Arial" panose="020B0604020202020204" pitchFamily="34" charset="0"/>
            </a:endParaRPr>
          </a:p>
          <a:p>
            <a:pPr lvl="3"/>
            <a:r>
              <a:rPr lang="pt-BR" b="1" dirty="0">
                <a:latin typeface="Arial" panose="020B0604020202020204" pitchFamily="34" charset="0"/>
                <a:cs typeface="Arial" panose="020B0604020202020204" pitchFamily="34" charset="0"/>
              </a:rPr>
              <a:t>Oportunidades:</a:t>
            </a:r>
            <a:endParaRPr lang="pt-BR" sz="1600" dirty="0">
              <a:latin typeface="Arial" panose="020B0604020202020204" pitchFamily="34" charset="0"/>
              <a:cs typeface="Arial" panose="020B0604020202020204" pitchFamily="34" charset="0"/>
            </a:endParaRPr>
          </a:p>
          <a:p>
            <a:pPr lvl="0"/>
            <a:r>
              <a:rPr lang="pt-BR" b="1" dirty="0">
                <a:latin typeface="Arial" panose="020B0604020202020204" pitchFamily="34" charset="0"/>
                <a:cs typeface="Arial" panose="020B0604020202020204" pitchFamily="34" charset="0"/>
              </a:rPr>
              <a:t>Parcerias público-privadas:</a:t>
            </a:r>
            <a:r>
              <a:rPr lang="pt-BR" dirty="0">
                <a:latin typeface="Arial" panose="020B0604020202020204" pitchFamily="34" charset="0"/>
                <a:cs typeface="Arial" panose="020B0604020202020204" pitchFamily="34" charset="0"/>
              </a:rPr>
              <a:t> A colaboração entre governos, empresas e ONGs pode gerar financiamento e suporte para programas de fiscalização comunitária.</a:t>
            </a:r>
            <a:endParaRPr lang="pt-BR" sz="2400" dirty="0">
              <a:latin typeface="Arial" panose="020B0604020202020204" pitchFamily="34" charset="0"/>
              <a:cs typeface="Arial" panose="020B0604020202020204" pitchFamily="34" charset="0"/>
            </a:endParaRPr>
          </a:p>
          <a:p>
            <a:pPr lvl="0"/>
            <a:r>
              <a:rPr lang="pt-BR" b="1" dirty="0">
                <a:latin typeface="Arial" panose="020B0604020202020204" pitchFamily="34" charset="0"/>
                <a:cs typeface="Arial" panose="020B0604020202020204" pitchFamily="34" charset="0"/>
              </a:rPr>
              <a:t>Tecnologia no Monitoramento:</a:t>
            </a:r>
            <a:r>
              <a:rPr lang="pt-BR" dirty="0">
                <a:latin typeface="Arial" panose="020B0604020202020204" pitchFamily="34" charset="0"/>
                <a:cs typeface="Arial" panose="020B0604020202020204" pitchFamily="34" charset="0"/>
              </a:rPr>
              <a:t> O uso de tecnologias como: GPS, GIS, Drones, Satélites, e Aplicativos para monitoramento em tempo real que aumentar a eficácia da fiscalização.</a:t>
            </a:r>
            <a:endParaRPr lang="pt-BR" sz="2400" dirty="0">
              <a:latin typeface="Arial" panose="020B0604020202020204" pitchFamily="34" charset="0"/>
              <a:cs typeface="Arial" panose="020B0604020202020204" pitchFamily="34" charset="0"/>
            </a:endParaRPr>
          </a:p>
          <a:p>
            <a:pPr lvl="0"/>
            <a:r>
              <a:rPr lang="pt-BR" b="1" dirty="0">
                <a:latin typeface="Arial" panose="020B0604020202020204" pitchFamily="34" charset="0"/>
                <a:cs typeface="Arial" panose="020B0604020202020204" pitchFamily="34" charset="0"/>
              </a:rPr>
              <a:t>Educação e capacitação contínuas:</a:t>
            </a:r>
            <a:r>
              <a:rPr lang="pt-BR" dirty="0">
                <a:latin typeface="Arial" panose="020B0604020202020204" pitchFamily="34" charset="0"/>
                <a:cs typeface="Arial" panose="020B0604020202020204" pitchFamily="34" charset="0"/>
              </a:rPr>
              <a:t> Capacitando as comunidades e proporcionando educação contínua, fortalece a resistência às pressões externas.</a:t>
            </a:r>
            <a:endParaRPr lang="pt-BR" sz="2400" dirty="0">
              <a:latin typeface="Arial" panose="020B0604020202020204" pitchFamily="34" charset="0"/>
              <a:cs typeface="Arial" panose="020B0604020202020204" pitchFamily="34" charset="0"/>
            </a:endParaRPr>
          </a:p>
          <a:p>
            <a:endParaRPr lang="pt-BR" dirty="0"/>
          </a:p>
        </p:txBody>
      </p:sp>
    </p:spTree>
    <p:extLst>
      <p:ext uri="{BB962C8B-B14F-4D97-AF65-F5344CB8AC3E}">
        <p14:creationId xmlns:p14="http://schemas.microsoft.com/office/powerpoint/2010/main" val="33761149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A12CF1-2DE6-0F5B-F3F3-C5BAD6BB1F6A}"/>
              </a:ext>
            </a:extLst>
          </p:cNvPr>
          <p:cNvSpPr>
            <a:spLocks noGrp="1"/>
          </p:cNvSpPr>
          <p:nvPr>
            <p:ph type="title"/>
          </p:nvPr>
        </p:nvSpPr>
        <p:spPr>
          <a:xfrm>
            <a:off x="838200" y="365125"/>
            <a:ext cx="10515600" cy="488315"/>
          </a:xfrm>
        </p:spPr>
        <p:txBody>
          <a:bodyPr>
            <a:normAutofit fontScale="90000"/>
          </a:bodyPr>
          <a:lstStyle/>
          <a:p>
            <a:pPr algn="ctr"/>
            <a:r>
              <a:rPr lang="pt-BR" sz="2400" b="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pt-BR" sz="2400" b="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pt-BR" sz="2400" b="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pt-BR" sz="2400" b="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pt-BR" sz="2400" b="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XII - CONCLUSÃO</a:t>
            </a:r>
            <a:r>
              <a:rPr lang="pt-BR" dirty="0"/>
              <a:t/>
            </a:r>
            <a:br>
              <a:rPr lang="pt-BR" dirty="0"/>
            </a:br>
            <a:endParaRPr lang="pt-BR" dirty="0"/>
          </a:p>
        </p:txBody>
      </p:sp>
      <p:sp>
        <p:nvSpPr>
          <p:cNvPr id="3" name="Marcador de Posição de Conteúdo 2">
            <a:extLst>
              <a:ext uri="{FF2B5EF4-FFF2-40B4-BE49-F238E27FC236}">
                <a16:creationId xmlns:a16="http://schemas.microsoft.com/office/drawing/2014/main" id="{2AEFC025-E166-61E9-9040-B72D5BD69040}"/>
              </a:ext>
            </a:extLst>
          </p:cNvPr>
          <p:cNvSpPr>
            <a:spLocks noGrp="1"/>
          </p:cNvSpPr>
          <p:nvPr>
            <p:ph idx="1"/>
          </p:nvPr>
        </p:nvSpPr>
        <p:spPr>
          <a:xfrm>
            <a:off x="838200" y="1148080"/>
            <a:ext cx="10515600" cy="5028883"/>
          </a:xfrm>
        </p:spPr>
        <p:txBody>
          <a:bodyPr>
            <a:normAutofit fontScale="92500" lnSpcReduction="10000"/>
          </a:bodyPr>
          <a:lstStyle/>
          <a:p>
            <a:pPr marL="914400" lvl="2" indent="0">
              <a:buNone/>
            </a:pPr>
            <a:r>
              <a:rPr lang="pt-BR" sz="2400" b="1" dirty="0">
                <a:latin typeface="Arial" panose="020B0604020202020204" pitchFamily="34" charset="0"/>
                <a:cs typeface="Arial" panose="020B0604020202020204" pitchFamily="34" charset="0"/>
              </a:rPr>
              <a:t>Concluo mencionando as seguintes questões Principais da apresentação no seguinte:</a:t>
            </a:r>
            <a:endParaRPr lang="pt-BR" sz="2400" dirty="0">
              <a:latin typeface="Arial" panose="020B0604020202020204" pitchFamily="34" charset="0"/>
              <a:cs typeface="Arial" panose="020B0604020202020204" pitchFamily="34" charset="0"/>
            </a:endParaRPr>
          </a:p>
          <a:p>
            <a:pPr lvl="0"/>
            <a:r>
              <a:rPr lang="pt-BR" sz="2400" dirty="0">
                <a:latin typeface="Arial" panose="020B0604020202020204" pitchFamily="34" charset="0"/>
                <a:cs typeface="Arial" panose="020B0604020202020204" pitchFamily="34" charset="0"/>
              </a:rPr>
              <a:t>Boas práticas de conservação são essenciais para a proteção do meio ambiente.</a:t>
            </a:r>
          </a:p>
          <a:p>
            <a:pPr lvl="0"/>
            <a:r>
              <a:rPr lang="pt-BR" sz="2400" dirty="0">
                <a:latin typeface="Arial" panose="020B0604020202020204" pitchFamily="34" charset="0"/>
                <a:cs typeface="Arial" panose="020B0604020202020204" pitchFamily="34" charset="0"/>
              </a:rPr>
              <a:t>A inclusão da comunidade na fiscalização potencializa a eficácia das ações de conservação e uso sustentável da diversidade biológica (Lei 5/2017 de 11 de maio)..</a:t>
            </a:r>
          </a:p>
          <a:p>
            <a:pPr lvl="0"/>
            <a:r>
              <a:rPr lang="pt-BR" sz="2400" dirty="0">
                <a:latin typeface="Arial" panose="020B0604020202020204" pitchFamily="34" charset="0"/>
                <a:cs typeface="Arial" panose="020B0604020202020204" pitchFamily="34" charset="0"/>
              </a:rPr>
              <a:t>Resultados positivos têm sido observados em várias iniciativas globais (incluindo desenvolvimento comunitário baseado aos projetos financiados pelos benefícios recebidos da conservação), demonstrando que é uma estratégia viável e eficiente.</a:t>
            </a:r>
          </a:p>
          <a:p>
            <a:pPr marL="914400" lvl="2" indent="0">
              <a:buNone/>
            </a:pPr>
            <a:r>
              <a:rPr lang="pt-BR" sz="2400" b="1" dirty="0">
                <a:latin typeface="Arial" panose="020B0604020202020204" pitchFamily="34" charset="0"/>
                <a:cs typeface="Arial" panose="020B0604020202020204" pitchFamily="34" charset="0"/>
              </a:rPr>
              <a:t>Como Mensagem Final:</a:t>
            </a:r>
            <a:r>
              <a:rPr lang="pt-BR" sz="2400" dirty="0">
                <a:latin typeface="Arial" panose="020B0604020202020204" pitchFamily="34" charset="0"/>
                <a:cs typeface="Arial" panose="020B0604020202020204" pitchFamily="34" charset="0"/>
              </a:rPr>
              <a:t> O engajamento comunitário na fiscalização  de </a:t>
            </a:r>
            <a:r>
              <a:rPr lang="pt-BR" sz="2400" dirty="0" err="1">
                <a:latin typeface="Arial" panose="020B0604020202020204" pitchFamily="34" charset="0"/>
                <a:cs typeface="Arial" panose="020B0604020202020204" pitchFamily="34" charset="0"/>
              </a:rPr>
              <a:t>RNs</a:t>
            </a:r>
            <a:r>
              <a:rPr lang="pt-BR" sz="2400" dirty="0">
                <a:latin typeface="Arial" panose="020B0604020202020204" pitchFamily="34" charset="0"/>
                <a:cs typeface="Arial" panose="020B0604020202020204" pitchFamily="34" charset="0"/>
              </a:rPr>
              <a:t> é fundamental para a sustentabilidade a longo prazo, permitindo implementar as boas práticas de conservação, garantindo trazer benefícios ambientais tanto quanto sociais e econômicos para o bem estar das próprias comunidades e governação local para o desenvolvimento.</a:t>
            </a:r>
          </a:p>
          <a:p>
            <a:endParaRPr lang="pt-BR" dirty="0"/>
          </a:p>
        </p:txBody>
      </p:sp>
    </p:spTree>
    <p:extLst>
      <p:ext uri="{BB962C8B-B14F-4D97-AF65-F5344CB8AC3E}">
        <p14:creationId xmlns:p14="http://schemas.microsoft.com/office/powerpoint/2010/main" val="23252579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DC9B30-A8E5-A4A6-4FEC-63AF21CABF7D}"/>
              </a:ext>
            </a:extLst>
          </p:cNvPr>
          <p:cNvSpPr>
            <a:spLocks noGrp="1"/>
          </p:cNvSpPr>
          <p:nvPr>
            <p:ph type="title"/>
          </p:nvPr>
        </p:nvSpPr>
        <p:spPr>
          <a:xfrm>
            <a:off x="838200" y="365759"/>
            <a:ext cx="10515600" cy="630555"/>
          </a:xfrm>
        </p:spPr>
        <p:txBody>
          <a:bodyPr>
            <a:noAutofit/>
          </a:bodyPr>
          <a:lstStyle/>
          <a:p>
            <a:pPr algn="ctr"/>
            <a:r>
              <a:rPr lang="en-GB" sz="4000" b="1" dirty="0" err="1">
                <a:solidFill>
                  <a:schemeClr val="accent2"/>
                </a:solidFill>
                <a:effectLst>
                  <a:outerShdw blurRad="38100" dist="38100" dir="2700000" algn="tl">
                    <a:srgbClr val="000000">
                      <a:alpha val="43137"/>
                    </a:srgbClr>
                  </a:outerShdw>
                </a:effectLst>
              </a:rPr>
              <a:t>Obrigado</a:t>
            </a:r>
            <a:endParaRPr lang="pt-BR" sz="4000" b="1" dirty="0">
              <a:solidFill>
                <a:schemeClr val="accent2"/>
              </a:solidFill>
              <a:effectLst>
                <a:outerShdw blurRad="38100" dist="38100" dir="2700000" algn="tl">
                  <a:srgbClr val="000000">
                    <a:alpha val="43137"/>
                  </a:srgbClr>
                </a:outerShdw>
              </a:effectLst>
            </a:endParaRPr>
          </a:p>
        </p:txBody>
      </p:sp>
      <p:sp>
        <p:nvSpPr>
          <p:cNvPr id="3" name="Marcador de Posição de Conteúdo 2">
            <a:extLst>
              <a:ext uri="{FF2B5EF4-FFF2-40B4-BE49-F238E27FC236}">
                <a16:creationId xmlns:a16="http://schemas.microsoft.com/office/drawing/2014/main" id="{9395AD24-2637-F5FB-73DE-644E52A8A6DF}"/>
              </a:ext>
            </a:extLst>
          </p:cNvPr>
          <p:cNvSpPr>
            <a:spLocks noGrp="1"/>
          </p:cNvSpPr>
          <p:nvPr>
            <p:ph idx="1"/>
          </p:nvPr>
        </p:nvSpPr>
        <p:spPr>
          <a:xfrm>
            <a:off x="838200" y="1148080"/>
            <a:ext cx="10515600" cy="5028883"/>
          </a:xfrm>
        </p:spPr>
        <p:txBody>
          <a:bodyPr/>
          <a:lstStyle/>
          <a:p>
            <a:pPr marL="0" indent="0" algn="ctr">
              <a:buNone/>
            </a:pPr>
            <a:r>
              <a:rPr lang="pt-BR" dirty="0"/>
              <a:t>Machanga, Coutada Oficial 5, Provincia de </a:t>
            </a:r>
            <a:r>
              <a:rPr lang="pt-BR" dirty="0" err="1"/>
              <a:t>Sofala</a:t>
            </a:r>
            <a:r>
              <a:rPr lang="pt-BR" dirty="0"/>
              <a:t>, 29 de julho de 2025.</a:t>
            </a:r>
          </a:p>
          <a:p>
            <a:pPr marL="0" indent="0" algn="ctr">
              <a:buNone/>
            </a:pPr>
            <a:endParaRPr lang="pt-BR" b="1" dirty="0"/>
          </a:p>
          <a:p>
            <a:pPr marL="0" indent="0" algn="ctr">
              <a:buNone/>
            </a:pPr>
            <a:endParaRPr lang="pt-BR" b="1" dirty="0"/>
          </a:p>
          <a:p>
            <a:pPr marL="0" indent="0" algn="ctr">
              <a:buNone/>
            </a:pPr>
            <a:r>
              <a:rPr lang="pt-BR" b="1" dirty="0"/>
              <a:t>Po</a:t>
            </a:r>
            <a:r>
              <a:rPr lang="pt-BR" dirty="0"/>
              <a:t>r: </a:t>
            </a:r>
          </a:p>
          <a:p>
            <a:pPr marL="0" indent="0" algn="ctr">
              <a:buNone/>
            </a:pPr>
            <a:r>
              <a:rPr lang="pt-BR" b="1" dirty="0"/>
              <a:t>Luis dos Santos Namanha</a:t>
            </a:r>
            <a:r>
              <a:rPr lang="pt-BR" dirty="0"/>
              <a:t>, </a:t>
            </a:r>
            <a:r>
              <a:rPr lang="pt-BR" dirty="0" err="1"/>
              <a:t>MSc</a:t>
            </a:r>
            <a:r>
              <a:rPr lang="pt-BR" dirty="0"/>
              <a:t>; </a:t>
            </a:r>
          </a:p>
          <a:p>
            <a:pPr marL="0" indent="0" algn="ctr">
              <a:buNone/>
            </a:pPr>
            <a:r>
              <a:rPr lang="pt-BR" dirty="0"/>
              <a:t>Director Geral de Reserva (C5), Organização </a:t>
            </a:r>
            <a:r>
              <a:rPr lang="pt-BR" dirty="0" err="1"/>
              <a:t>Akashinga</a:t>
            </a:r>
            <a:r>
              <a:rPr lang="pt-BR" dirty="0"/>
              <a:t>, </a:t>
            </a:r>
          </a:p>
          <a:p>
            <a:pPr marL="0" indent="0" algn="ctr">
              <a:buNone/>
            </a:pPr>
            <a:r>
              <a:rPr lang="pt-BR" dirty="0"/>
              <a:t>Moçambique</a:t>
            </a:r>
          </a:p>
          <a:p>
            <a:endParaRPr lang="pt-BR" dirty="0"/>
          </a:p>
        </p:txBody>
      </p:sp>
    </p:spTree>
    <p:extLst>
      <p:ext uri="{BB962C8B-B14F-4D97-AF65-F5344CB8AC3E}">
        <p14:creationId xmlns:p14="http://schemas.microsoft.com/office/powerpoint/2010/main" val="28310642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474EDE-00A2-E940-A52E-CE49C1FEEFB2}"/>
              </a:ext>
            </a:extLst>
          </p:cNvPr>
          <p:cNvSpPr>
            <a:spLocks noGrp="1"/>
          </p:cNvSpPr>
          <p:nvPr>
            <p:ph type="title"/>
          </p:nvPr>
        </p:nvSpPr>
        <p:spPr/>
        <p:txBody>
          <a:bodyPr>
            <a:normAutofit/>
          </a:bodyPr>
          <a:lstStyle/>
          <a:p>
            <a:r>
              <a:rPr lang="en-GB" sz="2400" b="1" i="1" u="sng" dirty="0"/>
              <a:t>REFERÊNCIAS:</a:t>
            </a:r>
            <a:r>
              <a:rPr lang="pt-BR" sz="2400" dirty="0"/>
              <a:t/>
            </a:r>
            <a:br>
              <a:rPr lang="pt-BR" sz="2400" dirty="0"/>
            </a:br>
            <a:endParaRPr lang="pt-BR" sz="2400" dirty="0"/>
          </a:p>
        </p:txBody>
      </p:sp>
      <p:sp>
        <p:nvSpPr>
          <p:cNvPr id="3" name="Marcador de Posição de Conteúdo 2">
            <a:extLst>
              <a:ext uri="{FF2B5EF4-FFF2-40B4-BE49-F238E27FC236}">
                <a16:creationId xmlns:a16="http://schemas.microsoft.com/office/drawing/2014/main" id="{B4153301-FCD7-DEAD-DC84-BC2E21043531}"/>
              </a:ext>
            </a:extLst>
          </p:cNvPr>
          <p:cNvSpPr>
            <a:spLocks noGrp="1"/>
          </p:cNvSpPr>
          <p:nvPr>
            <p:ph idx="1"/>
          </p:nvPr>
        </p:nvSpPr>
        <p:spPr>
          <a:xfrm>
            <a:off x="838200" y="1121790"/>
            <a:ext cx="10515600" cy="5055173"/>
          </a:xfrm>
        </p:spPr>
        <p:txBody>
          <a:bodyPr>
            <a:normAutofit fontScale="40000" lnSpcReduction="20000"/>
          </a:bodyPr>
          <a:lstStyle/>
          <a:p>
            <a:pPr lvl="0"/>
            <a:r>
              <a:rPr lang="en-GB" sz="4400" b="1" dirty="0">
                <a:latin typeface="Arial" panose="020B0604020202020204" pitchFamily="34" charset="0"/>
                <a:cs typeface="Arial" panose="020B0604020202020204" pitchFamily="34" charset="0"/>
              </a:rPr>
              <a:t>DNFFB</a:t>
            </a:r>
            <a:r>
              <a:rPr lang="en-GB" sz="4400" dirty="0">
                <a:latin typeface="Arial" panose="020B0604020202020204" pitchFamily="34" charset="0"/>
                <a:cs typeface="Arial" panose="020B0604020202020204" pitchFamily="34" charset="0"/>
              </a:rPr>
              <a:t> (1993). Community Natural Resource Management and Staff project proposal. Tete Province, Mozambique. Unpublished proposal produced in association with the IUCN-Maputo, Mozambique.</a:t>
            </a:r>
          </a:p>
          <a:p>
            <a:pPr lvl="0"/>
            <a:r>
              <a:rPr lang="en-GB" sz="4400" b="1" dirty="0">
                <a:latin typeface="Arial" panose="020B0604020202020204" pitchFamily="34" charset="0"/>
                <a:cs typeface="Arial" panose="020B0604020202020204" pitchFamily="34" charset="0"/>
              </a:rPr>
              <a:t>Murphree, M. W. (1995).</a:t>
            </a:r>
            <a:r>
              <a:rPr lang="en-GB" sz="4400" dirty="0">
                <a:latin typeface="Arial" panose="020B0604020202020204" pitchFamily="34" charset="0"/>
                <a:cs typeface="Arial" panose="020B0604020202020204" pitchFamily="34" charset="0"/>
              </a:rPr>
              <a:t> Optimal principles and pragmatic strategies: creating an enabling politico-legal environment for Community Based Natural Resources Management (CBNRM) SADC Technical coordination Unit. Malawi. USAID-NRMP Region. Presented in Chobe Botswana.</a:t>
            </a:r>
          </a:p>
          <a:p>
            <a:pPr lvl="0"/>
            <a:r>
              <a:rPr lang="en-GB" sz="4400" b="1" dirty="0">
                <a:latin typeface="Arial" panose="020B0604020202020204" pitchFamily="34" charset="0"/>
                <a:cs typeface="Arial" panose="020B0604020202020204" pitchFamily="34" charset="0"/>
              </a:rPr>
              <a:t>Munthali, S. M.</a:t>
            </a:r>
            <a:r>
              <a:rPr lang="en-GB" sz="4400" dirty="0">
                <a:latin typeface="Arial" panose="020B0604020202020204" pitchFamily="34" charset="0"/>
                <a:cs typeface="Arial" panose="020B0604020202020204" pitchFamily="34" charset="0"/>
              </a:rPr>
              <a:t> (1992). Historical profile of traditional and modern wildlife conservation the need for an integrated approach in Malawi. In Natural resources-SADC New letter, Malawi.</a:t>
            </a:r>
          </a:p>
          <a:p>
            <a:pPr lvl="0"/>
            <a:r>
              <a:rPr lang="en-GB" sz="4400" b="1" dirty="0">
                <a:latin typeface="Arial" panose="020B0604020202020204" pitchFamily="34" charset="0"/>
                <a:cs typeface="Arial" panose="020B0604020202020204" pitchFamily="34" charset="0"/>
              </a:rPr>
              <a:t>Murphree, M. W. (1995</a:t>
            </a:r>
            <a:r>
              <a:rPr lang="en-GB" sz="4400" dirty="0">
                <a:latin typeface="Arial" panose="020B0604020202020204" pitchFamily="34" charset="0"/>
                <a:cs typeface="Arial" panose="020B0604020202020204" pitchFamily="34" charset="0"/>
              </a:rPr>
              <a:t>). Communities as resource management institutions. (Gatekeeper series 36). International Institute for Environment and Development, London.</a:t>
            </a:r>
          </a:p>
          <a:p>
            <a:pPr lvl="0"/>
            <a:r>
              <a:rPr lang="en-GB" sz="4400" b="1" dirty="0">
                <a:latin typeface="Arial" panose="020B0604020202020204" pitchFamily="34" charset="0"/>
                <a:cs typeface="Arial" panose="020B0604020202020204" pitchFamily="34" charset="0"/>
              </a:rPr>
              <a:t>Child B. (Brian), (2004).</a:t>
            </a:r>
            <a:r>
              <a:rPr lang="en-GB" sz="4400" dirty="0">
                <a:latin typeface="Arial" panose="020B0604020202020204" pitchFamily="34" charset="0"/>
                <a:cs typeface="Arial" panose="020B0604020202020204" pitchFamily="34" charset="0"/>
              </a:rPr>
              <a:t> Parks in transition. Biodiversity, Rural Development and the Bottom Line.</a:t>
            </a:r>
            <a:endParaRPr lang="pt-BR" sz="4400" dirty="0">
              <a:latin typeface="Arial" panose="020B0604020202020204" pitchFamily="34" charset="0"/>
              <a:cs typeface="Arial" panose="020B0604020202020204" pitchFamily="34" charset="0"/>
            </a:endParaRPr>
          </a:p>
          <a:p>
            <a:pPr lvl="0"/>
            <a:r>
              <a:rPr lang="pt-BR" sz="4400" b="1" dirty="0">
                <a:latin typeface="Arial" panose="020B0604020202020204" pitchFamily="34" charset="0"/>
                <a:cs typeface="Arial" panose="020B0604020202020204" pitchFamily="34" charset="0"/>
              </a:rPr>
              <a:t>Clovis </a:t>
            </a:r>
            <a:r>
              <a:rPr lang="pt-BR" sz="4400" b="1" dirty="0" err="1">
                <a:latin typeface="Arial" panose="020B0604020202020204" pitchFamily="34" charset="0"/>
                <a:cs typeface="Arial" panose="020B0604020202020204" pitchFamily="34" charset="0"/>
              </a:rPr>
              <a:t>Cavalcanil</a:t>
            </a:r>
            <a:r>
              <a:rPr lang="pt-BR" sz="4400" dirty="0">
                <a:latin typeface="Arial" panose="020B0604020202020204" pitchFamily="34" charset="0"/>
                <a:cs typeface="Arial" panose="020B0604020202020204" pitchFamily="34" charset="0"/>
              </a:rPr>
              <a:t> (</a:t>
            </a:r>
            <a:r>
              <a:rPr lang="pt-BR" sz="4400" dirty="0" err="1">
                <a:latin typeface="Arial" panose="020B0604020202020204" pitchFamily="34" charset="0"/>
                <a:cs typeface="Arial" panose="020B0604020202020204" pitchFamily="34" charset="0"/>
              </a:rPr>
              <a:t>org</a:t>
            </a:r>
            <a:r>
              <a:rPr lang="pt-BR" sz="4400" dirty="0">
                <a:latin typeface="Arial" panose="020B0604020202020204" pitchFamily="34" charset="0"/>
                <a:cs typeface="Arial" panose="020B0604020202020204" pitchFamily="34" charset="0"/>
              </a:rPr>
              <a:t>) - 2.ed - São Paulo; Recife: Fundação Joaquim Nabuco, 1999. Meio Ambiente, Desenvolvimento sustentável e Políticas Públicas.</a:t>
            </a:r>
          </a:p>
          <a:p>
            <a:pPr lvl="0"/>
            <a:r>
              <a:rPr lang="en-GB" sz="4400" b="1">
                <a:latin typeface="Arial" panose="020B0604020202020204" pitchFamily="34" charset="0"/>
                <a:cs typeface="Arial" panose="020B0604020202020204" pitchFamily="34" charset="0"/>
              </a:rPr>
              <a:t>Brian </a:t>
            </a:r>
            <a:r>
              <a:rPr lang="en-GB" sz="4400" b="1" dirty="0" err="1">
                <a:latin typeface="Arial" panose="020B0604020202020204" pitchFamily="34" charset="0"/>
                <a:cs typeface="Arial" panose="020B0604020202020204" pitchFamily="34" charset="0"/>
              </a:rPr>
              <a:t>Childd</a:t>
            </a:r>
            <a:r>
              <a:rPr lang="en-GB" sz="4400" b="1" dirty="0">
                <a:latin typeface="Arial" panose="020B0604020202020204" pitchFamily="34" charset="0"/>
                <a:cs typeface="Arial" panose="020B0604020202020204" pitchFamily="34" charset="0"/>
              </a:rPr>
              <a:t>,</a:t>
            </a:r>
            <a:r>
              <a:rPr lang="en-GB" sz="4400" dirty="0">
                <a:latin typeface="Arial" panose="020B0604020202020204" pitchFamily="34" charset="0"/>
                <a:cs typeface="Arial" panose="020B0604020202020204" pitchFamily="34" charset="0"/>
              </a:rPr>
              <a:t> (Landon) 2004. Parks in </a:t>
            </a:r>
            <a:r>
              <a:rPr lang="en-GB" sz="4400" dirty="0" err="1">
                <a:latin typeface="Arial" panose="020B0604020202020204" pitchFamily="34" charset="0"/>
                <a:cs typeface="Arial" panose="020B0604020202020204" pitchFamily="34" charset="0"/>
              </a:rPr>
              <a:t>Trnsition</a:t>
            </a:r>
            <a:r>
              <a:rPr lang="en-GB" sz="4400" dirty="0">
                <a:latin typeface="Arial" panose="020B0604020202020204" pitchFamily="34" charset="0"/>
                <a:cs typeface="Arial" panose="020B0604020202020204" pitchFamily="34" charset="0"/>
              </a:rPr>
              <a:t>. Biodiversity, Rural Development and the Bottom Line.</a:t>
            </a:r>
            <a:endParaRPr lang="pt-BR" sz="4400" dirty="0">
              <a:latin typeface="Arial" panose="020B0604020202020204" pitchFamily="34" charset="0"/>
              <a:cs typeface="Arial" panose="020B0604020202020204" pitchFamily="34" charset="0"/>
            </a:endParaRPr>
          </a:p>
          <a:p>
            <a:endParaRPr lang="pt-BR" dirty="0"/>
          </a:p>
        </p:txBody>
      </p:sp>
    </p:spTree>
    <p:extLst>
      <p:ext uri="{BB962C8B-B14F-4D97-AF65-F5344CB8AC3E}">
        <p14:creationId xmlns:p14="http://schemas.microsoft.com/office/powerpoint/2010/main" val="2166282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B4CE62-8F4A-F431-F0AA-0E620EBFDC87}"/>
              </a:ext>
            </a:extLst>
          </p:cNvPr>
          <p:cNvSpPr>
            <a:spLocks noGrp="1"/>
          </p:cNvSpPr>
          <p:nvPr>
            <p:ph type="title"/>
          </p:nvPr>
        </p:nvSpPr>
        <p:spPr>
          <a:xfrm>
            <a:off x="838200" y="365124"/>
            <a:ext cx="10515600" cy="478156"/>
          </a:xfrm>
        </p:spPr>
        <p:txBody>
          <a:bodyPr>
            <a:normAutofit fontScale="90000"/>
          </a:bodyPr>
          <a:lstStyle/>
          <a:p>
            <a:pPr algn="ctr"/>
            <a:r>
              <a:rPr lang="pt-BR" sz="2400" b="1" dirty="0">
                <a:latin typeface="Arial" panose="020B0604020202020204" pitchFamily="34" charset="0"/>
                <a:cs typeface="Arial" panose="020B0604020202020204" pitchFamily="34" charset="0"/>
              </a:rPr>
              <a:t/>
            </a:r>
            <a:br>
              <a:rPr lang="pt-BR" sz="2400" b="1" dirty="0">
                <a:latin typeface="Arial" panose="020B0604020202020204" pitchFamily="34" charset="0"/>
                <a:cs typeface="Arial" panose="020B0604020202020204" pitchFamily="34" charset="0"/>
              </a:rPr>
            </a:br>
            <a:r>
              <a:rPr lang="pt-BR" sz="2400" b="1" dirty="0">
                <a:latin typeface="Arial" panose="020B0604020202020204" pitchFamily="34" charset="0"/>
                <a:cs typeface="Arial" panose="020B0604020202020204" pitchFamily="34" charset="0"/>
              </a:rPr>
              <a:t/>
            </a:r>
            <a:br>
              <a:rPr lang="pt-BR" sz="2400" b="1" dirty="0">
                <a:latin typeface="Arial" panose="020B0604020202020204" pitchFamily="34" charset="0"/>
                <a:cs typeface="Arial" panose="020B0604020202020204" pitchFamily="34" charset="0"/>
              </a:rPr>
            </a:br>
            <a:r>
              <a:rPr lang="pt-BR" sz="2400" b="1" dirty="0">
                <a:latin typeface="Arial" panose="020B0604020202020204" pitchFamily="34" charset="0"/>
                <a:cs typeface="Arial" panose="020B0604020202020204" pitchFamily="34" charset="0"/>
              </a:rPr>
              <a:t/>
            </a:r>
            <a:br>
              <a:rPr lang="pt-BR" sz="2400" b="1" dirty="0">
                <a:latin typeface="Arial" panose="020B0604020202020204" pitchFamily="34" charset="0"/>
                <a:cs typeface="Arial" panose="020B0604020202020204" pitchFamily="34" charset="0"/>
              </a:rPr>
            </a:br>
            <a:r>
              <a:rPr lang="pt-BR" sz="2400" b="1" dirty="0">
                <a:latin typeface="Arial" panose="020B0604020202020204" pitchFamily="34" charset="0"/>
                <a:cs typeface="Arial" panose="020B0604020202020204" pitchFamily="34" charset="0"/>
              </a:rPr>
              <a:t/>
            </a:r>
            <a:br>
              <a:rPr lang="pt-BR" sz="2400" b="1" dirty="0">
                <a:latin typeface="Arial" panose="020B0604020202020204" pitchFamily="34" charset="0"/>
                <a:cs typeface="Arial" panose="020B0604020202020204" pitchFamily="34" charset="0"/>
              </a:rPr>
            </a:br>
            <a:r>
              <a:rPr lang="pt-BR" sz="2400" b="1" dirty="0">
                <a:solidFill>
                  <a:schemeClr val="accent2">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 – INTRODUÇÃO</a:t>
            </a:r>
            <a:br>
              <a:rPr lang="pt-BR" sz="2400" b="1" dirty="0">
                <a:solidFill>
                  <a:schemeClr val="accent2">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pt-BR" dirty="0"/>
              <a:t/>
            </a:r>
            <a:br>
              <a:rPr lang="pt-BR" dirty="0"/>
            </a:br>
            <a:endParaRPr lang="pt-BR" dirty="0"/>
          </a:p>
        </p:txBody>
      </p:sp>
      <p:sp>
        <p:nvSpPr>
          <p:cNvPr id="3" name="Marcador de Posição de Conteúdo 2">
            <a:extLst>
              <a:ext uri="{FF2B5EF4-FFF2-40B4-BE49-F238E27FC236}">
                <a16:creationId xmlns:a16="http://schemas.microsoft.com/office/drawing/2014/main" id="{F789A78C-2302-BA38-2EE8-A123B67AEC0F}"/>
              </a:ext>
            </a:extLst>
          </p:cNvPr>
          <p:cNvSpPr>
            <a:spLocks noGrp="1"/>
          </p:cNvSpPr>
          <p:nvPr>
            <p:ph idx="1"/>
          </p:nvPr>
        </p:nvSpPr>
        <p:spPr>
          <a:xfrm>
            <a:off x="838200" y="1026160"/>
            <a:ext cx="10515600" cy="5150803"/>
          </a:xfrm>
        </p:spPr>
        <p:txBody>
          <a:bodyPr>
            <a:normAutofit fontScale="92500" lnSpcReduction="20000"/>
          </a:bodyPr>
          <a:lstStyle/>
          <a:p>
            <a:r>
              <a:rPr lang="pt-BR" sz="2400" b="1" i="1" dirty="0">
                <a:latin typeface="Arial" panose="020B0604020202020204" pitchFamily="34" charset="0"/>
                <a:cs typeface="Arial" panose="020B0604020202020204" pitchFamily="34" charset="0"/>
              </a:rPr>
              <a:t>A preservação do Meio Ambiente e respectiva Gestão dos Recursos Naturais</a:t>
            </a:r>
            <a:r>
              <a:rPr lang="pt-BR" sz="2400" dirty="0">
                <a:latin typeface="Arial" panose="020B0604020202020204" pitchFamily="34" charset="0"/>
                <a:cs typeface="Arial" panose="020B0604020202020204" pitchFamily="34" charset="0"/>
              </a:rPr>
              <a:t>, tem se tornado questões centrais nas políticas públicas contemporâneas com maior enfoque aos países em desenvolvimento. Segundo princípios de sustentabilidade, “o desenvolvimento sustentável significa sempre sem negação , uma forma de degradação do meio ambiente, de perda física de </a:t>
            </a:r>
            <a:r>
              <a:rPr lang="pt-BR" sz="2400" dirty="0" err="1">
                <a:latin typeface="Arial" panose="020B0604020202020204" pitchFamily="34" charset="0"/>
                <a:cs typeface="Arial" panose="020B0604020202020204" pitchFamily="34" charset="0"/>
              </a:rPr>
              <a:t>RNs</a:t>
            </a:r>
            <a:r>
              <a:rPr lang="pt-BR" sz="2400" dirty="0">
                <a:latin typeface="Arial" panose="020B0604020202020204" pitchFamily="34" charset="0"/>
                <a:cs typeface="Arial" panose="020B0604020202020204" pitchFamily="34" charset="0"/>
              </a:rPr>
              <a:t> (</a:t>
            </a:r>
            <a:r>
              <a:rPr lang="pt-BR" sz="2400" dirty="0" err="1">
                <a:latin typeface="Arial" panose="020B0604020202020204" pitchFamily="34" charset="0"/>
                <a:cs typeface="Arial" panose="020B0604020202020204" pitchFamily="34" charset="0"/>
              </a:rPr>
              <a:t>Georcescu-Roegen</a:t>
            </a:r>
            <a:r>
              <a:rPr lang="pt-BR" sz="2400" dirty="0">
                <a:latin typeface="Arial" panose="020B0604020202020204" pitchFamily="34" charset="0"/>
                <a:cs typeface="Arial" panose="020B0604020202020204" pitchFamily="34" charset="0"/>
              </a:rPr>
              <a:t>, 1974); o processo econômico tem se servido da natureza de um modo duradouro, sóbrio e saudável com envolvimento das comunidades. Pelo que, não se deve confundir Crescimento (expansão), com desenvolvimento (realização de um potencial), como se tem dito (Daly, 1991). </a:t>
            </a:r>
          </a:p>
          <a:p>
            <a:r>
              <a:rPr lang="pt-BR" sz="2400" b="1" i="1" dirty="0">
                <a:latin typeface="Arial" panose="020B0604020202020204" pitchFamily="34" charset="0"/>
                <a:cs typeface="Arial" panose="020B0604020202020204" pitchFamily="34" charset="0"/>
              </a:rPr>
              <a:t>Na pratica ninguém pode negar ouvir que na maioria dos países do terceiro mundo  tem se falado de estar a crescer sua economia,</a:t>
            </a:r>
            <a:r>
              <a:rPr lang="pt-BR" sz="2400" dirty="0">
                <a:latin typeface="Arial" panose="020B0604020202020204" pitchFamily="34" charset="0"/>
                <a:cs typeface="Arial" panose="020B0604020202020204" pitchFamily="34" charset="0"/>
              </a:rPr>
              <a:t> com “</a:t>
            </a:r>
            <a:r>
              <a:rPr lang="pt-BR" sz="2400" i="1" dirty="0">
                <a:latin typeface="Arial" panose="020B0604020202020204" pitchFamily="34" charset="0"/>
                <a:cs typeface="Arial" panose="020B0604020202020204" pitchFamily="34" charset="0"/>
              </a:rPr>
              <a:t>aumento da renda per capita”</a:t>
            </a:r>
            <a:r>
              <a:rPr lang="pt-BR" sz="2400" dirty="0">
                <a:latin typeface="Arial" panose="020B0604020202020204" pitchFamily="34" charset="0"/>
                <a:cs typeface="Arial" panose="020B0604020202020204" pitchFamily="34" charset="0"/>
              </a:rPr>
              <a:t>, mas com sua população ainda a viver miséria de pobreza. Seria bom que tal crescimento implicasse “</a:t>
            </a:r>
            <a:r>
              <a:rPr lang="pt-BR" sz="2400" b="1" i="1" dirty="0">
                <a:latin typeface="Arial" panose="020B0604020202020204" pitchFamily="34" charset="0"/>
                <a:cs typeface="Arial" panose="020B0604020202020204" pitchFamily="34" charset="0"/>
              </a:rPr>
              <a:t>redução verdadeira e permanente ou eliminação da Pobreza</a:t>
            </a:r>
            <a:r>
              <a:rPr lang="pt-BR" sz="2400" dirty="0">
                <a:latin typeface="Arial" panose="020B0604020202020204" pitchFamily="34" charset="0"/>
                <a:cs typeface="Arial" panose="020B0604020202020204" pitchFamily="34" charset="0"/>
              </a:rPr>
              <a:t>”. Hoje se regista em todo mundo crescimento sem emprego, com desigualdade e miséria crescente. Portanto, o desejável  “</a:t>
            </a:r>
            <a:r>
              <a:rPr lang="pt-BR" sz="2400" b="1" i="1" dirty="0">
                <a:latin typeface="Arial" panose="020B0604020202020204" pitchFamily="34" charset="0"/>
                <a:cs typeface="Arial" panose="020B0604020202020204" pitchFamily="34" charset="0"/>
              </a:rPr>
              <a:t>desenvolvimento sustentável</a:t>
            </a:r>
            <a:r>
              <a:rPr lang="pt-BR" sz="2400" dirty="0">
                <a:latin typeface="Arial" panose="020B0604020202020204" pitchFamily="34" charset="0"/>
                <a:cs typeface="Arial" panose="020B0604020202020204" pitchFamily="34" charset="0"/>
              </a:rPr>
              <a:t>”, deve ser participativo de forma holística na gestão de recursos ecológicos (incluindo minérios - que provem da decomposição dos recursos bióticos para a atingir bióticos) ao nível de “</a:t>
            </a:r>
            <a:r>
              <a:rPr lang="pt-BR" sz="2400" b="1" i="1" dirty="0">
                <a:latin typeface="Arial" panose="020B0604020202020204" pitchFamily="34" charset="0"/>
                <a:cs typeface="Arial" panose="020B0604020202020204" pitchFamily="34" charset="0"/>
              </a:rPr>
              <a:t>bloqueio da pobreza</a:t>
            </a:r>
            <a:r>
              <a:rPr lang="pt-BR" sz="2400" dirty="0">
                <a:latin typeface="Arial" panose="020B0604020202020204" pitchFamily="34" charset="0"/>
                <a:cs typeface="Arial" panose="020B0604020202020204" pitchFamily="34" charset="0"/>
              </a:rPr>
              <a:t>” (Daly &amp; Cobb, 1994, p. 199).</a:t>
            </a:r>
          </a:p>
          <a:p>
            <a:endParaRPr lang="pt-BR" dirty="0"/>
          </a:p>
        </p:txBody>
      </p:sp>
    </p:spTree>
    <p:extLst>
      <p:ext uri="{BB962C8B-B14F-4D97-AF65-F5344CB8AC3E}">
        <p14:creationId xmlns:p14="http://schemas.microsoft.com/office/powerpoint/2010/main" val="2031876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CE5E62-1EF5-D78B-5369-24C8C3CE02AE}"/>
              </a:ext>
            </a:extLst>
          </p:cNvPr>
          <p:cNvSpPr>
            <a:spLocks noGrp="1"/>
          </p:cNvSpPr>
          <p:nvPr>
            <p:ph type="title"/>
          </p:nvPr>
        </p:nvSpPr>
        <p:spPr>
          <a:xfrm>
            <a:off x="838200" y="365125"/>
            <a:ext cx="10515600" cy="711835"/>
          </a:xfrm>
        </p:spPr>
        <p:txBody>
          <a:bodyPr>
            <a:normAutofit/>
          </a:bodyPr>
          <a:lstStyle/>
          <a:p>
            <a:pPr algn="ctr"/>
            <a:r>
              <a:rPr lang="en-GB" sz="2400" b="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a:t>
            </a:r>
            <a:endParaRPr lang="pt-BR" sz="2400" b="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Marcador de Posição de Conteúdo 2">
            <a:extLst>
              <a:ext uri="{FF2B5EF4-FFF2-40B4-BE49-F238E27FC236}">
                <a16:creationId xmlns:a16="http://schemas.microsoft.com/office/drawing/2014/main" id="{6F7F8631-F050-20C7-1355-23A2ECD2358C}"/>
              </a:ext>
            </a:extLst>
          </p:cNvPr>
          <p:cNvSpPr>
            <a:spLocks noGrp="1"/>
          </p:cNvSpPr>
          <p:nvPr>
            <p:ph idx="1"/>
          </p:nvPr>
        </p:nvSpPr>
        <p:spPr>
          <a:xfrm>
            <a:off x="838200" y="1270000"/>
            <a:ext cx="10515600" cy="4906963"/>
          </a:xfrm>
        </p:spPr>
        <p:txBody>
          <a:bodyPr>
            <a:normAutofit fontScale="85000" lnSpcReduction="10000"/>
          </a:bodyPr>
          <a:lstStyle/>
          <a:p>
            <a:endParaRPr lang="pt-BR" dirty="0"/>
          </a:p>
          <a:p>
            <a:endParaRPr lang="pt-BR" dirty="0"/>
          </a:p>
          <a:p>
            <a:r>
              <a:rPr lang="pt-BR" dirty="0">
                <a:latin typeface="Arial" panose="020B0604020202020204" pitchFamily="34" charset="0"/>
                <a:cs typeface="Arial" panose="020B0604020202020204" pitchFamily="34" charset="0"/>
              </a:rPr>
              <a:t>O conceito de “</a:t>
            </a:r>
            <a:r>
              <a:rPr lang="pt-BR" b="1" dirty="0">
                <a:latin typeface="Arial" panose="020B0604020202020204" pitchFamily="34" charset="0"/>
                <a:cs typeface="Arial" panose="020B0604020202020204" pitchFamily="34" charset="0"/>
              </a:rPr>
              <a:t>bem natural ecológico público”</a:t>
            </a:r>
            <a:r>
              <a:rPr lang="pt-BR" dirty="0">
                <a:latin typeface="Arial" panose="020B0604020202020204" pitchFamily="34" charset="0"/>
                <a:cs typeface="Arial" panose="020B0604020202020204" pitchFamily="34" charset="0"/>
              </a:rPr>
              <a:t> emerge como uma categoria jurídica e administrativa importante para compreender a relação entre os Recursos Naturais (</a:t>
            </a:r>
            <a:r>
              <a:rPr lang="pt-BR" dirty="0" err="1">
                <a:latin typeface="Arial" panose="020B0604020202020204" pitchFamily="34" charset="0"/>
                <a:cs typeface="Arial" panose="020B0604020202020204" pitchFamily="34" charset="0"/>
              </a:rPr>
              <a:t>RNs</a:t>
            </a:r>
            <a:r>
              <a:rPr lang="pt-BR" dirty="0">
                <a:latin typeface="Arial" panose="020B0604020202020204" pitchFamily="34" charset="0"/>
                <a:cs typeface="Arial" panose="020B0604020202020204" pitchFamily="34" charset="0"/>
              </a:rPr>
              <a:t>) e as comunidades (representação do Estado). Este conceito centra-se nos princípios da teoria de </a:t>
            </a:r>
            <a:r>
              <a:rPr lang="pt-BR" i="1" dirty="0">
                <a:latin typeface="Arial" panose="020B0604020202020204" pitchFamily="34" charset="0"/>
                <a:cs typeface="Arial" panose="020B0604020202020204" pitchFamily="34" charset="0"/>
              </a:rPr>
              <a:t>bem comum</a:t>
            </a:r>
            <a:r>
              <a:rPr lang="pt-BR" dirty="0">
                <a:latin typeface="Arial" panose="020B0604020202020204" pitchFamily="34" charset="0"/>
                <a:cs typeface="Arial" panose="020B0604020202020204" pitchFamily="34" charset="0"/>
              </a:rPr>
              <a:t> (“</a:t>
            </a:r>
            <a:r>
              <a:rPr lang="pt-BR" b="1" i="1" dirty="0">
                <a:latin typeface="Arial" panose="020B0604020202020204" pitchFamily="34" charset="0"/>
                <a:cs typeface="Arial" panose="020B0604020202020204" pitchFamily="34" charset="0"/>
              </a:rPr>
              <a:t>Common </a:t>
            </a:r>
            <a:r>
              <a:rPr lang="pt-BR" b="1" i="1" dirty="0" err="1">
                <a:latin typeface="Arial" panose="020B0604020202020204" pitchFamily="34" charset="0"/>
                <a:cs typeface="Arial" panose="020B0604020202020204" pitchFamily="34" charset="0"/>
              </a:rPr>
              <a:t>property</a:t>
            </a:r>
            <a:r>
              <a:rPr lang="pt-BR" dirty="0">
                <a:latin typeface="Arial" panose="020B0604020202020204" pitchFamily="34" charset="0"/>
                <a:cs typeface="Arial" panose="020B0604020202020204" pitchFamily="34" charset="0"/>
              </a:rPr>
              <a:t>”); na qual a ideia de </a:t>
            </a:r>
            <a:r>
              <a:rPr lang="pt-BR" b="1" dirty="0">
                <a:latin typeface="Arial" panose="020B0604020202020204" pitchFamily="34" charset="0"/>
                <a:cs typeface="Arial" panose="020B0604020202020204" pitchFamily="34" charset="0"/>
              </a:rPr>
              <a:t>"bem comum"</a:t>
            </a:r>
            <a:r>
              <a:rPr lang="pt-BR" dirty="0">
                <a:latin typeface="Arial" panose="020B0604020202020204" pitchFamily="34" charset="0"/>
                <a:cs typeface="Arial" panose="020B0604020202020204" pitchFamily="34" charset="0"/>
              </a:rPr>
              <a:t> no contexto da conservação, envolve a noção de que certos recursos e benefícios, como: biodiversidade, são compartilhados por todos os membros de uma comunidade ou da humanidade como um todo, que sua preservação é essencial para o bem-estar coletivo.</a:t>
            </a:r>
          </a:p>
          <a:p>
            <a:r>
              <a:rPr lang="pt-BR" dirty="0">
                <a:latin typeface="Arial" panose="020B0604020202020204" pitchFamily="34" charset="0"/>
                <a:cs typeface="Arial" panose="020B0604020202020204" pitchFamily="34" charset="0"/>
              </a:rPr>
              <a:t>De forma científica, essa teoria está ligada a diversas disciplinas, incluindo ecologia, economia, ciência política e ética ambiental. Sendo assim, este documento busca </a:t>
            </a:r>
            <a:r>
              <a:rPr lang="pt-BR" dirty="0" err="1">
                <a:latin typeface="Arial" panose="020B0604020202020204" pitchFamily="34" charset="0"/>
                <a:cs typeface="Arial" panose="020B0604020202020204" pitchFamily="34" charset="0"/>
              </a:rPr>
              <a:t>reflectir</a:t>
            </a:r>
            <a:r>
              <a:rPr lang="pt-BR" dirty="0">
                <a:latin typeface="Arial" panose="020B0604020202020204" pitchFamily="34" charset="0"/>
                <a:cs typeface="Arial" panose="020B0604020202020204" pitchFamily="34" charset="0"/>
              </a:rPr>
              <a:t> sobre o que são esses bens, sua natureza jurídica e o papel das Comunidades e o Estado como seu titular.</a:t>
            </a:r>
          </a:p>
          <a:p>
            <a:endParaRPr lang="pt-BR" dirty="0"/>
          </a:p>
        </p:txBody>
      </p:sp>
    </p:spTree>
    <p:extLst>
      <p:ext uri="{BB962C8B-B14F-4D97-AF65-F5344CB8AC3E}">
        <p14:creationId xmlns:p14="http://schemas.microsoft.com/office/powerpoint/2010/main" val="1598799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D2F7566-1AA6-8865-0003-0AE15638222F}"/>
              </a:ext>
            </a:extLst>
          </p:cNvPr>
          <p:cNvSpPr>
            <a:spLocks noGrp="1"/>
          </p:cNvSpPr>
          <p:nvPr>
            <p:ph type="title"/>
          </p:nvPr>
        </p:nvSpPr>
        <p:spPr>
          <a:xfrm>
            <a:off x="838200" y="365125"/>
            <a:ext cx="10515600" cy="620395"/>
          </a:xfrm>
        </p:spPr>
        <p:txBody>
          <a:bodyPr>
            <a:normAutofit fontScale="90000"/>
          </a:bodyPr>
          <a:lstStyle/>
          <a:p>
            <a:pPr algn="ctr"/>
            <a:r>
              <a:rPr lang="pt-BR" sz="2400" b="1" dirty="0">
                <a:latin typeface="Arial" panose="020B0604020202020204" pitchFamily="34" charset="0"/>
                <a:cs typeface="Arial" panose="020B0604020202020204" pitchFamily="34" charset="0"/>
              </a:rPr>
              <a:t/>
            </a:r>
            <a:br>
              <a:rPr lang="pt-BR" sz="2400" b="1" dirty="0">
                <a:latin typeface="Arial" panose="020B0604020202020204" pitchFamily="34" charset="0"/>
                <a:cs typeface="Arial" panose="020B0604020202020204" pitchFamily="34" charset="0"/>
              </a:rPr>
            </a:br>
            <a:r>
              <a:rPr lang="pt-BR" sz="2400" b="1" dirty="0">
                <a:latin typeface="Arial" panose="020B0604020202020204" pitchFamily="34" charset="0"/>
                <a:cs typeface="Arial" panose="020B0604020202020204" pitchFamily="34" charset="0"/>
              </a:rPr>
              <a:t/>
            </a:r>
            <a:br>
              <a:rPr lang="pt-BR" sz="2400" b="1" dirty="0">
                <a:latin typeface="Arial" panose="020B0604020202020204" pitchFamily="34" charset="0"/>
                <a:cs typeface="Arial" panose="020B0604020202020204" pitchFamily="34" charset="0"/>
              </a:rPr>
            </a:br>
            <a:r>
              <a:rPr lang="pt-BR" sz="2400" dirty="0">
                <a:solidFill>
                  <a:schemeClr val="accent2">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II - CONTEXTO E RELEVÂNCIA DO TEMA</a:t>
            </a:r>
            <a:r>
              <a:rPr lang="pt-BR" dirty="0">
                <a:solidFill>
                  <a:schemeClr val="accent2">
                    <a:lumMod val="75000"/>
                  </a:schemeClr>
                </a:solidFill>
                <a:effectLst>
                  <a:outerShdw blurRad="38100" dist="38100" dir="2700000" algn="tl">
                    <a:srgbClr val="000000">
                      <a:alpha val="43137"/>
                    </a:srgbClr>
                  </a:outerShdw>
                </a:effectLst>
              </a:rPr>
              <a:t/>
            </a:r>
            <a:br>
              <a:rPr lang="pt-BR" dirty="0">
                <a:solidFill>
                  <a:schemeClr val="accent2">
                    <a:lumMod val="75000"/>
                  </a:schemeClr>
                </a:solidFill>
                <a:effectLst>
                  <a:outerShdw blurRad="38100" dist="38100" dir="2700000" algn="tl">
                    <a:srgbClr val="000000">
                      <a:alpha val="43137"/>
                    </a:srgbClr>
                  </a:outerShdw>
                </a:effectLst>
              </a:rPr>
            </a:br>
            <a:endParaRPr lang="pt-BR" dirty="0">
              <a:solidFill>
                <a:schemeClr val="accent2">
                  <a:lumMod val="75000"/>
                </a:schemeClr>
              </a:solidFill>
              <a:effectLst>
                <a:outerShdw blurRad="38100" dist="38100" dir="2700000" algn="tl">
                  <a:srgbClr val="000000">
                    <a:alpha val="43137"/>
                  </a:srgbClr>
                </a:outerShdw>
              </a:effectLst>
            </a:endParaRPr>
          </a:p>
        </p:txBody>
      </p:sp>
      <p:sp>
        <p:nvSpPr>
          <p:cNvPr id="3" name="Marcador de Posição de Conteúdo 2">
            <a:extLst>
              <a:ext uri="{FF2B5EF4-FFF2-40B4-BE49-F238E27FC236}">
                <a16:creationId xmlns:a16="http://schemas.microsoft.com/office/drawing/2014/main" id="{208F3252-036D-07F7-DE5E-ED42EA9F0554}"/>
              </a:ext>
            </a:extLst>
          </p:cNvPr>
          <p:cNvSpPr>
            <a:spLocks noGrp="1"/>
          </p:cNvSpPr>
          <p:nvPr>
            <p:ph idx="1"/>
          </p:nvPr>
        </p:nvSpPr>
        <p:spPr>
          <a:xfrm>
            <a:off x="838200" y="985520"/>
            <a:ext cx="10515600" cy="5191443"/>
          </a:xfrm>
        </p:spPr>
        <p:txBody>
          <a:bodyPr/>
          <a:lstStyle/>
          <a:p>
            <a:r>
              <a:rPr lang="pt-BR" sz="2400" dirty="0">
                <a:latin typeface="Arial" panose="020B0604020202020204" pitchFamily="34" charset="0"/>
                <a:cs typeface="Arial" panose="020B0604020202020204" pitchFamily="34" charset="0"/>
              </a:rPr>
              <a:t>Esta abordagem traz consigo sentido de responsabilidades quando aos possíveis desafios ambientais atuais (</a:t>
            </a:r>
            <a:r>
              <a:rPr lang="pt-BR" sz="2400" dirty="0" err="1">
                <a:latin typeface="Arial" panose="020B0604020202020204" pitchFamily="34" charset="0"/>
                <a:cs typeface="Arial" panose="020B0604020202020204" pitchFamily="34" charset="0"/>
              </a:rPr>
              <a:t>Ex</a:t>
            </a:r>
            <a:r>
              <a:rPr lang="pt-BR" sz="2400" dirty="0">
                <a:latin typeface="Arial" panose="020B0604020202020204" pitchFamily="34" charset="0"/>
                <a:cs typeface="Arial" panose="020B0604020202020204" pitchFamily="34" charset="0"/>
              </a:rPr>
              <a:t>: desmatamento, poluição e perda da biodiversidade e seu espaço natural), sob motivação de mau estar socioeconômico das populações rurais.</a:t>
            </a:r>
          </a:p>
          <a:p>
            <a:r>
              <a:rPr lang="pt-BR" sz="2400" dirty="0">
                <a:latin typeface="Arial" panose="020B0604020202020204" pitchFamily="34" charset="0"/>
                <a:cs typeface="Arial" panose="020B0604020202020204" pitchFamily="34" charset="0"/>
              </a:rPr>
              <a:t>Como a conservação é essencial para o futuro de desenvolvimento ecológico e da humanidade em particular (populações rurais), que a interação entre o Homem e Natureza, possa contribuindo grandemente para preservação do planeta terra.</a:t>
            </a:r>
          </a:p>
          <a:p>
            <a:r>
              <a:rPr lang="pt-BR" dirty="0"/>
              <a:t>Dizer que, poder-se-á alcançar preservação do Planeta terra, se seus recursos são de “</a:t>
            </a:r>
            <a:r>
              <a:rPr lang="pt-BR" u="sng" dirty="0"/>
              <a:t>beneficio </a:t>
            </a:r>
            <a:r>
              <a:rPr lang="pt-BR" u="sng" dirty="0" err="1"/>
              <a:t>directo</a:t>
            </a:r>
            <a:r>
              <a:rPr lang="pt-BR" u="sng" dirty="0"/>
              <a:t> e </a:t>
            </a:r>
            <a:r>
              <a:rPr lang="pt-BR" u="sng" dirty="0" err="1"/>
              <a:t>indirecto</a:t>
            </a:r>
            <a:r>
              <a:rPr lang="pt-BR" u="sng" dirty="0"/>
              <a:t>” </a:t>
            </a:r>
            <a:r>
              <a:rPr lang="pt-BR" dirty="0"/>
              <a:t>para bem estar do Homem (Rural e Urbano). </a:t>
            </a:r>
          </a:p>
        </p:txBody>
      </p:sp>
    </p:spTree>
    <p:extLst>
      <p:ext uri="{BB962C8B-B14F-4D97-AF65-F5344CB8AC3E}">
        <p14:creationId xmlns:p14="http://schemas.microsoft.com/office/powerpoint/2010/main" val="2105430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7F89DA-6B48-942F-4A03-B663BC87FC88}"/>
              </a:ext>
            </a:extLst>
          </p:cNvPr>
          <p:cNvSpPr>
            <a:spLocks noGrp="1"/>
          </p:cNvSpPr>
          <p:nvPr>
            <p:ph type="title"/>
          </p:nvPr>
        </p:nvSpPr>
        <p:spPr>
          <a:xfrm>
            <a:off x="838200" y="365125"/>
            <a:ext cx="10515600" cy="721995"/>
          </a:xfrm>
        </p:spPr>
        <p:txBody>
          <a:bodyPr>
            <a:normAutofit fontScale="90000"/>
          </a:bodyPr>
          <a:lstStyle/>
          <a:p>
            <a:pPr algn="ctr"/>
            <a:r>
              <a:rPr lang="pt-BR" sz="2400" b="1" dirty="0">
                <a:latin typeface="Arial" panose="020B0604020202020204" pitchFamily="34" charset="0"/>
                <a:cs typeface="Arial" panose="020B0604020202020204" pitchFamily="34" charset="0"/>
              </a:rPr>
              <a:t/>
            </a:r>
            <a:br>
              <a:rPr lang="pt-BR" sz="2400" b="1" dirty="0">
                <a:latin typeface="Arial" panose="020B0604020202020204" pitchFamily="34" charset="0"/>
                <a:cs typeface="Arial" panose="020B0604020202020204" pitchFamily="34" charset="0"/>
              </a:rPr>
            </a:br>
            <a:r>
              <a:rPr lang="pt-BR" sz="2400" b="1" dirty="0">
                <a:latin typeface="Arial" panose="020B0604020202020204" pitchFamily="34" charset="0"/>
                <a:cs typeface="Arial" panose="020B0604020202020204" pitchFamily="34" charset="0"/>
              </a:rPr>
              <a:t/>
            </a:r>
            <a:br>
              <a:rPr lang="pt-BR" sz="2400" b="1" dirty="0">
                <a:latin typeface="Arial" panose="020B0604020202020204" pitchFamily="34" charset="0"/>
                <a:cs typeface="Arial" panose="020B0604020202020204" pitchFamily="34" charset="0"/>
              </a:rPr>
            </a:br>
            <a:r>
              <a:rPr lang="pt-BR" sz="2400" b="1" dirty="0">
                <a:solidFill>
                  <a:schemeClr val="accent2">
                    <a:lumMod val="75000"/>
                  </a:schemeClr>
                </a:solidFill>
                <a:latin typeface="Arial" panose="020B0604020202020204" pitchFamily="34" charset="0"/>
                <a:cs typeface="Arial" panose="020B0604020202020204" pitchFamily="34" charset="0"/>
              </a:rPr>
              <a:t>III - VISÃO GERAL</a:t>
            </a:r>
            <a:r>
              <a:rPr lang="pt-BR" dirty="0">
                <a:solidFill>
                  <a:schemeClr val="accent2">
                    <a:lumMod val="75000"/>
                  </a:schemeClr>
                </a:solidFill>
              </a:rPr>
              <a:t/>
            </a:r>
            <a:br>
              <a:rPr lang="pt-BR" dirty="0">
                <a:solidFill>
                  <a:schemeClr val="accent2">
                    <a:lumMod val="75000"/>
                  </a:schemeClr>
                </a:solidFill>
              </a:rPr>
            </a:br>
            <a:endParaRPr lang="pt-BR" dirty="0">
              <a:solidFill>
                <a:schemeClr val="accent2">
                  <a:lumMod val="75000"/>
                </a:schemeClr>
              </a:solidFill>
            </a:endParaRPr>
          </a:p>
        </p:txBody>
      </p:sp>
      <p:sp>
        <p:nvSpPr>
          <p:cNvPr id="3" name="Marcador de Posição de Conteúdo 2">
            <a:extLst>
              <a:ext uri="{FF2B5EF4-FFF2-40B4-BE49-F238E27FC236}">
                <a16:creationId xmlns:a16="http://schemas.microsoft.com/office/drawing/2014/main" id="{C14CE0AF-6F0C-9CE4-D688-268657977742}"/>
              </a:ext>
            </a:extLst>
          </p:cNvPr>
          <p:cNvSpPr>
            <a:spLocks noGrp="1"/>
          </p:cNvSpPr>
          <p:nvPr>
            <p:ph idx="1"/>
          </p:nvPr>
        </p:nvSpPr>
        <p:spPr/>
        <p:txBody>
          <a:bodyPr/>
          <a:lstStyle/>
          <a:p>
            <a:endParaRPr lang="pt-BR" sz="2400" dirty="0">
              <a:latin typeface="Arial" panose="020B0604020202020204" pitchFamily="34" charset="0"/>
              <a:cs typeface="Arial" panose="020B0604020202020204" pitchFamily="34" charset="0"/>
            </a:endParaRPr>
          </a:p>
          <a:p>
            <a:endParaRPr lang="pt-BR" sz="2400" dirty="0">
              <a:latin typeface="Arial" panose="020B0604020202020204" pitchFamily="34" charset="0"/>
              <a:cs typeface="Arial" panose="020B0604020202020204" pitchFamily="34" charset="0"/>
            </a:endParaRPr>
          </a:p>
          <a:p>
            <a:r>
              <a:rPr lang="pt-BR" sz="2400" dirty="0">
                <a:latin typeface="Arial" panose="020B0604020202020204" pitchFamily="34" charset="0"/>
                <a:cs typeface="Arial" panose="020B0604020202020204" pitchFamily="34" charset="0"/>
              </a:rPr>
              <a:t>Fazer com que, reflitamos sobre a necessidade de desenhar Estratégias que envolvam exatamente a sociedade, em particular as comunidades locais no processo de fiscalização, garantindo maior efetividade na preservação e proteção da biodiversidade com resultados sustentáveis para o desenvolvimento da diversidade ecológica para melhoria socioeconômico local.</a:t>
            </a:r>
          </a:p>
          <a:p>
            <a:endParaRPr lang="pt-BR" dirty="0"/>
          </a:p>
        </p:txBody>
      </p:sp>
    </p:spTree>
    <p:extLst>
      <p:ext uri="{BB962C8B-B14F-4D97-AF65-F5344CB8AC3E}">
        <p14:creationId xmlns:p14="http://schemas.microsoft.com/office/powerpoint/2010/main" val="2475317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2A55AE-FA1C-381C-25B7-AF08805C13F2}"/>
              </a:ext>
            </a:extLst>
          </p:cNvPr>
          <p:cNvSpPr>
            <a:spLocks noGrp="1"/>
          </p:cNvSpPr>
          <p:nvPr>
            <p:ph type="title"/>
          </p:nvPr>
        </p:nvSpPr>
        <p:spPr>
          <a:xfrm>
            <a:off x="838200" y="365125"/>
            <a:ext cx="10515600" cy="813435"/>
          </a:xfrm>
        </p:spPr>
        <p:txBody>
          <a:bodyPr>
            <a:normAutofit fontScale="90000"/>
          </a:bodyPr>
          <a:lstStyle/>
          <a:p>
            <a:pPr algn="ctr"/>
            <a:r>
              <a:rPr lang="pt-BR" sz="2400" b="1" dirty="0">
                <a:solidFill>
                  <a:schemeClr val="accent2">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pt-BR" sz="2400" b="1" dirty="0">
                <a:solidFill>
                  <a:schemeClr val="accent2">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pt-BR" sz="2400" b="1" dirty="0">
                <a:solidFill>
                  <a:schemeClr val="accent2">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pt-BR" sz="2400" b="1" dirty="0">
                <a:solidFill>
                  <a:schemeClr val="accent2">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pt-BR" sz="2400" b="1" dirty="0">
                <a:solidFill>
                  <a:schemeClr val="accent2">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IV - OBJETIVO DO TEMA</a:t>
            </a:r>
            <a:r>
              <a:rPr lang="pt-BR" dirty="0"/>
              <a:t/>
            </a:r>
            <a:br>
              <a:rPr lang="pt-BR" dirty="0"/>
            </a:br>
            <a:endParaRPr lang="pt-BR" dirty="0"/>
          </a:p>
        </p:txBody>
      </p:sp>
      <p:sp>
        <p:nvSpPr>
          <p:cNvPr id="3" name="Marcador de Posição de Conteúdo 2">
            <a:extLst>
              <a:ext uri="{FF2B5EF4-FFF2-40B4-BE49-F238E27FC236}">
                <a16:creationId xmlns:a16="http://schemas.microsoft.com/office/drawing/2014/main" id="{B0564454-1C91-FD53-FCA9-A7B3BDC72C4E}"/>
              </a:ext>
            </a:extLst>
          </p:cNvPr>
          <p:cNvSpPr>
            <a:spLocks noGrp="1"/>
          </p:cNvSpPr>
          <p:nvPr>
            <p:ph idx="1"/>
          </p:nvPr>
        </p:nvSpPr>
        <p:spPr/>
        <p:txBody>
          <a:bodyPr/>
          <a:lstStyle/>
          <a:p>
            <a:pPr algn="ctr"/>
            <a:endParaRPr lang="pt-BR" dirty="0"/>
          </a:p>
          <a:p>
            <a:pPr algn="ctr"/>
            <a:r>
              <a:rPr lang="pt-BR" dirty="0">
                <a:latin typeface="Arial" panose="020B0604020202020204" pitchFamily="34" charset="0"/>
                <a:cs typeface="Arial" panose="020B0604020202020204" pitchFamily="34" charset="0"/>
              </a:rPr>
              <a:t>Discutir e Explicar a importância de Boas práticas de conservação e como a inclusão da comunidade na conservação da biodiversidade e sua inclusão na fiscalização como base que pode gerar resultados mais eficazes para boa conservação com vista ao desenvolvimento sustentável ecológico e das comunidades.</a:t>
            </a:r>
          </a:p>
          <a:p>
            <a:endParaRPr lang="pt-BR" dirty="0"/>
          </a:p>
        </p:txBody>
      </p:sp>
    </p:spTree>
    <p:extLst>
      <p:ext uri="{BB962C8B-B14F-4D97-AF65-F5344CB8AC3E}">
        <p14:creationId xmlns:p14="http://schemas.microsoft.com/office/powerpoint/2010/main" val="117918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756AB8-6772-E0E3-FFB5-08A30E0CBBD6}"/>
              </a:ext>
            </a:extLst>
          </p:cNvPr>
          <p:cNvSpPr>
            <a:spLocks noGrp="1"/>
          </p:cNvSpPr>
          <p:nvPr>
            <p:ph type="title"/>
          </p:nvPr>
        </p:nvSpPr>
        <p:spPr/>
        <p:txBody>
          <a:bodyPr/>
          <a:lstStyle/>
          <a:p>
            <a:pPr algn="ctr"/>
            <a:r>
              <a:rPr lang="pt-BR" sz="2400" dirty="0">
                <a:solidFill>
                  <a:schemeClr val="accent2">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 - BOAS PRÁTICAS DE CONSERVAÇÃO</a:t>
            </a:r>
            <a:r>
              <a:rPr lang="pt-BR" dirty="0">
                <a:solidFill>
                  <a:schemeClr val="accent2">
                    <a:lumMod val="75000"/>
                  </a:schemeClr>
                </a:solidFill>
                <a:effectLst>
                  <a:outerShdw blurRad="38100" dist="38100" dir="2700000" algn="tl">
                    <a:srgbClr val="000000">
                      <a:alpha val="43137"/>
                    </a:srgbClr>
                  </a:outerShdw>
                </a:effectLst>
              </a:rPr>
              <a:t/>
            </a:r>
            <a:br>
              <a:rPr lang="pt-BR" dirty="0">
                <a:solidFill>
                  <a:schemeClr val="accent2">
                    <a:lumMod val="75000"/>
                  </a:schemeClr>
                </a:solidFill>
                <a:effectLst>
                  <a:outerShdw blurRad="38100" dist="38100" dir="2700000" algn="tl">
                    <a:srgbClr val="000000">
                      <a:alpha val="43137"/>
                    </a:srgbClr>
                  </a:outerShdw>
                </a:effectLst>
              </a:rPr>
            </a:br>
            <a:endParaRPr lang="pt-BR" dirty="0">
              <a:solidFill>
                <a:schemeClr val="accent2">
                  <a:lumMod val="75000"/>
                </a:schemeClr>
              </a:solidFill>
              <a:effectLst>
                <a:outerShdw blurRad="38100" dist="38100" dir="2700000" algn="tl">
                  <a:srgbClr val="000000">
                    <a:alpha val="43137"/>
                  </a:srgbClr>
                </a:outerShdw>
              </a:effectLst>
            </a:endParaRPr>
          </a:p>
        </p:txBody>
      </p:sp>
      <p:sp>
        <p:nvSpPr>
          <p:cNvPr id="3" name="Marcador de Posição de Conteúdo 2">
            <a:extLst>
              <a:ext uri="{FF2B5EF4-FFF2-40B4-BE49-F238E27FC236}">
                <a16:creationId xmlns:a16="http://schemas.microsoft.com/office/drawing/2014/main" id="{090C2632-D5D3-E026-4F3D-06B268BF7691}"/>
              </a:ext>
            </a:extLst>
          </p:cNvPr>
          <p:cNvSpPr>
            <a:spLocks noGrp="1"/>
          </p:cNvSpPr>
          <p:nvPr>
            <p:ph idx="1"/>
          </p:nvPr>
        </p:nvSpPr>
        <p:spPr>
          <a:xfrm>
            <a:off x="838200" y="1036320"/>
            <a:ext cx="10515600" cy="5140643"/>
          </a:xfrm>
        </p:spPr>
        <p:txBody>
          <a:bodyPr>
            <a:normAutofit fontScale="77500" lnSpcReduction="20000"/>
          </a:bodyPr>
          <a:lstStyle/>
          <a:p>
            <a:r>
              <a:rPr lang="pt-BR" sz="2600" b="1" dirty="0">
                <a:latin typeface="Arial" panose="020B0604020202020204" pitchFamily="34" charset="0"/>
                <a:cs typeface="Arial" panose="020B0604020202020204" pitchFamily="34" charset="0"/>
              </a:rPr>
              <a:t>A Conservação: </a:t>
            </a:r>
            <a:r>
              <a:rPr lang="pt-BR" sz="2600" dirty="0">
                <a:latin typeface="Arial" panose="020B0604020202020204" pitchFamily="34" charset="0"/>
                <a:cs typeface="Arial" panose="020B0604020202020204" pitchFamily="34" charset="0"/>
              </a:rPr>
              <a:t>como termo genérico de gestão e maneio da Biodiversidade em definição significa: </a:t>
            </a:r>
            <a:r>
              <a:rPr lang="pt-BR" sz="2600" b="1" i="1" dirty="0">
                <a:latin typeface="Arial" panose="020B0604020202020204" pitchFamily="34" charset="0"/>
                <a:cs typeface="Arial" panose="020B0604020202020204" pitchFamily="34" charset="0"/>
              </a:rPr>
              <a:t>Preservação, Proteção, Controle &amp; Fiscalização, Monitoria &amp; Avaliação e Uso sustentável da diversidade biológica</a:t>
            </a:r>
            <a:r>
              <a:rPr lang="pt-BR" sz="2600" dirty="0">
                <a:latin typeface="Arial" panose="020B0604020202020204" pitchFamily="34" charset="0"/>
                <a:cs typeface="Arial" panose="020B0604020202020204" pitchFamily="34" charset="0"/>
              </a:rPr>
              <a:t>.</a:t>
            </a:r>
          </a:p>
          <a:p>
            <a:pPr marL="0" lvl="0" indent="0">
              <a:buNone/>
            </a:pPr>
            <a:r>
              <a:rPr lang="pt-BR" sz="2600" b="1" dirty="0">
                <a:latin typeface="Arial" panose="020B0604020202020204" pitchFamily="34" charset="0"/>
                <a:cs typeface="Arial" panose="020B0604020202020204" pitchFamily="34" charset="0"/>
              </a:rPr>
              <a:t>Definição de Boas Práticas</a:t>
            </a:r>
            <a:endParaRPr lang="pt-BR" sz="2600" dirty="0">
              <a:latin typeface="Arial" panose="020B0604020202020204" pitchFamily="34" charset="0"/>
              <a:cs typeface="Arial" panose="020B0604020202020204" pitchFamily="34" charset="0"/>
            </a:endParaRPr>
          </a:p>
          <a:p>
            <a:r>
              <a:rPr lang="pt-BR" sz="2600" dirty="0">
                <a:latin typeface="Arial" panose="020B0604020202020204" pitchFamily="34" charset="0"/>
                <a:cs typeface="Arial" panose="020B0604020202020204" pitchFamily="34" charset="0"/>
              </a:rPr>
              <a:t> No contexto da conservação ambiental, as</a:t>
            </a:r>
            <a:r>
              <a:rPr lang="pt-BR" sz="2600" b="1" dirty="0">
                <a:latin typeface="Arial" panose="020B0604020202020204" pitchFamily="34" charset="0"/>
                <a:cs typeface="Arial" panose="020B0604020202020204" pitchFamily="34" charset="0"/>
              </a:rPr>
              <a:t> </a:t>
            </a:r>
            <a:r>
              <a:rPr lang="pt-BR" sz="2600" dirty="0">
                <a:latin typeface="Arial" panose="020B0604020202020204" pitchFamily="34" charset="0"/>
                <a:cs typeface="Arial" panose="020B0604020202020204" pitchFamily="34" charset="0"/>
              </a:rPr>
              <a:t>boas práticas, abordam métodos como:</a:t>
            </a:r>
          </a:p>
          <a:p>
            <a:pPr lvl="1"/>
            <a:r>
              <a:rPr lang="pt-BR" sz="2600" b="1" i="1" dirty="0">
                <a:latin typeface="Arial" panose="020B0604020202020204" pitchFamily="34" charset="0"/>
                <a:cs typeface="Arial" panose="020B0604020202020204" pitchFamily="34" charset="0"/>
              </a:rPr>
              <a:t>Proteção</a:t>
            </a:r>
            <a:r>
              <a:rPr lang="pt-BR" sz="2600" i="1" dirty="0">
                <a:latin typeface="Arial" panose="020B0604020202020204" pitchFamily="34" charset="0"/>
                <a:cs typeface="Arial" panose="020B0604020202020204" pitchFamily="34" charset="0"/>
              </a:rPr>
              <a:t>, </a:t>
            </a:r>
            <a:r>
              <a:rPr lang="pt-BR" sz="2600" dirty="0">
                <a:latin typeface="Arial" panose="020B0604020202020204" pitchFamily="34" charset="0"/>
                <a:cs typeface="Arial" panose="020B0604020202020204" pitchFamily="34" charset="0"/>
              </a:rPr>
              <a:t>de áreas naturais (reservas, parques nacionais, corredores ecológicos); contra não destruição indesejável.</a:t>
            </a:r>
          </a:p>
          <a:p>
            <a:pPr lvl="1"/>
            <a:r>
              <a:rPr lang="pt-BR" sz="2600" b="1" i="1" dirty="0">
                <a:latin typeface="Arial" panose="020B0604020202020204" pitchFamily="34" charset="0"/>
                <a:cs typeface="Arial" panose="020B0604020202020204" pitchFamily="34" charset="0"/>
              </a:rPr>
              <a:t>Uso sustentável</a:t>
            </a:r>
            <a:r>
              <a:rPr lang="pt-BR" sz="2600" i="1" dirty="0">
                <a:latin typeface="Arial" panose="020B0604020202020204" pitchFamily="34" charset="0"/>
                <a:cs typeface="Arial" panose="020B0604020202020204" pitchFamily="34" charset="0"/>
              </a:rPr>
              <a:t>,</a:t>
            </a:r>
            <a:r>
              <a:rPr lang="pt-BR" sz="2600" dirty="0">
                <a:latin typeface="Arial" panose="020B0604020202020204" pitchFamily="34" charset="0"/>
                <a:cs typeface="Arial" panose="020B0604020202020204" pitchFamily="34" charset="0"/>
              </a:rPr>
              <a:t> de recursos naturais; utilização de </a:t>
            </a:r>
            <a:r>
              <a:rPr lang="pt-BR" sz="2600" dirty="0" err="1">
                <a:latin typeface="Arial" panose="020B0604020202020204" pitchFamily="34" charset="0"/>
                <a:cs typeface="Arial" panose="020B0604020202020204" pitchFamily="34" charset="0"/>
              </a:rPr>
              <a:t>RNs</a:t>
            </a:r>
            <a:r>
              <a:rPr lang="pt-BR" sz="2600" dirty="0">
                <a:latin typeface="Arial" panose="020B0604020202020204" pitchFamily="34" charset="0"/>
                <a:cs typeface="Arial" panose="020B0604020202020204" pitchFamily="34" charset="0"/>
              </a:rPr>
              <a:t> que garantem auto restauração natural. </a:t>
            </a:r>
          </a:p>
          <a:p>
            <a:pPr lvl="1"/>
            <a:r>
              <a:rPr lang="pt-BR" sz="2600" b="1" i="1" dirty="0">
                <a:latin typeface="Arial" panose="020B0604020202020204" pitchFamily="34" charset="0"/>
                <a:cs typeface="Arial" panose="020B0604020202020204" pitchFamily="34" charset="0"/>
              </a:rPr>
              <a:t>Recuperação</a:t>
            </a:r>
            <a:r>
              <a:rPr lang="pt-BR" sz="2600" i="1" dirty="0">
                <a:latin typeface="Arial" panose="020B0604020202020204" pitchFamily="34" charset="0"/>
                <a:cs typeface="Arial" panose="020B0604020202020204" pitchFamily="34" charset="0"/>
              </a:rPr>
              <a:t>,</a:t>
            </a:r>
            <a:r>
              <a:rPr lang="pt-BR" sz="2600" dirty="0">
                <a:latin typeface="Arial" panose="020B0604020202020204" pitchFamily="34" charset="0"/>
                <a:cs typeface="Arial" panose="020B0604020202020204" pitchFamily="34" charset="0"/>
              </a:rPr>
              <a:t> de áreas degradadas; na base de manipulação ecológica e provisão das necessidade de suporte a vida dos recursos.</a:t>
            </a:r>
          </a:p>
          <a:p>
            <a:pPr lvl="1"/>
            <a:r>
              <a:rPr lang="pt-BR" sz="2600" b="1" i="1" dirty="0">
                <a:latin typeface="Arial" panose="020B0604020202020204" pitchFamily="34" charset="0"/>
                <a:cs typeface="Arial" panose="020B0604020202020204" pitchFamily="34" charset="0"/>
              </a:rPr>
              <a:t>Maneio</a:t>
            </a:r>
            <a:r>
              <a:rPr lang="pt-BR" sz="2600" i="1" dirty="0">
                <a:latin typeface="Arial" panose="020B0604020202020204" pitchFamily="34" charset="0"/>
                <a:cs typeface="Arial" panose="020B0604020202020204" pitchFamily="34" charset="0"/>
              </a:rPr>
              <a:t>, </a:t>
            </a:r>
            <a:r>
              <a:rPr lang="pt-BR" sz="2600" dirty="0">
                <a:latin typeface="Arial" panose="020B0604020202020204" pitchFamily="34" charset="0"/>
                <a:cs typeface="Arial" panose="020B0604020202020204" pitchFamily="34" charset="0"/>
              </a:rPr>
              <a:t>de fauna e flora (combate ao tráfico de animais, preservação de espécies ameaçadas, estudos e pesquisas biológicas e ecológicas de espécies)</a:t>
            </a:r>
          </a:p>
          <a:p>
            <a:pPr lvl="1"/>
            <a:r>
              <a:rPr lang="pt-BR" sz="2600" b="1" i="1" dirty="0">
                <a:latin typeface="Arial" panose="020B0604020202020204" pitchFamily="34" charset="0"/>
                <a:cs typeface="Arial" panose="020B0604020202020204" pitchFamily="34" charset="0"/>
              </a:rPr>
              <a:t>Monitoramento &amp; avaliação</a:t>
            </a:r>
            <a:r>
              <a:rPr lang="pt-BR" sz="2600" i="1" dirty="0">
                <a:latin typeface="Arial" panose="020B0604020202020204" pitchFamily="34" charset="0"/>
                <a:cs typeface="Arial" panose="020B0604020202020204" pitchFamily="34" charset="0"/>
              </a:rPr>
              <a:t>,</a:t>
            </a:r>
            <a:r>
              <a:rPr lang="pt-BR" sz="2600" dirty="0">
                <a:latin typeface="Arial" panose="020B0604020202020204" pitchFamily="34" charset="0"/>
                <a:cs typeface="Arial" panose="020B0604020202020204" pitchFamily="34" charset="0"/>
              </a:rPr>
              <a:t> contínuos; acompanhamento do estado de vida das espécies no seu estado natural.</a:t>
            </a:r>
          </a:p>
          <a:p>
            <a:pPr lvl="1"/>
            <a:r>
              <a:rPr lang="pt-BR" sz="2600" b="1" i="1" dirty="0">
                <a:latin typeface="Arial" panose="020B0604020202020204" pitchFamily="34" charset="0"/>
                <a:cs typeface="Arial" panose="020B0604020202020204" pitchFamily="34" charset="0"/>
              </a:rPr>
              <a:t>Gestão</a:t>
            </a:r>
            <a:r>
              <a:rPr lang="pt-BR" sz="2600" dirty="0">
                <a:latin typeface="Arial" panose="020B0604020202020204" pitchFamily="34" charset="0"/>
                <a:cs typeface="Arial" panose="020B0604020202020204" pitchFamily="34" charset="0"/>
              </a:rPr>
              <a:t>; baseado na provisão de recursos humanos para gerir os recursos, a altura com devidos competência de conhecimentos técnico-científicos e administração e fianças afins.</a:t>
            </a:r>
          </a:p>
          <a:p>
            <a:pPr lvl="1"/>
            <a:r>
              <a:rPr lang="pt-BR" sz="2600" b="1" i="1" dirty="0">
                <a:latin typeface="Arial" panose="020B0604020202020204" pitchFamily="34" charset="0"/>
                <a:cs typeface="Arial" panose="020B0604020202020204" pitchFamily="34" charset="0"/>
              </a:rPr>
              <a:t>Contrabalanço</a:t>
            </a:r>
            <a:r>
              <a:rPr lang="pt-BR" sz="2600" dirty="0">
                <a:latin typeface="Arial" panose="020B0604020202020204" pitchFamily="34" charset="0"/>
                <a:cs typeface="Arial" panose="020B0604020202020204" pitchFamily="34" charset="0"/>
              </a:rPr>
              <a:t>, baseado aos </a:t>
            </a:r>
            <a:r>
              <a:rPr lang="pt-BR" sz="2600" dirty="0" err="1">
                <a:latin typeface="Arial" panose="020B0604020202020204" pitchFamily="34" charset="0"/>
                <a:cs typeface="Arial" panose="020B0604020202020204" pitchFamily="34" charset="0"/>
              </a:rPr>
              <a:t>RNs</a:t>
            </a:r>
            <a:r>
              <a:rPr lang="pt-BR" sz="2600" dirty="0">
                <a:latin typeface="Arial" panose="020B0604020202020204" pitchFamily="34" charset="0"/>
                <a:cs typeface="Arial" panose="020B0604020202020204" pitchFamily="34" charset="0"/>
              </a:rPr>
              <a:t> para o desenvolvimento.</a:t>
            </a:r>
          </a:p>
          <a:p>
            <a:pPr lvl="1"/>
            <a:endParaRPr lang="pt-BR" dirty="0"/>
          </a:p>
          <a:p>
            <a:pPr lvl="1"/>
            <a:endParaRPr lang="pt-BR" sz="2000" dirty="0"/>
          </a:p>
          <a:p>
            <a:endParaRPr lang="pt-BR" dirty="0"/>
          </a:p>
        </p:txBody>
      </p:sp>
    </p:spTree>
    <p:extLst>
      <p:ext uri="{BB962C8B-B14F-4D97-AF65-F5344CB8AC3E}">
        <p14:creationId xmlns:p14="http://schemas.microsoft.com/office/powerpoint/2010/main" val="39842556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C0F5AF-DE5C-81B8-802D-684ECA531C29}"/>
              </a:ext>
            </a:extLst>
          </p:cNvPr>
          <p:cNvSpPr>
            <a:spLocks noGrp="1"/>
          </p:cNvSpPr>
          <p:nvPr>
            <p:ph type="title"/>
          </p:nvPr>
        </p:nvSpPr>
        <p:spPr>
          <a:xfrm>
            <a:off x="838200" y="365125"/>
            <a:ext cx="10515600" cy="528955"/>
          </a:xfrm>
        </p:spPr>
        <p:txBody>
          <a:bodyPr>
            <a:normAutofit/>
          </a:bodyPr>
          <a:lstStyle/>
          <a:p>
            <a:pPr algn="ctr"/>
            <a:r>
              <a:rPr lang="en-GB" sz="2400" b="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a:t>
            </a:r>
            <a:endParaRPr lang="pt-BR" sz="2400" b="1" dirty="0">
              <a:solidFill>
                <a:schemeClr val="accent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Marcador de Posição de Conteúdo 2">
            <a:extLst>
              <a:ext uri="{FF2B5EF4-FFF2-40B4-BE49-F238E27FC236}">
                <a16:creationId xmlns:a16="http://schemas.microsoft.com/office/drawing/2014/main" id="{32C95444-AAE4-8F5C-078D-24256E6AEB51}"/>
              </a:ext>
            </a:extLst>
          </p:cNvPr>
          <p:cNvSpPr>
            <a:spLocks noGrp="1"/>
          </p:cNvSpPr>
          <p:nvPr>
            <p:ph idx="1"/>
          </p:nvPr>
        </p:nvSpPr>
        <p:spPr>
          <a:xfrm>
            <a:off x="838200" y="1005840"/>
            <a:ext cx="10515600" cy="5171123"/>
          </a:xfrm>
        </p:spPr>
        <p:txBody>
          <a:bodyPr/>
          <a:lstStyle/>
          <a:p>
            <a:pPr lvl="0"/>
            <a:endParaRPr lang="pt-BR" b="1" dirty="0"/>
          </a:p>
          <a:p>
            <a:pPr lvl="0"/>
            <a:endParaRPr lang="pt-BR" b="1" dirty="0"/>
          </a:p>
          <a:p>
            <a:pPr marL="0" lvl="0" indent="0">
              <a:buNone/>
            </a:pPr>
            <a:r>
              <a:rPr lang="pt-BR" sz="2400" b="1" dirty="0">
                <a:latin typeface="Arial" panose="020B0604020202020204" pitchFamily="34" charset="0"/>
                <a:cs typeface="Arial" panose="020B0604020202020204" pitchFamily="34" charset="0"/>
              </a:rPr>
              <a:t>Alguns exemplos de Boas Práticas podem ser:</a:t>
            </a:r>
            <a:endParaRPr lang="pt-BR" sz="2400" dirty="0">
              <a:latin typeface="Arial" panose="020B0604020202020204" pitchFamily="34" charset="0"/>
              <a:cs typeface="Arial" panose="020B0604020202020204" pitchFamily="34" charset="0"/>
            </a:endParaRPr>
          </a:p>
          <a:p>
            <a:pPr lvl="1"/>
            <a:r>
              <a:rPr lang="pt-BR" i="1" dirty="0">
                <a:latin typeface="Arial" panose="020B0604020202020204" pitchFamily="34" charset="0"/>
                <a:cs typeface="Arial" panose="020B0604020202020204" pitchFamily="34" charset="0"/>
              </a:rPr>
              <a:t>Restauração da biodiversidade, </a:t>
            </a:r>
            <a:r>
              <a:rPr lang="pt-BR" dirty="0">
                <a:latin typeface="Arial" panose="020B0604020202020204" pitchFamily="34" charset="0"/>
                <a:cs typeface="Arial" panose="020B0604020202020204" pitchFamily="34" charset="0"/>
              </a:rPr>
              <a:t>de forma natural ou convencional.</a:t>
            </a:r>
          </a:p>
          <a:p>
            <a:pPr lvl="1"/>
            <a:r>
              <a:rPr lang="pt-BR" i="1" dirty="0">
                <a:latin typeface="Arial" panose="020B0604020202020204" pitchFamily="34" charset="0"/>
                <a:cs typeface="Arial" panose="020B0604020202020204" pitchFamily="34" charset="0"/>
              </a:rPr>
              <a:t>Reflorestamento &amp; recuperação,</a:t>
            </a:r>
            <a:r>
              <a:rPr lang="pt-BR" dirty="0">
                <a:latin typeface="Arial" panose="020B0604020202020204" pitchFamily="34" charset="0"/>
                <a:cs typeface="Arial" panose="020B0604020202020204" pitchFamily="34" charset="0"/>
              </a:rPr>
              <a:t> de ecossistemas degradados.</a:t>
            </a:r>
          </a:p>
          <a:p>
            <a:pPr lvl="1"/>
            <a:r>
              <a:rPr lang="pt-BR" i="1" dirty="0">
                <a:latin typeface="Arial" panose="020B0604020202020204" pitchFamily="34" charset="0"/>
                <a:cs typeface="Arial" panose="020B0604020202020204" pitchFamily="34" charset="0"/>
              </a:rPr>
              <a:t>Controle,</a:t>
            </a:r>
            <a:r>
              <a:rPr lang="pt-BR" dirty="0">
                <a:latin typeface="Arial" panose="020B0604020202020204" pitchFamily="34" charset="0"/>
                <a:cs typeface="Arial" panose="020B0604020202020204" pitchFamily="34" charset="0"/>
              </a:rPr>
              <a:t> de espécies invasoras.</a:t>
            </a:r>
          </a:p>
          <a:p>
            <a:pPr lvl="1"/>
            <a:r>
              <a:rPr lang="pt-BR" i="1" dirty="0">
                <a:latin typeface="Arial" panose="020B0604020202020204" pitchFamily="34" charset="0"/>
                <a:cs typeface="Arial" panose="020B0604020202020204" pitchFamily="34" charset="0"/>
              </a:rPr>
              <a:t>Agricultura sustentável &amp; agroecologia.</a:t>
            </a:r>
            <a:endParaRPr lang="pt-BR" dirty="0">
              <a:latin typeface="Arial" panose="020B0604020202020204" pitchFamily="34" charset="0"/>
              <a:cs typeface="Arial" panose="020B0604020202020204" pitchFamily="34" charset="0"/>
            </a:endParaRPr>
          </a:p>
          <a:p>
            <a:pPr lvl="1"/>
            <a:r>
              <a:rPr lang="pt-BR" i="1" dirty="0">
                <a:latin typeface="Arial" panose="020B0604020202020204" pitchFamily="34" charset="0"/>
                <a:cs typeface="Arial" panose="020B0604020202020204" pitchFamily="34" charset="0"/>
              </a:rPr>
              <a:t>Gestão de resíduos &amp; redução</a:t>
            </a:r>
            <a:r>
              <a:rPr lang="pt-BR" dirty="0">
                <a:latin typeface="Arial" panose="020B0604020202020204" pitchFamily="34" charset="0"/>
                <a:cs typeface="Arial" panose="020B0604020202020204" pitchFamily="34" charset="0"/>
              </a:rPr>
              <a:t> da poluição (Terrestre, aquática e Marinha).</a:t>
            </a:r>
          </a:p>
          <a:p>
            <a:pPr lvl="0"/>
            <a:r>
              <a:rPr lang="pt-BR" sz="2400" dirty="0">
                <a:latin typeface="Arial" panose="020B0604020202020204" pitchFamily="34" charset="0"/>
                <a:cs typeface="Arial" panose="020B0604020202020204" pitchFamily="34" charset="0"/>
              </a:rPr>
              <a:t>Etc.</a:t>
            </a:r>
          </a:p>
          <a:p>
            <a:endParaRPr lang="pt-BR" dirty="0"/>
          </a:p>
        </p:txBody>
      </p:sp>
    </p:spTree>
    <p:extLst>
      <p:ext uri="{BB962C8B-B14F-4D97-AF65-F5344CB8AC3E}">
        <p14:creationId xmlns:p14="http://schemas.microsoft.com/office/powerpoint/2010/main" val="3492517408"/>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305</TotalTime>
  <Words>2981</Words>
  <Application>Microsoft Office PowerPoint</Application>
  <PresentationFormat>Widescreen</PresentationFormat>
  <Paragraphs>166</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Aptos</vt:lpstr>
      <vt:lpstr>Aptos Display</vt:lpstr>
      <vt:lpstr>Aptos Narrow</vt:lpstr>
      <vt:lpstr>Arial</vt:lpstr>
      <vt:lpstr>Tema do Office</vt:lpstr>
      <vt:lpstr> BOAS PRÁTICAS E RESULTADOS DA INCLUSÃO DA COMUNIDADE NA FISCALIZAÇÃO</vt:lpstr>
      <vt:lpstr>MAPA DA COUTADA OFFICIAL NO5 (distribuiçāo da populaçāo que sofre CHFB)</vt:lpstr>
      <vt:lpstr>    I – INTRODUÇÃO  </vt:lpstr>
      <vt:lpstr>Cont.</vt:lpstr>
      <vt:lpstr>  II - CONTEXTO E RELEVÂNCIA DO TEMA </vt:lpstr>
      <vt:lpstr>  III - VISÃO GERAL </vt:lpstr>
      <vt:lpstr>  IV - OBJETIVO DO TEMA </vt:lpstr>
      <vt:lpstr>V - BOAS PRÁTICAS DE CONSERVAÇÃO </vt:lpstr>
      <vt:lpstr>Cont.</vt:lpstr>
      <vt:lpstr>   VI - INCLUSÃO DA COMUNIDADE NA FISCALIZAÇÃO </vt:lpstr>
      <vt:lpstr>Cont.</vt:lpstr>
      <vt:lpstr>   VII - MODELOS DE INCLUSÃO </vt:lpstr>
      <vt:lpstr>  VIII - RESULTADOS E IMPACTOS DA INCLUSÃO COMUNITÁRIA </vt:lpstr>
      <vt:lpstr>Cont.</vt:lpstr>
      <vt:lpstr>Cont.</vt:lpstr>
      <vt:lpstr>Cont.</vt:lpstr>
      <vt:lpstr>Cont.</vt:lpstr>
      <vt:lpstr>Cont.</vt:lpstr>
      <vt:lpstr>Cont.</vt:lpstr>
      <vt:lpstr>Cont.</vt:lpstr>
      <vt:lpstr> IX - RESULTADOS COM BASE NAS RESPOSTAS RÁPIDAS E EFICIENTES </vt:lpstr>
      <vt:lpstr>  X - BENEFÍCIOS COMPROVADOS DA INCLUSÃO DA COMUNIDADE NA FISCALIZAÇÃO </vt:lpstr>
      <vt:lpstr>   XI - DESAFIOS E OPORTUNIDADES </vt:lpstr>
      <vt:lpstr>  XII - CONCLUSÃO </vt:lpstr>
      <vt:lpstr>Obrigado</vt:lpstr>
      <vt:lpstr>REFERÊNCIAS: </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BOAS PRÁTICAS E RESULTADOS DA INCLUSÃO DA COMUNIDADE NA FISCALIZAÇÃO</dc:title>
  <dc:creator>Luis Namanha</dc:creator>
  <cp:lastModifiedBy>DINAF</cp:lastModifiedBy>
  <cp:revision>22</cp:revision>
  <dcterms:created xsi:type="dcterms:W3CDTF">2025-07-12T07:06:38Z</dcterms:created>
  <dcterms:modified xsi:type="dcterms:W3CDTF">2025-07-28T13:34:50Z</dcterms:modified>
</cp:coreProperties>
</file>