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0"/>
  </p:notesMasterIdLst>
  <p:sldIdLst>
    <p:sldId id="256" r:id="rId3"/>
    <p:sldId id="257" r:id="rId4"/>
    <p:sldId id="274" r:id="rId5"/>
    <p:sldId id="283" r:id="rId6"/>
    <p:sldId id="289" r:id="rId7"/>
    <p:sldId id="272" r:id="rId8"/>
    <p:sldId id="284" r:id="rId9"/>
    <p:sldId id="279" r:id="rId10"/>
    <p:sldId id="281" r:id="rId11"/>
    <p:sldId id="282" r:id="rId12"/>
    <p:sldId id="292" r:id="rId13"/>
    <p:sldId id="285" r:id="rId14"/>
    <p:sldId id="290" r:id="rId15"/>
    <p:sldId id="287" r:id="rId16"/>
    <p:sldId id="288" r:id="rId17"/>
    <p:sldId id="259" r:id="rId18"/>
    <p:sldId id="260" r:id="rId19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8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3DEC2-17DE-419B-A665-19E960C1040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56A00-986A-4F43-979C-216F6D44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7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18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03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7/29/2025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0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7/29/2025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204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6.png"/><Relationship Id="rId4" Type="http://schemas.openxmlformats.org/officeDocument/2006/relationships/theme" Target="../theme/theme2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69963" cy="1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825"/>
            <a:ext cx="9699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1725"/>
            <a:ext cx="9699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699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5213"/>
            <a:ext cx="9699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7250"/>
            <a:ext cx="9699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04775"/>
            <a:ext cx="8477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1087438" y="904875"/>
            <a:ext cx="11104562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PT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REPÚBLICA DE MOÇAMBIQUE</a:t>
            </a:r>
            <a:endParaRPr lang="en-GB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PT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MINISTÉRIO DOS RECURSOS MINERAIS E ENERGIA</a:t>
            </a:r>
            <a:endParaRPr lang="en-GB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87439" y="6488668"/>
            <a:ext cx="1110456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www.mireme.gov.mz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079938" cy="1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825"/>
            <a:ext cx="107993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1725"/>
            <a:ext cx="10799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07993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5213"/>
            <a:ext cx="1079938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7250"/>
            <a:ext cx="107993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77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8541" y="1709751"/>
            <a:ext cx="11203459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Direcção Nacional de Geologia e Minas/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541" y="3570411"/>
            <a:ext cx="11203456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Governação comunitária e indústria extractiva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541" y="5688109"/>
            <a:ext cx="11203459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Maputo, Julho  de 2025</a:t>
            </a:r>
          </a:p>
          <a:p>
            <a:pPr algn="r"/>
            <a:r>
              <a:rPr lang="pt-P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Jaime R. Timóteo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057CE8-8434-6340-8281-DDF44DE870D1}"/>
              </a:ext>
            </a:extLst>
          </p:cNvPr>
          <p:cNvSpPr txBox="1"/>
          <p:nvPr/>
        </p:nvSpPr>
        <p:spPr>
          <a:xfrm>
            <a:off x="2676128" y="1700808"/>
            <a:ext cx="8244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spcBef>
                <a:spcPct val="20000"/>
              </a:spcBef>
            </a:pPr>
            <a:r>
              <a:rPr lang="pt-BR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Os planos de investimento são negociados entre a empresa e a comunidade abrangida sendo os governos provincial ou distrital responsáveis pela aprovação e assegurarem o cumprimento do preceituado no guião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7B060A-CDD8-154F-9956-2590AE69080D}"/>
              </a:ext>
            </a:extLst>
          </p:cNvPr>
          <p:cNvSpPr txBox="1"/>
          <p:nvPr/>
        </p:nvSpPr>
        <p:spPr>
          <a:xfrm>
            <a:off x="2676128" y="3294856"/>
            <a:ext cx="824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spcBef>
                <a:spcPct val="20000"/>
              </a:spcBef>
            </a:pPr>
            <a:r>
              <a:rPr lang="pt-BR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Os planos são estabelecidos por escrito (ADL) e são assinados pelo Governo Provincial ou distrital, o concessionário e os representantes das Comunidades Abrangidas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F32C5-D4FB-E140-AFFE-923FA5F794E6}"/>
              </a:ext>
            </a:extLst>
          </p:cNvPr>
          <p:cNvSpPr txBox="1"/>
          <p:nvPr/>
        </p:nvSpPr>
        <p:spPr>
          <a:xfrm>
            <a:off x="2676128" y="4410788"/>
            <a:ext cx="824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spcBef>
                <a:spcPct val="20000"/>
              </a:spcBef>
            </a:pPr>
            <a:r>
              <a:rPr lang="pt-BR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Os representantes da Comunidade Abrangida são eleitos em reunião comunitária e reconhecido pelo Administrador do Distrito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D4D8BA-0FB0-0340-B693-35149F662E43}"/>
              </a:ext>
            </a:extLst>
          </p:cNvPr>
          <p:cNvSpPr/>
          <p:nvPr/>
        </p:nvSpPr>
        <p:spPr>
          <a:xfrm>
            <a:off x="2207578" y="2072473"/>
            <a:ext cx="180000" cy="180000"/>
          </a:xfrm>
          <a:prstGeom prst="ellipse">
            <a:avLst/>
          </a:prstGeom>
          <a:solidFill>
            <a:srgbClr val="92D05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95D463-A759-2646-92E7-CEB6063C917C}"/>
              </a:ext>
            </a:extLst>
          </p:cNvPr>
          <p:cNvSpPr/>
          <p:nvPr/>
        </p:nvSpPr>
        <p:spPr>
          <a:xfrm>
            <a:off x="2207578" y="3704924"/>
            <a:ext cx="180000" cy="180000"/>
          </a:xfrm>
          <a:prstGeom prst="ellipse">
            <a:avLst/>
          </a:prstGeom>
          <a:solidFill>
            <a:srgbClr val="92D05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2DB644A-322B-434F-944D-8C516FC9019C}"/>
              </a:ext>
            </a:extLst>
          </p:cNvPr>
          <p:cNvSpPr/>
          <p:nvPr/>
        </p:nvSpPr>
        <p:spPr>
          <a:xfrm>
            <a:off x="2207578" y="4670231"/>
            <a:ext cx="180000" cy="180000"/>
          </a:xfrm>
          <a:prstGeom prst="ellipse">
            <a:avLst/>
          </a:prstGeom>
          <a:solidFill>
            <a:srgbClr val="92D05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1" name="TextBox 10"/>
          <p:cNvSpPr txBox="1"/>
          <p:nvPr/>
        </p:nvSpPr>
        <p:spPr>
          <a:xfrm>
            <a:off x="1087395" y="409232"/>
            <a:ext cx="1110460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Aspectos a considerar na implementação de projectos no âmbito de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PRSE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3F0D1-24C2-71D0-2317-B743C81A8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E5FA1C-0FC4-52E1-DE14-CFE6666AF90A}"/>
              </a:ext>
            </a:extLst>
          </p:cNvPr>
          <p:cNvSpPr txBox="1"/>
          <p:nvPr/>
        </p:nvSpPr>
        <p:spPr>
          <a:xfrm>
            <a:off x="1385888" y="2259818"/>
            <a:ext cx="10344149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spcBef>
                <a:spcPct val="2000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percentagem do Imposto sobre a Produção Mineira e do Imposto sobre a Produção de Petróleo, referida no artigo 1 do presente Regulamento, é consignada nos seguintes termos: </a:t>
            </a:r>
          </a:p>
          <a:p>
            <a:pPr algn="just" defTabSz="457200">
              <a:spcBef>
                <a:spcPct val="20000"/>
              </a:spcBef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57200">
              <a:spcBef>
                <a:spcPct val="20000"/>
              </a:spcBef>
              <a:buAutoNum type="alphaLcParenR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7.25% destinados à província e distritos, nomeadamente para projectos estruturantes, nos termos no artigo 7 do presente Regulamento; e </a:t>
            </a:r>
          </a:p>
          <a:p>
            <a:pPr algn="just" defTabSz="457200">
              <a:spcBef>
                <a:spcPct val="20000"/>
              </a:spcBef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57200">
              <a:spcBef>
                <a:spcPct val="20000"/>
              </a:spcBef>
              <a:buAutoNum type="alphaLcParenR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2.75% destinados às comunidades locais.</a:t>
            </a:r>
            <a:endParaRPr lang="pt-BR" altLang="en-US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 defTabSz="457200">
              <a:spcBef>
                <a:spcPct val="20000"/>
              </a:spcBef>
            </a:pPr>
            <a:endParaRPr lang="pt-BR" altLang="en-US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 defTabSz="457200">
              <a:spcBef>
                <a:spcPct val="20000"/>
              </a:spcBef>
            </a:pPr>
            <a:endParaRPr lang="pt-BR" altLang="en-US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211034-9B4F-006F-F8B6-9482A1BF2D57}"/>
              </a:ext>
            </a:extLst>
          </p:cNvPr>
          <p:cNvSpPr txBox="1"/>
          <p:nvPr/>
        </p:nvSpPr>
        <p:spPr>
          <a:xfrm>
            <a:off x="1087395" y="409232"/>
            <a:ext cx="1110460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 Decreto n.º 40/2023 de 7 de Julho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AA1E7-10B2-17E7-99BE-B5D0B9F7A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293185-4760-3558-88B5-5C09E1512FF5}"/>
              </a:ext>
            </a:extLst>
          </p:cNvPr>
          <p:cNvSpPr txBox="1"/>
          <p:nvPr/>
        </p:nvSpPr>
        <p:spPr>
          <a:xfrm>
            <a:off x="1087395" y="3088763"/>
            <a:ext cx="11104605" cy="470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pt-PT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Mineração Artesanal e de Pequena Escala - MAPE</a:t>
            </a:r>
          </a:p>
        </p:txBody>
      </p:sp>
    </p:spTree>
    <p:extLst>
      <p:ext uri="{BB962C8B-B14F-4D97-AF65-F5344CB8AC3E}">
        <p14:creationId xmlns:p14="http://schemas.microsoft.com/office/powerpoint/2010/main" val="348315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18A0D-DB0A-4FC0-A8FB-A0B70BDB5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4A46C8-786E-8F29-0484-1CAE0DC0B171}"/>
              </a:ext>
            </a:extLst>
          </p:cNvPr>
          <p:cNvSpPr txBox="1"/>
          <p:nvPr/>
        </p:nvSpPr>
        <p:spPr>
          <a:xfrm>
            <a:off x="1087395" y="345563"/>
            <a:ext cx="11104605" cy="470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pt-PT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Mineração Artesanal e de Pequena Escala - MAPE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97A882-8B7A-EFFE-790B-149BB92B7408}"/>
              </a:ext>
            </a:extLst>
          </p:cNvPr>
          <p:cNvSpPr/>
          <p:nvPr/>
        </p:nvSpPr>
        <p:spPr>
          <a:xfrm>
            <a:off x="1643063" y="1210331"/>
            <a:ext cx="996671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A Mineração Artesanal e de Pequena Escala (MAPE) ocorre em todo país, envolvendo milhares de Moçambicanos. É uma importante fonte de emprego e de rendimento para as comunidades rurais.</a:t>
            </a:r>
          </a:p>
          <a:p>
            <a:pPr lvl="0" algn="just">
              <a:lnSpc>
                <a:spcPct val="150000"/>
              </a:lnSpc>
              <a:defRPr/>
            </a:pPr>
            <a:endParaRPr lang="pt-PT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A mineração artesanal apresenta enormes lacunas de informações estatísticas sobre o seu contributo no desenvolvimento socioeconómico do país, pelo facto de ser uma </a:t>
            </a:r>
            <a:r>
              <a:rPr lang="pt-PT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actividade</a:t>
            </a:r>
            <a:r>
              <a:rPr lang="pt-P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de carácter artesanal e migratória, a maioria dos praticantes é ilegal, de deficiente supervisão, cria, muitas vezes, problemas ambientais e socialmente insustentáveis.</a:t>
            </a:r>
          </a:p>
          <a:p>
            <a:pPr marL="342900" indent="-342900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0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2B3DF-1F43-AE37-B8C5-9730A2E35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A59B05-61C0-246A-7BD2-C2E3A494E904}"/>
              </a:ext>
            </a:extLst>
          </p:cNvPr>
          <p:cNvSpPr txBox="1"/>
          <p:nvPr/>
        </p:nvSpPr>
        <p:spPr>
          <a:xfrm>
            <a:off x="1087395" y="345563"/>
            <a:ext cx="11104605" cy="470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pt-PT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Caracteristicas da mineração Artesanal e de Pequena Escala - MAPE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5D7A9-156A-5924-6B19-1EEB383CA838}"/>
              </a:ext>
            </a:extLst>
          </p:cNvPr>
          <p:cNvSpPr txBox="1">
            <a:spLocks/>
          </p:cNvSpPr>
          <p:nvPr/>
        </p:nvSpPr>
        <p:spPr bwMode="auto">
          <a:xfrm>
            <a:off x="1628776" y="1168618"/>
            <a:ext cx="9586912" cy="554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873"/>
              </a:spcBef>
              <a:spcAft>
                <a:spcPct val="0"/>
              </a:spcAft>
              <a:buFont typeface="Arial" panose="020B0604020202020204" pitchFamily="34" charset="0"/>
              <a:buNone/>
              <a:defRPr sz="1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36" indent="0" algn="l" rtl="0" eaLnBrk="0" fontAlgn="base" hangingPunct="0">
              <a:lnSpc>
                <a:spcPct val="90000"/>
              </a:lnSpc>
              <a:spcBef>
                <a:spcPts val="437"/>
              </a:spcBef>
              <a:spcAft>
                <a:spcPct val="0"/>
              </a:spcAft>
              <a:buFont typeface="Arial" panose="020B0604020202020204" pitchFamily="34" charset="0"/>
              <a:buNone/>
              <a:defRPr sz="1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71" indent="0" algn="l" rtl="0" eaLnBrk="0" fontAlgn="base" hangingPunct="0">
              <a:lnSpc>
                <a:spcPct val="90000"/>
              </a:lnSpc>
              <a:spcBef>
                <a:spcPts val="437"/>
              </a:spcBef>
              <a:spcAft>
                <a:spcPct val="0"/>
              </a:spcAft>
              <a:buFont typeface="Arial" panose="020B0604020202020204" pitchFamily="34" charset="0"/>
              <a:buNone/>
              <a:defRPr sz="1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407" indent="0" algn="l" rtl="0" eaLnBrk="0" fontAlgn="base" hangingPunct="0">
              <a:lnSpc>
                <a:spcPct val="90000"/>
              </a:lnSpc>
              <a:spcBef>
                <a:spcPts val="437"/>
              </a:spcBef>
              <a:spcAft>
                <a:spcPct val="0"/>
              </a:spcAft>
              <a:buFont typeface="Arial" panose="020B0604020202020204" pitchFamily="34" charset="0"/>
              <a:buNone/>
              <a:defRPr sz="8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542" indent="0" algn="l" rtl="0" eaLnBrk="0" fontAlgn="base" hangingPunct="0">
              <a:lnSpc>
                <a:spcPct val="90000"/>
              </a:lnSpc>
              <a:spcBef>
                <a:spcPts val="437"/>
              </a:spcBef>
              <a:spcAft>
                <a:spcPct val="0"/>
              </a:spcAft>
              <a:buFont typeface="Arial" panose="020B0604020202020204" pitchFamily="34" charset="0"/>
              <a:buNone/>
              <a:defRPr sz="8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678" indent="0" algn="l" defTabSz="798271" rtl="0" eaLnBrk="1" latinLnBrk="0" hangingPunct="1">
              <a:lnSpc>
                <a:spcPct val="90000"/>
              </a:lnSpc>
              <a:spcBef>
                <a:spcPts val="437"/>
              </a:spcBef>
              <a:buFont typeface="Arial" panose="020B0604020202020204" pitchFamily="34" charset="0"/>
              <a:buNone/>
              <a:defRPr sz="8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814" indent="0" algn="l" defTabSz="798271" rtl="0" eaLnBrk="1" latinLnBrk="0" hangingPunct="1">
              <a:lnSpc>
                <a:spcPct val="90000"/>
              </a:lnSpc>
              <a:spcBef>
                <a:spcPts val="437"/>
              </a:spcBef>
              <a:buFont typeface="Arial" panose="020B0604020202020204" pitchFamily="34" charset="0"/>
              <a:buNone/>
              <a:defRPr sz="8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949" indent="0" algn="l" defTabSz="798271" rtl="0" eaLnBrk="1" latinLnBrk="0" hangingPunct="1">
              <a:lnSpc>
                <a:spcPct val="90000"/>
              </a:lnSpc>
              <a:spcBef>
                <a:spcPts val="437"/>
              </a:spcBef>
              <a:buFont typeface="Arial" panose="020B0604020202020204" pitchFamily="34" charset="0"/>
              <a:buNone/>
              <a:defRPr sz="8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3085" indent="0" algn="l" defTabSz="798271" rtl="0" eaLnBrk="1" latinLnBrk="0" hangingPunct="1">
              <a:lnSpc>
                <a:spcPct val="90000"/>
              </a:lnSpc>
              <a:spcBef>
                <a:spcPts val="437"/>
              </a:spcBef>
              <a:buFont typeface="Arial" panose="020B0604020202020204" pitchFamily="34" charset="0"/>
              <a:buNone/>
              <a:defRPr sz="8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873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PT" altLang="pt-P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Informalidade/ Ilegalidade;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873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PT" altLang="pt-P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Trabalho Intensivo;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873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Ambiente não favorável ao investimento;</a:t>
            </a:r>
            <a:endParaRPr kumimoji="0" lang="pt-PT" altLang="pt-P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Baixa produtividade e fraco aproveitamento dos jazigos;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873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PT" altLang="pt-P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Fraca qualificação técnica dos praticantes;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873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PT" altLang="pt-P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Migratória; 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873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PT" altLang="pt-P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Até certa medida sazonal;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873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PT" altLang="pt-P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Conflito de terra e contrabando;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873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PT" altLang="pt-P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Degradação ambiental, social, segurança e saúde;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873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PT" altLang="pt-P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Técnica e tecnologia rudimentar;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Acesso limitado ao financiamento</a:t>
            </a:r>
            <a:r>
              <a:rPr lang="pt-PT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pt-PT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5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97198-3FEB-5003-2E2F-4492797FD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3D2F3A-B760-F15F-3E0B-D6556D48CB9D}"/>
              </a:ext>
            </a:extLst>
          </p:cNvPr>
          <p:cNvSpPr txBox="1"/>
          <p:nvPr/>
        </p:nvSpPr>
        <p:spPr>
          <a:xfrm>
            <a:off x="1087395" y="345563"/>
            <a:ext cx="11104605" cy="8560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Benefícios de formalização de associação ou cooperativa mineiras  no contexto de </a:t>
            </a:r>
            <a:r>
              <a:rPr lang="pt-BR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Governação Comunitária </a:t>
            </a:r>
            <a:endParaRPr lang="pt-PT" alt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6D7A7-7CA0-7E3E-B6E1-7A1E64E2DCED}"/>
              </a:ext>
            </a:extLst>
          </p:cNvPr>
          <p:cNvSpPr/>
          <p:nvPr/>
        </p:nvSpPr>
        <p:spPr>
          <a:xfrm>
            <a:off x="1400175" y="1538976"/>
            <a:ext cx="1032986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financiamento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pela Banca;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parceria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investidores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Capacitação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implementação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boas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práticas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ambientais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exploração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Recuros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Minerais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luz da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legislação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mineira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Inclusão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membros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comunidade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mineração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rendimento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Lei de minas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prevê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áreas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específica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mineração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GB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Associações</a:t>
            </a:r>
            <a:r>
              <a:rPr lang="en-GB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3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395" y="230777"/>
            <a:ext cx="1110460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D5629-31D3-5B81-AF2D-395CB31E2E8B}"/>
              </a:ext>
            </a:extLst>
          </p:cNvPr>
          <p:cNvSpPr txBox="1"/>
          <p:nvPr/>
        </p:nvSpPr>
        <p:spPr>
          <a:xfrm>
            <a:off x="1628775" y="1148894"/>
            <a:ext cx="964406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sector mineiro promove o engajamento comunitário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exploração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sustentável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dos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Recursos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minerais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medida em que abre espaço para a participação activa de indivíduos e grupos em acções que visam melhorar a vida das comunidades (discussão de Memorandos de Entendimentos); 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política de Responsabilidade Social promove a criação de parcerias entre diferentes grupos, na identifica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çã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concep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çã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 implementa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çã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 projectos de desenvoovimento comunitário. 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engajamento comunitário é fundamental para o desenvolvimento de comunidades resilientes, onde todos têm voz e podem contribuir para o bem-estar social.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61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1611" y="2940908"/>
            <a:ext cx="5700584" cy="58477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Muito Obrigado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6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158" y="152045"/>
            <a:ext cx="1111284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da apresentação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nto 1…"/>
          <p:cNvSpPr txBox="1">
            <a:spLocks/>
          </p:cNvSpPr>
          <p:nvPr/>
        </p:nvSpPr>
        <p:spPr>
          <a:xfrm>
            <a:off x="1865844" y="613710"/>
            <a:ext cx="9007523" cy="62442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1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Contextualização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 projectos em curso na mineração de grande escala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Contribuição da mineração de grande escala para a Governação Comunitária  </a:t>
            </a:r>
            <a:endParaRPr lang="en-GB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 Social Empresarial para a Indústria Extractiva de Recursos Minerais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1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Princípios de PRSE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1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Alguns aspectos importantes no âmbito de PRSE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Mineração Artesanal e de Pequena Escala – MAPE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Caracteristicas da mineração Artesanal e de Pequena Escala – MAPE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Benefícios de formalização de associação ou cooperativa mineiras no contexto de </a:t>
            </a:r>
            <a:r>
              <a:rPr lang="pt-BR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Governação Comunitária </a:t>
            </a:r>
            <a:endParaRPr lang="pt-PT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1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Considerações finais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18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17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395" y="192648"/>
            <a:ext cx="1110460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Contextualização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AC5A34-D217-9B4A-B774-438E79795BEB}"/>
              </a:ext>
            </a:extLst>
          </p:cNvPr>
          <p:cNvSpPr txBox="1"/>
          <p:nvPr/>
        </p:nvSpPr>
        <p:spPr>
          <a:xfrm>
            <a:off x="1877233" y="1430999"/>
            <a:ext cx="92461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Moçambique é um país com elevado potencial de recursos minerais que incluem o carvão, gás natural, ouro, gemas, areias pesadas, minerais não metálicos entre outros;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 exploração sustentável destes recursos pode contribuir significativamente para o desenvolvimento do país;. 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Política do Sector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Dotar o país de uma base de dados geológicos e de uma cartografia geológica actualizada;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Aumentar e optimizar a produção mineira de forma sustentável, maximizando os benefícios para o país;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Aumentar as exportações dos minerais.</a:t>
            </a:r>
            <a:endParaRPr lang="pt-PT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6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4C769-3A0B-9299-AD99-B5090A944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E5BE88-B712-79F6-3517-70D9E6DB5DF3}"/>
              </a:ext>
            </a:extLst>
          </p:cNvPr>
          <p:cNvSpPr txBox="1"/>
          <p:nvPr/>
        </p:nvSpPr>
        <p:spPr>
          <a:xfrm>
            <a:off x="1087395" y="192648"/>
            <a:ext cx="1110460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 projectos em curso na mineração de grande escala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3">
            <a:extLst>
              <a:ext uri="{FF2B5EF4-FFF2-40B4-BE49-F238E27FC236}">
                <a16:creationId xmlns:a16="http://schemas.microsoft.com/office/drawing/2014/main" id="{AD0F94F4-F211-3164-4003-EEE6D89AE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95926" y="1486989"/>
            <a:ext cx="5658465" cy="4433794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B624313-AA4C-1C89-07C8-A9EC6087F40D}"/>
              </a:ext>
            </a:extLst>
          </p:cNvPr>
          <p:cNvSpPr/>
          <p:nvPr/>
        </p:nvSpPr>
        <p:spPr>
          <a:xfrm>
            <a:off x="1600200" y="2371836"/>
            <a:ext cx="2971800" cy="2899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 descr="&lt;tags&gt;&lt;tag n=&quot;BulletInfo&quot; v=&quot;Standard&quot; /&gt;&lt;/tags&gt;">
            <a:extLst>
              <a:ext uri="{FF2B5EF4-FFF2-40B4-BE49-F238E27FC236}">
                <a16:creationId xmlns:a16="http://schemas.microsoft.com/office/drawing/2014/main" id="{4F29AD92-6671-96CB-EB2F-5921ED91C0F4}"/>
              </a:ext>
            </a:extLst>
          </p:cNvPr>
          <p:cNvSpPr txBox="1"/>
          <p:nvPr/>
        </p:nvSpPr>
        <p:spPr>
          <a:xfrm>
            <a:off x="1786358" y="2518304"/>
            <a:ext cx="2968522" cy="2952328"/>
          </a:xfrm>
          <a:prstGeom prst="rect">
            <a:avLst/>
          </a:prstGeom>
          <a:noFill/>
        </p:spPr>
        <p:txBody>
          <a:bodyPr lIns="0" tIns="69028" rIns="0" bIns="0"/>
          <a:lstStyle/>
          <a:p>
            <a:pPr marL="3044" lvl="2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0000"/>
              <a:defRPr/>
            </a:pP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Principais minerais extraidos</a:t>
            </a:r>
          </a:p>
          <a:p>
            <a:pPr marL="345944" lvl="2" indent="-342900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Carvão Mineral;</a:t>
            </a:r>
          </a:p>
          <a:p>
            <a:pPr marL="345944" lvl="2" indent="-342900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Areias Pesadas;</a:t>
            </a:r>
          </a:p>
          <a:p>
            <a:pPr marL="345944" lvl="2" indent="-342900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Ouro;</a:t>
            </a:r>
          </a:p>
          <a:p>
            <a:pPr marL="345944" lvl="2" indent="-342900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Calcário;</a:t>
            </a:r>
          </a:p>
          <a:p>
            <a:pPr marL="345944" lvl="2" indent="-342900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Grafite; e</a:t>
            </a:r>
          </a:p>
          <a:p>
            <a:pPr marL="345944" lvl="2" indent="-342900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Inertes</a:t>
            </a:r>
          </a:p>
        </p:txBody>
      </p:sp>
    </p:spTree>
    <p:extLst>
      <p:ext uri="{BB962C8B-B14F-4D97-AF65-F5344CB8AC3E}">
        <p14:creationId xmlns:p14="http://schemas.microsoft.com/office/powerpoint/2010/main" val="21453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3984A-6207-E4D8-79A1-9E30B70E2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95396-8CB4-E43F-C930-8F6987DC3AED}"/>
              </a:ext>
            </a:extLst>
          </p:cNvPr>
          <p:cNvSpPr txBox="1"/>
          <p:nvPr/>
        </p:nvSpPr>
        <p:spPr>
          <a:xfrm>
            <a:off x="1087395" y="2967335"/>
            <a:ext cx="1110460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Contribuição da mineração de grande escala para a Governação Comunitária 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9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2">
            <a:extLst>
              <a:ext uri="{FF2B5EF4-FFF2-40B4-BE49-F238E27FC236}">
                <a16:creationId xmlns:a16="http://schemas.microsoft.com/office/drawing/2014/main" id="{33AC5A34-D217-9B4A-B774-438E79795BEB}"/>
              </a:ext>
            </a:extLst>
          </p:cNvPr>
          <p:cNvSpPr txBox="1"/>
          <p:nvPr/>
        </p:nvSpPr>
        <p:spPr>
          <a:xfrm>
            <a:off x="1701411" y="1735077"/>
            <a:ext cx="10042914" cy="4027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Receitas resultantes das taxas e impostos;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Criação de emprego, implantação de infraestruturas;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Implementação de projectos de caracter social no âmbito da responsabilidade corporativa das empresas do sector;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Contratação de serviços locais no contexto de conteúdo local;</a:t>
            </a:r>
          </a:p>
          <a:p>
            <a:pPr algn="just">
              <a:lnSpc>
                <a:spcPct val="107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5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C153F-F630-71AE-9790-49F57D378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5945B7-F995-23AE-9218-9C09F06261EB}"/>
              </a:ext>
            </a:extLst>
          </p:cNvPr>
          <p:cNvSpPr txBox="1"/>
          <p:nvPr/>
        </p:nvSpPr>
        <p:spPr>
          <a:xfrm>
            <a:off x="1087395" y="345563"/>
            <a:ext cx="1110460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 Social Empresarial para a Indústria Extractiva de Recursos Minerais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E998904A-EDF1-75B8-706D-8695DD30C08F}"/>
              </a:ext>
            </a:extLst>
          </p:cNvPr>
          <p:cNvSpPr txBox="1"/>
          <p:nvPr/>
        </p:nvSpPr>
        <p:spPr>
          <a:xfrm>
            <a:off x="1915724" y="1345565"/>
            <a:ext cx="9246106" cy="6724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Responsabilidade Social Empresarial para a Indústria Extractiva de Recursos Minerais é guiada por uma Politíca do sector, aprovada através da Resolução nº 21/2014, de 16 de Maio. Na sua essência, a política em referência visa assegurar o envolvimento, a participação e coordenação de todas partes interessadas nos investimentos e empreendimentos da indústria extractiva, desde as actividades de prospecção, pesquisa, desenvolvimento e produção.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0B8C24-C259-61EB-AD35-8B7F106B5A9C}"/>
              </a:ext>
            </a:extLst>
          </p:cNvPr>
          <p:cNvSpPr/>
          <p:nvPr/>
        </p:nvSpPr>
        <p:spPr>
          <a:xfrm>
            <a:off x="1915724" y="4288936"/>
            <a:ext cx="9146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pt-BR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 instrumento visa enquadrar e coordenar os programas de RSE nos objetivos e programas de desenvolvimento local e provincial </a:t>
            </a:r>
          </a:p>
        </p:txBody>
      </p:sp>
    </p:spTree>
    <p:extLst>
      <p:ext uri="{BB962C8B-B14F-4D97-AF65-F5344CB8AC3E}">
        <p14:creationId xmlns:p14="http://schemas.microsoft.com/office/powerpoint/2010/main" val="99492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395" y="345563"/>
            <a:ext cx="1110460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Princípios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PRSE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33AC5A34-D217-9B4A-B774-438E79795BEB}"/>
              </a:ext>
            </a:extLst>
          </p:cNvPr>
          <p:cNvSpPr txBox="1"/>
          <p:nvPr/>
        </p:nvSpPr>
        <p:spPr>
          <a:xfrm>
            <a:off x="1757695" y="576395"/>
            <a:ext cx="9246106" cy="6797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Justiça e Equidade</a:t>
            </a:r>
          </a:p>
          <a:p>
            <a:pPr marL="285750" lvl="0" indent="-285750" algn="just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Igualdade do Género</a:t>
            </a:r>
          </a:p>
          <a:p>
            <a:pPr marL="285750" lvl="0" indent="-285750" algn="just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Consulta e Participação</a:t>
            </a:r>
          </a:p>
          <a:p>
            <a:pPr marL="285750" lvl="0" indent="-285750" algn="just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Alinhamento com Normas, Convenções e Estratégias   Internacionais e Regionais</a:t>
            </a:r>
          </a:p>
          <a:p>
            <a:pPr marL="285750" lvl="0" indent="-285750" algn="just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Integração e Complementaridade</a:t>
            </a:r>
          </a:p>
          <a:p>
            <a:pPr marL="285750" lvl="0" indent="-285750" algn="just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Responsabilidade Ambiental e Partilha de Benefícios</a:t>
            </a:r>
          </a:p>
          <a:p>
            <a:pPr marL="285750" lvl="0" indent="-285750" algn="just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Valorização e Respeito pela Cultura, Costumes e Valores Locais</a:t>
            </a:r>
          </a:p>
          <a:p>
            <a:pPr marL="285750" lvl="0" indent="-285750" algn="just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Integração com as Políticas e Estratégias do Governo</a:t>
            </a:r>
          </a:p>
          <a:p>
            <a:pPr marL="285750" lvl="0" indent="-285750" algn="just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Monitoria e Avaliação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4DA160-78A0-9041-8913-EB4A89AF6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391" y="914400"/>
            <a:ext cx="90551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7395" y="326709"/>
            <a:ext cx="1110460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Funções e Responsabilidades das Partes Interessadas no âmbito de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PRSE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8" id="{0B404816-2282-4A7C-96A8-85059D3A92E1}" vid="{80068784-80FE-4E82-8226-D9BF452394F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B792B6B0-9CE1-4927-A0D6-5C18D41AE434}" vid="{412AAFE5-6A37-443A-B027-70A7212AA5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Presentation18</Template>
  <TotalTime>2946</TotalTime>
  <Words>931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PGothic</vt:lpstr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Direccao</cp:lastModifiedBy>
  <cp:revision>248</cp:revision>
  <dcterms:created xsi:type="dcterms:W3CDTF">2021-10-21T10:17:50Z</dcterms:created>
  <dcterms:modified xsi:type="dcterms:W3CDTF">2025-07-29T12:12:39Z</dcterms:modified>
</cp:coreProperties>
</file>