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256" r:id="rId2"/>
    <p:sldId id="266" r:id="rId3"/>
    <p:sldId id="280" r:id="rId4"/>
    <p:sldId id="296" r:id="rId5"/>
    <p:sldId id="297" r:id="rId6"/>
    <p:sldId id="298" r:id="rId7"/>
    <p:sldId id="299" r:id="rId8"/>
    <p:sldId id="284" r:id="rId9"/>
    <p:sldId id="258" r:id="rId10"/>
    <p:sldId id="259" r:id="rId11"/>
    <p:sldId id="260" r:id="rId12"/>
    <p:sldId id="261" r:id="rId13"/>
    <p:sldId id="262" r:id="rId14"/>
    <p:sldId id="281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97" d="100"/>
          <a:sy n="97" d="100"/>
        </p:scale>
        <p:origin x="84" y="5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pPr lvl="1"/>
            <a:r>
              <a:rPr lang="pt-BR" dirty="0">
                <a:sym typeface="+mn-ea"/>
              </a:rPr>
              <a:t>Eles também podem ser introduzidos em um contexto onde há uma mudança na prática de conservação (por exemplo, uso da terra) que levará a uma mudança com melhoria dos serviços ecossistêmicos.</a:t>
            </a:r>
            <a:endParaRPr lang="pt-BR" dirty="0"/>
          </a:p>
          <a:p>
            <a:pPr lvl="1"/>
            <a:r>
              <a:rPr lang="pt-BR" dirty="0">
                <a:sym typeface="+mn-ea"/>
              </a:rPr>
              <a:t>Embora os esquemas de PSE possam ser vinculados a estratégias de redução da pobreza, seu principal objectivo é atingir uma determinada meta ambiental com o menor custo, usando o mecanismo de preço de mercado.</a:t>
            </a:r>
            <a:endParaRPr lang="pt-BR" dirty="0"/>
          </a:p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0573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76672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5728" y="1600200"/>
            <a:ext cx="5376672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1025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t>Click to edit Master title style</a:t>
            </a:r>
          </a:p>
        </p:txBody>
      </p:sp>
      <p:sp>
        <p:nvSpPr>
          <p:cNvPr id="1027" name="Text Placeholder 1026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8" name="Date Placeholder 1027"/>
          <p:cNvSpPr>
            <a:spLocks noGrp="1"/>
          </p:cNvSpPr>
          <p:nvPr>
            <p:ph type="dt" sz="half" idx="2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fld id="{63A1C593-65D0-4073-BCC9-577B9352EA97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1029" name="Footer Placeholder 1028"/>
          <p:cNvSpPr>
            <a:spLocks noGrp="1"/>
          </p:cNvSpPr>
          <p:nvPr>
            <p:ph type="ftr" sz="quarter" idx="3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Slide Number Placeholder 1029"/>
          <p:cNvSpPr>
            <a:spLocks noGrp="1"/>
          </p:cNvSpPr>
          <p:nvPr>
            <p:ph type="sldNum" sz="quarter" idx="4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882775"/>
            <a:ext cx="9144000" cy="1546225"/>
          </a:xfrm>
          <a:solidFill>
            <a:srgbClr val="92D050"/>
          </a:solidFill>
          <a:ln w="19050">
            <a:solidFill>
              <a:schemeClr val="tx1"/>
            </a:solidFill>
          </a:ln>
        </p:spPr>
        <p:txBody>
          <a:bodyPr/>
          <a:lstStyle/>
          <a:p>
            <a:r>
              <a:rPr lang="en-US" altLang="en-US" sz="5400" b="1">
                <a:ln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 Light" panose="020F0302020204030204" charset="0"/>
                <a:cs typeface="Calibri Light" panose="020F0302020204030204" charset="0"/>
              </a:rPr>
              <a:t>Panorama </a:t>
            </a:r>
            <a:r>
              <a:rPr lang="en-US" altLang="en-US" sz="5400" b="1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 Light" panose="020F0302020204030204" charset="0"/>
                <a:cs typeface="Calibri Light" panose="020F0302020204030204" charset="0"/>
              </a:rPr>
              <a:t>geral </a:t>
            </a:r>
            <a:r>
              <a:rPr lang="en-US" altLang="en-US" sz="5400" b="1">
                <a:ln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 Light" panose="020F0302020204030204" charset="0"/>
                <a:cs typeface="Calibri Light" panose="020F0302020204030204" charset="0"/>
              </a:rPr>
              <a:t>do quadro político-legal sobre o MCRN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803265"/>
            <a:ext cx="2370455" cy="389255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en-US" altLang="en-US" sz="2000" b="1" i="1"/>
              <a:t>Maurício Xerinda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0235" y="365125"/>
            <a:ext cx="10972165" cy="983615"/>
          </a:xfrm>
          <a:ln w="19050"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en-US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charset="0"/>
                <a:cs typeface="Calibri Light" panose="020F0302020204030204" charset="0"/>
              </a:rPr>
              <a:t>Pagamento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charset="0"/>
                <a:cs typeface="Calibri Light" panose="020F0302020204030204" charset="0"/>
              </a:rPr>
              <a:t> de </a:t>
            </a:r>
            <a:r>
              <a:rPr lang="en-US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charset="0"/>
                <a:cs typeface="Calibri Light" panose="020F0302020204030204" charset="0"/>
              </a:rPr>
              <a:t>Servi</a:t>
            </a:r>
            <a:r>
              <a:rPr lang="pt-B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charset="0"/>
                <a:cs typeface="Calibri Light" panose="020F0302020204030204" charset="0"/>
                <a:sym typeface="+mn-ea"/>
              </a:rPr>
              <a:t>ç</a:t>
            </a:r>
            <a:r>
              <a:rPr lang="en-US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charset="0"/>
                <a:cs typeface="Calibri Light" panose="020F0302020204030204" charset="0"/>
              </a:rPr>
              <a:t>os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charset="0"/>
                <a:cs typeface="Calibri Light" panose="020F0302020204030204" charset="0"/>
              </a:rPr>
              <a:t> </a:t>
            </a:r>
            <a:r>
              <a:rPr lang="en-US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charset="0"/>
                <a:cs typeface="Calibri Light" panose="020F0302020204030204" charset="0"/>
              </a:rPr>
              <a:t>Ecossist</a:t>
            </a:r>
            <a:r>
              <a:rPr lang="pt-B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charset="0"/>
                <a:cs typeface="Calibri Light" panose="020F0302020204030204" charset="0"/>
                <a:sym typeface="+mn-ea"/>
              </a:rPr>
              <a:t>ê</a:t>
            </a:r>
            <a:r>
              <a:rPr lang="en-US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charset="0"/>
                <a:cs typeface="Calibri Light" panose="020F0302020204030204" charset="0"/>
              </a:rPr>
              <a:t>micos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1905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just"/>
            <a:r>
              <a:rPr lang="pt-BR" sz="2400" dirty="0">
                <a:effectLst/>
                <a:latin typeface="Calibri Light" panose="020F0302020204030204" charset="0"/>
                <a:cs typeface="Calibri Light" panose="020F0302020204030204" charset="0"/>
              </a:rPr>
              <a:t>O pagamento por serviços ecossistêmicos (PES) </a:t>
            </a:r>
            <a:r>
              <a:rPr lang="pt-BR" sz="2400" dirty="0">
                <a:effectLst/>
                <a:latin typeface="Calibri Light" panose="020F0302020204030204" charset="0"/>
                <a:cs typeface="Calibri Light" panose="020F0302020204030204" charset="0"/>
                <a:sym typeface="+mn-ea"/>
              </a:rPr>
              <a:t>é</a:t>
            </a:r>
            <a:r>
              <a:rPr lang="pt-BR" sz="2400" dirty="0">
                <a:effectLst/>
                <a:latin typeface="Calibri Light" panose="020F0302020204030204" charset="0"/>
                <a:cs typeface="Calibri Light" panose="020F0302020204030204" charset="0"/>
              </a:rPr>
              <a:t> uma nova abordagem para internalizar as externalidades ambientais positivas associadas aos serviços ecossistêmicos. </a:t>
            </a:r>
          </a:p>
          <a:p>
            <a:pPr lvl="1" algn="just"/>
            <a:r>
              <a:rPr lang="pt-BR" sz="2400" dirty="0">
                <a:effectLst/>
                <a:latin typeface="Calibri Light" panose="020F0302020204030204" charset="0"/>
                <a:cs typeface="Calibri Light" panose="020F0302020204030204" charset="0"/>
              </a:rPr>
              <a:t>Envolvem transferências financeiras dos beneficiários desses serviços (ou seja, aqueles que os demandam) a outras pessoas que realizam actividades que geram esses serviços ambientais (ou seja, os fornecem). </a:t>
            </a:r>
          </a:p>
          <a:p>
            <a:pPr lvl="1" algn="just"/>
            <a:r>
              <a:rPr lang="pt-BR" sz="2400" dirty="0">
                <a:effectLst/>
                <a:latin typeface="Calibri Light" panose="020F0302020204030204" charset="0"/>
                <a:cs typeface="Calibri Light" panose="020F0302020204030204" charset="0"/>
              </a:rPr>
              <a:t>Os esquemas de pagamento podem ser concebidos e introduzidos em um contexto onde já existam ligações bem definidas e mensuráveis entre uma determinada actividade (ou prática de conservação) e a quantidade e qualidade dos serviços ecossistêmicos.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5920" y="365125"/>
            <a:ext cx="11513185" cy="878840"/>
          </a:xfrm>
          <a:ln w="19050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charset="0"/>
                <a:cs typeface="Calibri Light" panose="020F0302020204030204" charset="0"/>
              </a:rPr>
              <a:t>Mecanismos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charset="0"/>
                <a:cs typeface="Calibri Light" panose="020F0302020204030204" charset="0"/>
              </a:rPr>
              <a:t> de </a:t>
            </a:r>
            <a:r>
              <a:rPr lang="en-US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charset="0"/>
                <a:cs typeface="Calibri Light" panose="020F0302020204030204" charset="0"/>
              </a:rPr>
              <a:t>Pagamento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charset="0"/>
                <a:cs typeface="Calibri Light" panose="020F0302020204030204" charset="0"/>
              </a:rPr>
              <a:t> de </a:t>
            </a:r>
            <a:r>
              <a:rPr lang="en-US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charset="0"/>
                <a:cs typeface="Calibri Light" panose="020F0302020204030204" charset="0"/>
              </a:rPr>
              <a:t>Servi</a:t>
            </a:r>
            <a:r>
              <a:rPr lang="pt-B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charset="0"/>
                <a:cs typeface="Calibri Light" panose="020F0302020204030204" charset="0"/>
                <a:sym typeface="+mn-ea"/>
              </a:rPr>
              <a:t>ç</a:t>
            </a:r>
            <a:r>
              <a:rPr lang="en-US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charset="0"/>
                <a:cs typeface="Calibri Light" panose="020F0302020204030204" charset="0"/>
              </a:rPr>
              <a:t>os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charset="0"/>
                <a:cs typeface="Calibri Light" panose="020F0302020204030204" charset="0"/>
              </a:rPr>
              <a:t> </a:t>
            </a:r>
            <a:r>
              <a:rPr lang="en-US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charset="0"/>
                <a:cs typeface="Calibri Light" panose="020F0302020204030204" charset="0"/>
              </a:rPr>
              <a:t>Ecossist</a:t>
            </a:r>
            <a:r>
              <a:rPr lang="pt-B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charset="0"/>
                <a:cs typeface="Calibri Light" panose="020F0302020204030204" charset="0"/>
                <a:sym typeface="+mn-ea"/>
              </a:rPr>
              <a:t>ê</a:t>
            </a:r>
            <a:r>
              <a:rPr lang="en-US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charset="0"/>
                <a:cs typeface="Calibri Light" panose="020F0302020204030204" charset="0"/>
              </a:rPr>
              <a:t>micos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920" y="1600200"/>
            <a:ext cx="11279505" cy="4526280"/>
          </a:xfrm>
          <a:ln w="19050">
            <a:solidFill>
              <a:schemeClr val="tx1"/>
            </a:solidFill>
          </a:ln>
        </p:spPr>
        <p:txBody>
          <a:bodyPr/>
          <a:lstStyle/>
          <a:p>
            <a:r>
              <a:rPr lang="pt-BR" sz="2400" dirty="0">
                <a:latin typeface="Calibri Light" panose="020F0302020204030204" charset="0"/>
                <a:cs typeface="Calibri Light" panose="020F0302020204030204" charset="0"/>
              </a:rPr>
              <a:t>Mecanismos de PSE são uma forma de partilha de receita que transfere recursos em uma base condicional. Eles são usados para abordar a protecção do meio ambiente e a redução da pobreza rural.</a:t>
            </a:r>
          </a:p>
          <a:p>
            <a:r>
              <a:rPr lang="pt-BR" sz="2400" dirty="0">
                <a:latin typeface="Calibri Light" panose="020F0302020204030204" charset="0"/>
                <a:cs typeface="Calibri Light" panose="020F0302020204030204" charset="0"/>
              </a:rPr>
              <a:t>Moçambique possui recursos naturais significativos como florestas, água, terras aráveis, carvão, minerais, hidrocarbonetos com destaque para o gás natural, areias pesadas, pedras preciosas, entre outros. </a:t>
            </a:r>
          </a:p>
          <a:p>
            <a:pPr lvl="1"/>
            <a:r>
              <a:rPr lang="pt-BR" sz="2400" dirty="0">
                <a:latin typeface="Calibri Light" panose="020F0302020204030204" charset="0"/>
                <a:cs typeface="Calibri Light" panose="020F0302020204030204" charset="0"/>
              </a:rPr>
              <a:t>As comunidades tem muito poucos benefícios econômicos da exploração comercial de recursos naturais que ocorrem ao seu redor.</a:t>
            </a:r>
            <a:endParaRPr lang="en-US" sz="2400" dirty="0">
              <a:latin typeface="Calibri Light" panose="020F0302020204030204" charset="0"/>
              <a:cs typeface="Calibri Light" panose="020F0302020204030204" charset="0"/>
            </a:endParaRPr>
          </a:p>
          <a:p>
            <a:endParaRPr lang="en-US" sz="2400" dirty="0">
              <a:latin typeface="Calibri Light" panose="020F0302020204030204" charset="0"/>
              <a:cs typeface="Calibri Light" panose="020F030202020403020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075" y="158750"/>
            <a:ext cx="11543665" cy="819150"/>
          </a:xfrm>
          <a:ln w="19050">
            <a:solidFill>
              <a:schemeClr val="tx1"/>
            </a:solidFill>
          </a:ln>
        </p:spPr>
        <p:txBody>
          <a:bodyPr/>
          <a:lstStyle/>
          <a:p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/>
                <a:ea typeface="+mj-ea"/>
                <a:cs typeface="+mj-cs"/>
              </a:rPr>
              <a:t>Mecanismos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/>
                <a:ea typeface="+mj-ea"/>
                <a:cs typeface="+mj-cs"/>
              </a:rPr>
              <a:t> de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/>
                <a:ea typeface="+mj-ea"/>
                <a:cs typeface="+mj-cs"/>
              </a:rPr>
              <a:t>Pagamento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/>
                <a:ea typeface="+mj-ea"/>
                <a:cs typeface="+mj-cs"/>
              </a:rPr>
              <a:t> de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/>
                <a:ea typeface="+mj-ea"/>
                <a:cs typeface="+mj-cs"/>
              </a:rPr>
              <a:t>Servi</a:t>
            </a:r>
            <a:r>
              <a:rPr lang="pt-B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charset="0"/>
                <a:cs typeface="Calibri Light" panose="020F0302020204030204" charset="0"/>
                <a:sym typeface="+mn-ea"/>
              </a:rPr>
              <a:t>ç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/>
                <a:ea typeface="+mj-ea"/>
                <a:cs typeface="+mj-cs"/>
              </a:rPr>
              <a:t>os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/>
                <a:ea typeface="+mj-ea"/>
                <a:cs typeface="+mj-cs"/>
              </a:rPr>
              <a:t>Ecossist</a:t>
            </a:r>
            <a:r>
              <a:rPr lang="pt-B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charset="0"/>
                <a:cs typeface="Calibri Light" panose="020F0302020204030204" charset="0"/>
                <a:sym typeface="+mn-ea"/>
              </a:rPr>
              <a:t>ê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/>
                <a:ea typeface="+mj-ea"/>
                <a:cs typeface="+mj-cs"/>
              </a:rPr>
              <a:t>micos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440" y="1126490"/>
            <a:ext cx="11544300" cy="5577205"/>
          </a:xfrm>
          <a:ln w="1905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just"/>
            <a:r>
              <a:rPr lang="pt-BR" sz="2400" dirty="0">
                <a:latin typeface="Calibri Light" panose="020F0302020204030204" charset="0"/>
                <a:cs typeface="Calibri Light" panose="020F0302020204030204" charset="0"/>
              </a:rPr>
              <a:t>Para abordar as questões ambientais e promover o desenvolvimento sustentável em Moçambique, é necessária a inclusão social na gestão dos recursos naturais.</a:t>
            </a:r>
          </a:p>
          <a:p>
            <a:pPr lvl="1" algn="just"/>
            <a:r>
              <a:rPr lang="pt-BR" sz="2400" dirty="0">
                <a:latin typeface="Calibri Light" panose="020F0302020204030204" charset="0"/>
                <a:cs typeface="Calibri Light" panose="020F0302020204030204" charset="0"/>
              </a:rPr>
              <a:t>Florestas: 20% das taxas de explora</a:t>
            </a:r>
            <a:r>
              <a:rPr lang="pt-BR" sz="2400" dirty="0">
                <a:latin typeface="Calibri Light" panose="020F0302020204030204" charset="0"/>
                <a:cs typeface="Calibri Light" panose="020F0302020204030204" charset="0"/>
                <a:sym typeface="+mn-ea"/>
              </a:rPr>
              <a:t>çã</a:t>
            </a:r>
            <a:r>
              <a:rPr lang="pt-BR" sz="2400" dirty="0">
                <a:latin typeface="Calibri Light" panose="020F0302020204030204" charset="0"/>
                <a:cs typeface="Calibri Light" panose="020F0302020204030204" charset="0"/>
              </a:rPr>
              <a:t>o dos recursos florestais e faun</a:t>
            </a:r>
            <a:r>
              <a:rPr lang="pt-BR" sz="2400" dirty="0">
                <a:latin typeface="Calibri Light" panose="020F0302020204030204" charset="0"/>
                <a:cs typeface="Calibri Light" panose="020F0302020204030204" charset="0"/>
                <a:sym typeface="+mn-ea"/>
              </a:rPr>
              <a:t>í</a:t>
            </a:r>
            <a:r>
              <a:rPr lang="pt-BR" sz="2400" dirty="0">
                <a:latin typeface="Calibri Light" panose="020F0302020204030204" charset="0"/>
                <a:cs typeface="Calibri Light" panose="020F0302020204030204" charset="0"/>
              </a:rPr>
              <a:t>sticos</a:t>
            </a:r>
          </a:p>
          <a:p>
            <a:pPr lvl="1" algn="just"/>
            <a:r>
              <a:rPr lang="pt-BR" sz="2400" dirty="0">
                <a:latin typeface="Calibri Light" panose="020F0302020204030204" charset="0"/>
                <a:cs typeface="Calibri Light" panose="020F0302020204030204" charset="0"/>
              </a:rPr>
              <a:t>Conserva</a:t>
            </a:r>
            <a:r>
              <a:rPr lang="pt-BR" sz="2400" dirty="0">
                <a:latin typeface="Calibri Light" panose="020F0302020204030204" charset="0"/>
                <a:cs typeface="Calibri Light" panose="020F0302020204030204" charset="0"/>
                <a:sym typeface="+mn-ea"/>
              </a:rPr>
              <a:t>çã</a:t>
            </a:r>
            <a:r>
              <a:rPr lang="pt-BR" sz="2400" dirty="0">
                <a:latin typeface="Calibri Light" panose="020F0302020204030204" charset="0"/>
                <a:cs typeface="Calibri Light" panose="020F0302020204030204" charset="0"/>
              </a:rPr>
              <a:t>o: Pagamento pela preserva</a:t>
            </a:r>
            <a:r>
              <a:rPr lang="pt-BR" sz="2400" dirty="0">
                <a:latin typeface="Calibri Light" panose="020F0302020204030204" charset="0"/>
                <a:cs typeface="Calibri Light" panose="020F0302020204030204" charset="0"/>
                <a:sym typeface="+mn-ea"/>
              </a:rPr>
              <a:t>çã</a:t>
            </a:r>
            <a:r>
              <a:rPr lang="pt-BR" sz="2400" dirty="0">
                <a:latin typeface="Calibri Light" panose="020F0302020204030204" charset="0"/>
                <a:cs typeface="Calibri Light" panose="020F0302020204030204" charset="0"/>
              </a:rPr>
              <a:t>o e conserva</a:t>
            </a:r>
            <a:r>
              <a:rPr lang="pt-BR" sz="2400" dirty="0">
                <a:latin typeface="Calibri Light" panose="020F0302020204030204" charset="0"/>
                <a:cs typeface="Calibri Light" panose="020F0302020204030204" charset="0"/>
                <a:sym typeface="+mn-ea"/>
              </a:rPr>
              <a:t>çã</a:t>
            </a:r>
            <a:r>
              <a:rPr lang="pt-BR" sz="2400" dirty="0">
                <a:latin typeface="Calibri Light" panose="020F0302020204030204" charset="0"/>
                <a:cs typeface="Calibri Light" panose="020F0302020204030204" charset="0"/>
              </a:rPr>
              <a:t>o dos recursos/partilha de benef</a:t>
            </a:r>
            <a:r>
              <a:rPr lang="pt-BR" sz="2400" dirty="0">
                <a:latin typeface="Calibri Light" panose="020F0302020204030204" charset="0"/>
                <a:cs typeface="Calibri Light" panose="020F0302020204030204" charset="0"/>
                <a:sym typeface="+mn-ea"/>
              </a:rPr>
              <a:t>í</a:t>
            </a:r>
            <a:r>
              <a:rPr lang="pt-BR" sz="2400" dirty="0">
                <a:latin typeface="Calibri Light" panose="020F0302020204030204" charset="0"/>
                <a:cs typeface="Calibri Light" panose="020F0302020204030204" charset="0"/>
              </a:rPr>
              <a:t>cios</a:t>
            </a:r>
          </a:p>
          <a:p>
            <a:pPr lvl="1" algn="just"/>
            <a:r>
              <a:rPr lang="pt-BR" sz="2400" dirty="0">
                <a:latin typeface="Calibri Light" panose="020F0302020204030204" charset="0"/>
                <a:cs typeface="Calibri Light" panose="020F0302020204030204" charset="0"/>
              </a:rPr>
              <a:t>REDD+: Pagamento por Redu</a:t>
            </a:r>
            <a:r>
              <a:rPr lang="pt-BR" sz="2400" dirty="0">
                <a:latin typeface="Calibri Light" panose="020F0302020204030204" charset="0"/>
                <a:cs typeface="Calibri Light" panose="020F0302020204030204" charset="0"/>
                <a:sym typeface="+mn-ea"/>
              </a:rPr>
              <a:t>çã</a:t>
            </a:r>
            <a:r>
              <a:rPr lang="pt-BR" sz="2400" dirty="0">
                <a:latin typeface="Calibri Light" panose="020F0302020204030204" charset="0"/>
                <a:cs typeface="Calibri Light" panose="020F0302020204030204" charset="0"/>
              </a:rPr>
              <a:t>o de Emissoes, </a:t>
            </a:r>
            <a:r>
              <a:rPr lang="pt-BR" sz="2400" dirty="0">
                <a:solidFill>
                  <a:srgbClr val="000000"/>
                </a:solidFill>
                <a:effectLst/>
                <a:latin typeface="Calibri Light" panose="020F0302020204030204" charset="0"/>
                <a:cs typeface="Calibri Light" panose="020F0302020204030204" charset="0"/>
                <a:sym typeface="+mn-ea"/>
              </a:rPr>
              <a:t>garantir uma partilha com as comunidades dos benef</a:t>
            </a:r>
            <a:r>
              <a:rPr lang="pt-BR" sz="2400" dirty="0">
                <a:latin typeface="Calibri Light" panose="020F0302020204030204" charset="0"/>
                <a:cs typeface="Calibri Light" panose="020F0302020204030204" charset="0"/>
                <a:sym typeface="+mn-ea"/>
              </a:rPr>
              <a:t>í</a:t>
            </a:r>
            <a:r>
              <a:rPr lang="pt-BR" sz="2400" dirty="0">
                <a:solidFill>
                  <a:srgbClr val="000000"/>
                </a:solidFill>
                <a:effectLst/>
                <a:latin typeface="Calibri Light" panose="020F0302020204030204" charset="0"/>
                <a:cs typeface="Calibri Light" panose="020F0302020204030204" charset="0"/>
                <a:sym typeface="+mn-ea"/>
              </a:rPr>
              <a:t>cios resultantes do exercicio das actividades</a:t>
            </a:r>
            <a:r>
              <a:rPr lang="pt-BR" sz="2400" dirty="0">
                <a:latin typeface="Calibri Light" panose="020F0302020204030204" charset="0"/>
                <a:cs typeface="Calibri Light" panose="020F0302020204030204" charset="0"/>
                <a:sym typeface="+mn-ea"/>
              </a:rPr>
              <a:t> </a:t>
            </a:r>
            <a:endParaRPr lang="pt-BR" sz="2400" dirty="0">
              <a:latin typeface="Calibri Light" panose="020F0302020204030204" charset="0"/>
              <a:cs typeface="Calibri Light" panose="020F0302020204030204" charset="0"/>
            </a:endParaRPr>
          </a:p>
          <a:p>
            <a:pPr lvl="1" algn="just"/>
            <a:r>
              <a:rPr lang="pt-BR" sz="2400" dirty="0">
                <a:latin typeface="Calibri Light" panose="020F0302020204030204" charset="0"/>
                <a:cs typeface="Calibri Light" panose="020F0302020204030204" charset="0"/>
              </a:rPr>
              <a:t>Recursos Minerais: 2.75%, canalizados para o apoio as comunidades dos locais de explora</a:t>
            </a:r>
            <a:r>
              <a:rPr lang="pt-BR" sz="2400" dirty="0">
                <a:latin typeface="Calibri Light" panose="020F0302020204030204" charset="0"/>
                <a:cs typeface="Calibri Light" panose="020F0302020204030204" charset="0"/>
                <a:sym typeface="+mn-ea"/>
              </a:rPr>
              <a:t>çã</a:t>
            </a:r>
            <a:r>
              <a:rPr lang="pt-BR" sz="2400" dirty="0">
                <a:latin typeface="Calibri Light" panose="020F0302020204030204" charset="0"/>
                <a:cs typeface="Calibri Light" panose="020F0302020204030204" charset="0"/>
              </a:rPr>
              <a:t>o dos recursos em causa</a:t>
            </a:r>
          </a:p>
          <a:p>
            <a:pPr lvl="1" algn="just"/>
            <a:r>
              <a:rPr lang="pt-BR" sz="2400" dirty="0">
                <a:latin typeface="Calibri Light" panose="020F0302020204030204" charset="0"/>
                <a:cs typeface="Calibri Light" panose="020F0302020204030204" charset="0"/>
              </a:rPr>
              <a:t>Pescas: </a:t>
            </a:r>
            <a:r>
              <a:rPr lang="pt-BR" sz="2400" dirty="0">
                <a:latin typeface="Calibri Light" panose="020F0302020204030204" charset="0"/>
                <a:cs typeface="Calibri Light" panose="020F0302020204030204" charset="0"/>
                <a:sym typeface="+mn-ea"/>
              </a:rPr>
              <a:t>Pagamento pela preservação e conservação dos recursos/partilha de benefícios</a:t>
            </a:r>
          </a:p>
          <a:p>
            <a:pPr lvl="1" algn="just"/>
            <a:r>
              <a:rPr lang="pt-BR" sz="2400" dirty="0">
                <a:latin typeface="Calibri Light" panose="020F0302020204030204" charset="0"/>
                <a:cs typeface="Calibri Light" panose="020F0302020204030204" charset="0"/>
                <a:sym typeface="+mn-ea"/>
              </a:rPr>
              <a:t>Agua: Pagamento pela preservação e conservação dos recursos/partilha de benefícios</a:t>
            </a:r>
            <a:endParaRPr lang="pt-BR" sz="2400" dirty="0">
              <a:latin typeface="Calibri Light" panose="020F0302020204030204" charset="0"/>
              <a:cs typeface="Calibri Light" panose="020F0302020204030204" charset="0"/>
            </a:endParaRPr>
          </a:p>
          <a:p>
            <a:pPr lvl="1" algn="just"/>
            <a:r>
              <a:rPr lang="pt-BR" altLang="en-US" sz="2400" dirty="0">
                <a:latin typeface="Calibri Light" panose="020F0302020204030204" charset="0"/>
                <a:cs typeface="Calibri Light" panose="020F0302020204030204" charset="0"/>
              </a:rPr>
              <a:t>etc......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365125"/>
            <a:ext cx="11425555" cy="893445"/>
          </a:xfrm>
          <a:ln w="19050">
            <a:solidFill>
              <a:schemeClr val="tx1"/>
            </a:solidFill>
          </a:ln>
        </p:spPr>
        <p:txBody>
          <a:bodyPr/>
          <a:lstStyle/>
          <a:p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 charset="0"/>
                <a:ea typeface="+mj-ea"/>
                <a:cs typeface="Calibri Light" panose="020F0302020204030204" charset="0"/>
              </a:rPr>
              <a:t>Mecanismos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 charset="0"/>
                <a:ea typeface="+mj-ea"/>
                <a:cs typeface="Calibri Light" panose="020F0302020204030204" charset="0"/>
              </a:rPr>
              <a:t> de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 charset="0"/>
                <a:ea typeface="+mj-ea"/>
                <a:cs typeface="Calibri Light" panose="020F0302020204030204" charset="0"/>
              </a:rPr>
              <a:t>Pagamento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 charset="0"/>
                <a:ea typeface="+mj-ea"/>
                <a:cs typeface="Calibri Light" panose="020F0302020204030204" charset="0"/>
              </a:rPr>
              <a:t> de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 charset="0"/>
                <a:ea typeface="+mj-ea"/>
                <a:cs typeface="Calibri Light" panose="020F0302020204030204" charset="0"/>
              </a:rPr>
              <a:t>Servi</a:t>
            </a:r>
            <a:r>
              <a:rPr lang="pt-B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charset="0"/>
                <a:cs typeface="Calibri Light" panose="020F0302020204030204" charset="0"/>
                <a:sym typeface="+mn-ea"/>
              </a:rPr>
              <a:t>ç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 charset="0"/>
                <a:ea typeface="+mj-ea"/>
                <a:cs typeface="Calibri Light" panose="020F0302020204030204" charset="0"/>
              </a:rPr>
              <a:t>os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 charset="0"/>
                <a:ea typeface="+mj-ea"/>
                <a:cs typeface="Calibri Light" panose="020F030202020403020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 charset="0"/>
                <a:ea typeface="+mj-ea"/>
                <a:cs typeface="Calibri Light" panose="020F0302020204030204" charset="0"/>
              </a:rPr>
              <a:t>Ecossist</a:t>
            </a:r>
            <a:r>
              <a:rPr lang="pt-B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charset="0"/>
                <a:cs typeface="Calibri Light" panose="020F0302020204030204" charset="0"/>
                <a:sym typeface="+mn-ea"/>
              </a:rPr>
              <a:t>ê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 charset="0"/>
                <a:ea typeface="+mj-ea"/>
                <a:cs typeface="Calibri Light" panose="020F0302020204030204" charset="0"/>
              </a:rPr>
              <a:t>micos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" y="1416685"/>
            <a:ext cx="11425555" cy="5215890"/>
          </a:xfrm>
          <a:ln w="1905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just"/>
            <a:r>
              <a:rPr lang="pt-BR" sz="2400" dirty="0">
                <a:latin typeface="Calibri Light" panose="020F0302020204030204" charset="0"/>
                <a:cs typeface="Calibri Light" panose="020F0302020204030204" charset="0"/>
              </a:rPr>
              <a:t>Se todas abordagens forem harmonizadas e combinadas em uma única, pode se estabelecer um mecanismo de Pagamento de Servi</a:t>
            </a:r>
            <a:r>
              <a:rPr lang="pt-BR" sz="2400" dirty="0">
                <a:latin typeface="Calibri Light" panose="020F0302020204030204" charset="0"/>
                <a:cs typeface="Calibri Light" panose="020F0302020204030204" charset="0"/>
                <a:sym typeface="+mn-ea"/>
              </a:rPr>
              <a:t>ç</a:t>
            </a:r>
            <a:r>
              <a:rPr lang="pt-BR" sz="2400" dirty="0">
                <a:latin typeface="Calibri Light" panose="020F0302020204030204" charset="0"/>
                <a:cs typeface="Calibri Light" panose="020F0302020204030204" charset="0"/>
              </a:rPr>
              <a:t>os </a:t>
            </a:r>
            <a:r>
              <a:rPr lang="pt-BR" sz="2400" dirty="0">
                <a:effectLst/>
                <a:latin typeface="Calibri Light" panose="020F0302020204030204" charset="0"/>
                <a:cs typeface="Calibri Light" panose="020F0302020204030204" charset="0"/>
              </a:rPr>
              <a:t>Ecossist</a:t>
            </a:r>
            <a:r>
              <a:rPr lang="pt-BR" sz="2400" dirty="0">
                <a:effectLst/>
                <a:latin typeface="Calibri Light" panose="020F0302020204030204" charset="0"/>
                <a:cs typeface="Calibri Light" panose="020F0302020204030204" charset="0"/>
                <a:sym typeface="+mn-ea"/>
              </a:rPr>
              <a:t>ê</a:t>
            </a:r>
            <a:r>
              <a:rPr lang="pt-BR" sz="2400" dirty="0">
                <a:effectLst/>
                <a:latin typeface="Calibri Light" panose="020F0302020204030204" charset="0"/>
                <a:cs typeface="Calibri Light" panose="020F0302020204030204" charset="0"/>
              </a:rPr>
              <a:t>micos </a:t>
            </a:r>
            <a:r>
              <a:rPr lang="pt-BR" sz="2400" dirty="0">
                <a:latin typeface="Calibri Light" panose="020F0302020204030204" charset="0"/>
                <a:cs typeface="Calibri Light" panose="020F0302020204030204" charset="0"/>
              </a:rPr>
              <a:t>multissectorial.</a:t>
            </a:r>
          </a:p>
          <a:p>
            <a:pPr algn="just"/>
            <a:r>
              <a:rPr lang="pt-BR" sz="2400" dirty="0">
                <a:latin typeface="Calibri Light" panose="020F0302020204030204" charset="0"/>
                <a:cs typeface="Calibri Light" panose="020F0302020204030204" charset="0"/>
              </a:rPr>
              <a:t>Como fazer isso?</a:t>
            </a:r>
          </a:p>
          <a:p>
            <a:pPr lvl="1" algn="just"/>
            <a:r>
              <a:rPr lang="pt-BR" sz="2400" dirty="0">
                <a:latin typeface="Calibri Light" panose="020F0302020204030204" charset="0"/>
                <a:cs typeface="Calibri Light" panose="020F0302020204030204" charset="0"/>
              </a:rPr>
              <a:t>Consciencializar todas as partes interessadas (utilizadores, protectores, reguladores), sobre os benefícios do uso de PSE para proteger, restaurar e usar de forma sustentável os recursos existentes</a:t>
            </a:r>
          </a:p>
          <a:p>
            <a:pPr lvl="1" algn="just"/>
            <a:r>
              <a:rPr lang="pt-BR" sz="2400" dirty="0">
                <a:latin typeface="Calibri Light" panose="020F0302020204030204" charset="0"/>
                <a:cs typeface="Calibri Light" panose="020F0302020204030204" charset="0"/>
              </a:rPr>
              <a:t>Melhorar a qualidade e facilitar a integração de políticas relevantes em todos os níveis e sectores, promovendo assim a eficiência, eficácia e equidade</a:t>
            </a:r>
          </a:p>
          <a:p>
            <a:pPr lvl="1" algn="just"/>
            <a:r>
              <a:rPr lang="pt-BR" sz="2400" dirty="0">
                <a:latin typeface="Calibri Light" panose="020F0302020204030204" charset="0"/>
                <a:cs typeface="Calibri Light" panose="020F0302020204030204" charset="0"/>
              </a:rPr>
              <a:t>Levar em consideração o valor dos ecossistemas e contribuir para o estabelecimento de mercados para serviços ecossistêmicos</a:t>
            </a:r>
          </a:p>
          <a:p>
            <a:pPr lvl="1" algn="just"/>
            <a:r>
              <a:rPr lang="pt-BR" sz="2400" dirty="0">
                <a:latin typeface="Calibri Light" panose="020F0302020204030204" charset="0"/>
                <a:cs typeface="Calibri Light" panose="020F0302020204030204" charset="0"/>
              </a:rPr>
              <a:t>Ampliar e diversificar a base financeira para protecção, restauração e uso sustentável de ecossistemas.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2614295"/>
            <a:ext cx="10515600" cy="1325563"/>
          </a:xfr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pt-BR" altLang="en-US" sz="5400" b="1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alibri Light" panose="020F0302020204030204" charset="0"/>
                <a:cs typeface="Calibri Light" panose="020F0302020204030204" charset="0"/>
              </a:rPr>
              <a:t>Muito obrigado pela aten</a:t>
            </a:r>
            <a:r>
              <a:rPr lang="pt-BR" sz="540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alibri Light" panose="020F0302020204030204" charset="0"/>
                <a:cs typeface="Calibri Light" panose="020F0302020204030204" charset="0"/>
                <a:sym typeface="+mn-ea"/>
              </a:rPr>
              <a:t>çã</a:t>
            </a:r>
            <a:r>
              <a:rPr lang="pt-BR" altLang="en-US" sz="5400" b="1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alibri Light" panose="020F0302020204030204" charset="0"/>
                <a:cs typeface="Calibri Light" panose="020F0302020204030204" charset="0"/>
              </a:rPr>
              <a:t>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altLang="en-US" sz="3600" b="1">
                <a:latin typeface="Calibri Light" panose="020F0302020204030204" charset="0"/>
                <a:cs typeface="Calibri Light" panose="020F0302020204030204" charset="0"/>
              </a:rPr>
              <a:t>CONSTITUI</a:t>
            </a:r>
            <a:r>
              <a:rPr lang="" altLang="en-US" sz="3600" b="1">
                <a:latin typeface="Calibri Light" panose="020F0302020204030204" charset="0"/>
                <a:cs typeface="Calibri Light" panose="020F0302020204030204" charset="0"/>
              </a:rPr>
              <a:t>ÇÃ</a:t>
            </a:r>
            <a:r>
              <a:rPr lang="en-US" altLang="en-US" sz="3600" b="1">
                <a:latin typeface="Calibri Light" panose="020F0302020204030204" charset="0"/>
                <a:cs typeface="Calibri Light" panose="020F0302020204030204" charset="0"/>
              </a:rPr>
              <a:t>O DE REP</a:t>
            </a:r>
            <a:r>
              <a:rPr lang="" altLang="en-US" sz="3600" b="1">
                <a:latin typeface="Calibri Light" panose="020F0302020204030204" charset="0"/>
                <a:cs typeface="Calibri Light" panose="020F0302020204030204" charset="0"/>
              </a:rPr>
              <a:t>Ú</a:t>
            </a:r>
            <a:r>
              <a:rPr lang="en-US" altLang="en-US" sz="3600" b="1">
                <a:latin typeface="Calibri Light" panose="020F0302020204030204" charset="0"/>
                <a:cs typeface="Calibri Light" panose="020F0302020204030204" charset="0"/>
              </a:rPr>
              <a:t>BLICA</a:t>
            </a:r>
            <a:br>
              <a:rPr lang="en-US" altLang="en-US" sz="3600" b="1">
                <a:latin typeface="Calibri Light" panose="020F0302020204030204" charset="0"/>
                <a:cs typeface="Calibri Light" panose="020F0302020204030204" charset="0"/>
              </a:rPr>
            </a:br>
            <a:r>
              <a:rPr lang="en-US" altLang="en-US" sz="2800" i="1">
                <a:latin typeface="Calibri Light" panose="020F0302020204030204" charset="0"/>
                <a:cs typeface="Calibri Light" panose="020F0302020204030204" charset="0"/>
              </a:rPr>
              <a:t>CAP</a:t>
            </a:r>
            <a:r>
              <a:rPr lang="" altLang="en-US" sz="2800" i="1">
                <a:latin typeface="Calibri Light" panose="020F0302020204030204" charset="0"/>
                <a:cs typeface="Calibri Light" panose="020F0302020204030204" charset="0"/>
              </a:rPr>
              <a:t>Í</a:t>
            </a:r>
            <a:r>
              <a:rPr lang="en-US" altLang="en-US" sz="2800" i="1">
                <a:latin typeface="Calibri Light" panose="020F0302020204030204" charset="0"/>
                <a:cs typeface="Calibri Light" panose="020F0302020204030204" charset="0"/>
              </a:rPr>
              <a:t>TULO II</a:t>
            </a:r>
            <a:r>
              <a:rPr lang="pt-BR" altLang="en-US" sz="2800" i="1">
                <a:latin typeface="Calibri Light" panose="020F0302020204030204" charset="0"/>
                <a:cs typeface="Calibri Light" panose="020F0302020204030204" charset="0"/>
              </a:rPr>
              <a:t> </a:t>
            </a:r>
            <a:r>
              <a:rPr lang="en-US" altLang="en-US" sz="2800" i="1">
                <a:latin typeface="Calibri Light" panose="020F0302020204030204" charset="0"/>
                <a:cs typeface="Calibri Light" panose="020F0302020204030204" charset="0"/>
              </a:rPr>
              <a:t>Organiza</a:t>
            </a:r>
            <a:r>
              <a:rPr lang="" altLang="en-US" sz="2800" i="1">
                <a:latin typeface="Calibri Light" panose="020F0302020204030204" charset="0"/>
                <a:cs typeface="Calibri Light" panose="020F0302020204030204" charset="0"/>
              </a:rPr>
              <a:t>ç</a:t>
            </a:r>
            <a:r>
              <a:rPr lang="en-US" altLang="en-US" sz="2800" i="1">
                <a:latin typeface="Calibri Light" panose="020F0302020204030204" charset="0"/>
                <a:cs typeface="Calibri Light" panose="020F0302020204030204" charset="0"/>
              </a:rPr>
              <a:t>ão Económica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99690"/>
            <a:ext cx="10515600" cy="2533650"/>
          </a:xfrm>
          <a:ln w="19050">
            <a:solidFill>
              <a:schemeClr val="tx1"/>
            </a:solidFill>
          </a:ln>
        </p:spPr>
        <p:txBody>
          <a:bodyPr/>
          <a:lstStyle/>
          <a:p>
            <a:pPr marL="0" indent="0" algn="ctr">
              <a:buNone/>
            </a:pPr>
            <a:r>
              <a:rPr lang="pt-BR" altLang="en-US" sz="3200" b="1" i="1">
                <a:latin typeface="Calibri Light" panose="020F0302020204030204" charset="0"/>
                <a:cs typeface="Calibri Light" panose="020F0302020204030204" charset="0"/>
              </a:rPr>
              <a:t>Artigo 102 </a:t>
            </a:r>
            <a:r>
              <a:rPr lang="en-US" altLang="en-US" sz="3200" b="1" i="1">
                <a:latin typeface="Calibri Light" panose="020F0302020204030204" charset="0"/>
                <a:cs typeface="Calibri Light" panose="020F0302020204030204" charset="0"/>
              </a:rPr>
              <a:t>(Recursos naturais) </a:t>
            </a:r>
          </a:p>
          <a:p>
            <a:pPr marL="0" indent="0" algn="just">
              <a:buNone/>
            </a:pPr>
            <a:r>
              <a:rPr lang="en-US" altLang="en-US" sz="3200">
                <a:latin typeface="Calibri Light" panose="020F0302020204030204" charset="0"/>
                <a:cs typeface="Calibri Light" panose="020F0302020204030204" charset="0"/>
              </a:rPr>
              <a:t>O Estado promove o conhecimento, a inventaria</a:t>
            </a:r>
            <a:r>
              <a:rPr lang="" altLang="en-US" sz="3200">
                <a:latin typeface="Calibri Light" panose="020F0302020204030204" charset="0"/>
                <a:cs typeface="Calibri Light" panose="020F0302020204030204" charset="0"/>
              </a:rPr>
              <a:t>ç</a:t>
            </a:r>
            <a:r>
              <a:rPr lang="en-US" altLang="en-US" sz="3200">
                <a:latin typeface="Calibri Light" panose="020F0302020204030204" charset="0"/>
                <a:cs typeface="Calibri Light" panose="020F0302020204030204" charset="0"/>
              </a:rPr>
              <a:t>ão e a valoriza</a:t>
            </a:r>
            <a:r>
              <a:rPr lang="" altLang="en-US" sz="3200">
                <a:latin typeface="Calibri Light" panose="020F0302020204030204" charset="0"/>
                <a:cs typeface="Calibri Light" panose="020F0302020204030204" charset="0"/>
              </a:rPr>
              <a:t>ç</a:t>
            </a:r>
            <a:r>
              <a:rPr lang="en-US" altLang="en-US" sz="3200">
                <a:latin typeface="Calibri Light" panose="020F0302020204030204" charset="0"/>
                <a:cs typeface="Calibri Light" panose="020F0302020204030204" charset="0"/>
              </a:rPr>
              <a:t>ão dos recursos naturais e determina as condi</a:t>
            </a:r>
            <a:r>
              <a:rPr lang="" altLang="en-US" sz="3200">
                <a:latin typeface="Calibri Light" panose="020F0302020204030204" charset="0"/>
                <a:cs typeface="Calibri Light" panose="020F0302020204030204" charset="0"/>
              </a:rPr>
              <a:t>çõ</a:t>
            </a:r>
            <a:r>
              <a:rPr lang="en-US" altLang="en-US" sz="3200">
                <a:latin typeface="Calibri Light" panose="020F0302020204030204" charset="0"/>
                <a:cs typeface="Calibri Light" panose="020F0302020204030204" charset="0"/>
              </a:rPr>
              <a:t>es do seu uso e aproveitamento com salvaguarda dos interesses nacionais.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0525" y="1409700"/>
            <a:ext cx="11470640" cy="3008630"/>
          </a:xfrm>
          <a:solidFill>
            <a:srgbClr val="92D050"/>
          </a:solidFill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pt-BR" altLang="en-US" sz="3200" b="1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charset="0"/>
                <a:cs typeface="Calibri Light" panose="020F0302020204030204" charset="0"/>
              </a:rPr>
              <a:t>ABORDAGEM SECTORIAL DA LEGISLACAO EXISTENTE SOBRE O MANEIO COMUNITARIO DOS RECURSOS NATURAIS vs PARTICIPACAO DAS COMUNIDADES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820" y="383540"/>
            <a:ext cx="11579860" cy="631317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320" y="365760"/>
            <a:ext cx="11293475" cy="630237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6570" y="292735"/>
            <a:ext cx="11214735" cy="633539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955" y="625475"/>
            <a:ext cx="10911205" cy="511238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560" y="2524125"/>
            <a:ext cx="11165840" cy="1143000"/>
          </a:xfrm>
          <a:solidFill>
            <a:srgbClr val="92D050"/>
          </a:solidFill>
          <a:ln w="19050">
            <a:solidFill>
              <a:schemeClr val="tx1"/>
            </a:solidFill>
          </a:ln>
        </p:spPr>
        <p:txBody>
          <a:bodyPr/>
          <a:lstStyle/>
          <a:p>
            <a:r>
              <a:rPr lang="pt-BR" altLang="en-US"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charset="0"/>
                <a:cs typeface="Calibri Light" panose="020F0302020204030204" charset="0"/>
              </a:rPr>
              <a:t>PAGAMENTO DE SERVI</a:t>
            </a:r>
            <a:r>
              <a:rPr lang="" altLang="en-US"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charset="0"/>
                <a:cs typeface="Calibri Light" panose="020F0302020204030204" charset="0"/>
              </a:rPr>
              <a:t>Ç</a:t>
            </a:r>
            <a:r>
              <a:rPr lang="pt-BR" altLang="en-US"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charset="0"/>
                <a:cs typeface="Calibri Light" panose="020F0302020204030204" charset="0"/>
              </a:rPr>
              <a:t>OS ECOSSIST</a:t>
            </a:r>
            <a:r>
              <a:rPr lang="" altLang="en-US"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charset="0"/>
                <a:cs typeface="Calibri Light" panose="020F0302020204030204" charset="0"/>
              </a:rPr>
              <a:t>Ê</a:t>
            </a:r>
            <a:r>
              <a:rPr lang="pt-BR" altLang="en-US"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charset="0"/>
                <a:cs typeface="Calibri Light" panose="020F0302020204030204" charset="0"/>
              </a:rPr>
              <a:t>MICOS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65125"/>
            <a:ext cx="10972165" cy="1013460"/>
          </a:xfrm>
          <a:ln w="19050"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en-US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charset="0"/>
                <a:cs typeface="Calibri Light" panose="020F0302020204030204" charset="0"/>
              </a:rPr>
              <a:t>Pagamento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charset="0"/>
                <a:cs typeface="Calibri Light" panose="020F0302020204030204" charset="0"/>
              </a:rPr>
              <a:t> de </a:t>
            </a:r>
            <a:r>
              <a:rPr lang="en-US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charset="0"/>
                <a:cs typeface="Calibri Light" panose="020F0302020204030204" charset="0"/>
              </a:rPr>
              <a:t>Servi</a:t>
            </a:r>
            <a:r>
              <a:rPr lang="pt-B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charset="0"/>
                <a:cs typeface="Calibri Light" panose="020F0302020204030204" charset="0"/>
                <a:sym typeface="+mn-ea"/>
              </a:rPr>
              <a:t>ç</a:t>
            </a:r>
            <a:r>
              <a:rPr lang="en-US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charset="0"/>
                <a:cs typeface="Calibri Light" panose="020F0302020204030204" charset="0"/>
              </a:rPr>
              <a:t>os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charset="0"/>
                <a:cs typeface="Calibri Light" panose="020F0302020204030204" charset="0"/>
              </a:rPr>
              <a:t> </a:t>
            </a:r>
            <a:r>
              <a:rPr lang="en-US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charset="0"/>
                <a:cs typeface="Calibri Light" panose="020F0302020204030204" charset="0"/>
              </a:rPr>
              <a:t>Ecossist</a:t>
            </a:r>
            <a:r>
              <a:rPr lang="pt-B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charset="0"/>
                <a:cs typeface="Calibri Light" panose="020F0302020204030204" charset="0"/>
                <a:sym typeface="+mn-ea"/>
              </a:rPr>
              <a:t>ê</a:t>
            </a:r>
            <a:r>
              <a:rPr lang="en-US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charset="0"/>
                <a:cs typeface="Calibri Light" panose="020F0302020204030204" charset="0"/>
              </a:rPr>
              <a:t>micos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140" y="1585595"/>
            <a:ext cx="10972800" cy="4525963"/>
          </a:xfrm>
          <a:ln w="19050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algn="just"/>
            <a:r>
              <a:rPr lang="pt-BR" sz="2400" dirty="0">
                <a:latin typeface="Calibri Light" panose="020F0302020204030204" charset="0"/>
                <a:cs typeface="Calibri Light" panose="020F0302020204030204" charset="0"/>
              </a:rPr>
              <a:t>“Pagamentos por serviços ecossistêmicos (PES)” significa uma transação contratual entre um comprador e um vendedor de um serviço ecossistêmico ou uma prática de uso/maneio da terra que possa garantir esse serviço.</a:t>
            </a:r>
          </a:p>
          <a:p>
            <a:pPr algn="just"/>
            <a:r>
              <a:rPr lang="pt-BR" sz="2400" dirty="0">
                <a:latin typeface="Calibri Light" panose="020F0302020204030204" charset="0"/>
                <a:cs typeface="Calibri Light" panose="020F0302020204030204" charset="0"/>
              </a:rPr>
              <a:t>“Serviços do ecossistema” significa os benefícios que as pessoas obtêm dos ecossistemas. Isso inclui: </a:t>
            </a:r>
          </a:p>
          <a:p>
            <a:pPr lvl="1" algn="just"/>
            <a:r>
              <a:rPr lang="pt-BR" sz="2400" dirty="0">
                <a:latin typeface="Calibri Light" panose="020F0302020204030204" charset="0"/>
                <a:cs typeface="Calibri Light" panose="020F0302020204030204" charset="0"/>
              </a:rPr>
              <a:t>serviços de abastecimento, como alimentos, água, madeira e minerios; </a:t>
            </a:r>
          </a:p>
          <a:p>
            <a:pPr lvl="1" algn="just"/>
            <a:r>
              <a:rPr lang="pt-BR" sz="2400" dirty="0">
                <a:latin typeface="Calibri Light" panose="020F0302020204030204" charset="0"/>
                <a:cs typeface="Calibri Light" panose="020F0302020204030204" charset="0"/>
              </a:rPr>
              <a:t>serviços de regula</a:t>
            </a:r>
            <a:r>
              <a:rPr lang="pt-BR" sz="2400" dirty="0">
                <a:latin typeface="Calibri Light" panose="020F0302020204030204" charset="0"/>
                <a:cs typeface="Calibri Light" panose="020F0302020204030204" charset="0"/>
                <a:sym typeface="+mn-ea"/>
              </a:rPr>
              <a:t>çã</a:t>
            </a:r>
            <a:r>
              <a:rPr lang="pt-BR" sz="2400" dirty="0">
                <a:latin typeface="Calibri Light" panose="020F0302020204030204" charset="0"/>
                <a:cs typeface="Calibri Light" panose="020F0302020204030204" charset="0"/>
              </a:rPr>
              <a:t>o que afectam o clima, a biodiversidade, protec</a:t>
            </a:r>
            <a:r>
              <a:rPr lang="pt-BR" sz="2400" dirty="0">
                <a:latin typeface="Calibri Light" panose="020F0302020204030204" charset="0"/>
                <a:cs typeface="Calibri Light" panose="020F0302020204030204" charset="0"/>
                <a:sym typeface="+mn-ea"/>
              </a:rPr>
              <a:t>çã</a:t>
            </a:r>
            <a:r>
              <a:rPr lang="pt-BR" sz="2400" dirty="0">
                <a:latin typeface="Calibri Light" panose="020F0302020204030204" charset="0"/>
                <a:cs typeface="Calibri Light" panose="020F0302020204030204" charset="0"/>
              </a:rPr>
              <a:t>o de nascentes, preven</a:t>
            </a:r>
            <a:r>
              <a:rPr lang="pt-BR" sz="2400" dirty="0">
                <a:latin typeface="Calibri Light" panose="020F0302020204030204" charset="0"/>
                <a:cs typeface="Calibri Light" panose="020F0302020204030204" charset="0"/>
                <a:sym typeface="+mn-ea"/>
              </a:rPr>
              <a:t>çã</a:t>
            </a:r>
            <a:r>
              <a:rPr lang="pt-BR" sz="2400" dirty="0">
                <a:latin typeface="Calibri Light" panose="020F0302020204030204" charset="0"/>
                <a:cs typeface="Calibri Light" panose="020F0302020204030204" charset="0"/>
              </a:rPr>
              <a:t>o de inundações, doenças, gera</a:t>
            </a:r>
            <a:r>
              <a:rPr lang="pt-BR" sz="2400" dirty="0">
                <a:latin typeface="Calibri Light" panose="020F0302020204030204" charset="0"/>
                <a:cs typeface="Calibri Light" panose="020F0302020204030204" charset="0"/>
                <a:sym typeface="+mn-ea"/>
              </a:rPr>
              <a:t>ção e gestao de </a:t>
            </a:r>
            <a:r>
              <a:rPr lang="pt-BR" sz="2400" dirty="0">
                <a:latin typeface="Calibri Light" panose="020F0302020204030204" charset="0"/>
                <a:cs typeface="Calibri Light" panose="020F0302020204030204" charset="0"/>
              </a:rPr>
              <a:t>resíduos e garantia da qualidade da água; </a:t>
            </a:r>
          </a:p>
          <a:p>
            <a:pPr lvl="1" algn="just"/>
            <a:r>
              <a:rPr lang="pt-BR" sz="2400" dirty="0">
                <a:latin typeface="Calibri Light" panose="020F0302020204030204" charset="0"/>
                <a:cs typeface="Calibri Light" panose="020F0302020204030204" charset="0"/>
              </a:rPr>
              <a:t>serviços culturais que fornecem benefícios recreativos, estéticos e espirituais;</a:t>
            </a:r>
          </a:p>
          <a:p>
            <a:pPr lvl="1" algn="just"/>
            <a:r>
              <a:rPr lang="pt-BR" sz="2400" dirty="0">
                <a:latin typeface="Calibri Light" panose="020F0302020204030204" charset="0"/>
                <a:cs typeface="Calibri Light" panose="020F0302020204030204" charset="0"/>
              </a:rPr>
              <a:t>serviços de apoio, como formação de solo, fotossíntese e reciclagem de nutrientes.</a:t>
            </a:r>
            <a:endParaRPr lang="en-US" sz="2400" dirty="0">
              <a:latin typeface="Calibri Light" panose="020F0302020204030204" charset="0"/>
              <a:cs typeface="Calibri Light" panose="020F0302020204030204" charset="0"/>
            </a:endParaRPr>
          </a:p>
          <a:p>
            <a:pPr algn="just"/>
            <a:endParaRPr lang="pt-BR" sz="2400" dirty="0">
              <a:latin typeface="Calibri Light" panose="020F0302020204030204" charset="0"/>
              <a:cs typeface="Calibri Light" panose="020F030202020403020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7DB6EF"/>
      </a:accent1>
      <a:accent2>
        <a:srgbClr val="C0504D"/>
      </a:accent2>
      <a:accent3>
        <a:srgbClr val="FFFFFF"/>
      </a:accent3>
      <a:accent4>
        <a:srgbClr val="000000"/>
      </a:accent4>
      <a:accent5>
        <a:srgbClr val="C0D7F5"/>
      </a:accent5>
      <a:accent6>
        <a:srgbClr val="AC4744"/>
      </a:accent6>
      <a:hlink>
        <a:srgbClr val="0066CC"/>
      </a:hlink>
      <a:folHlink>
        <a:srgbClr val="800080"/>
      </a:folHlink>
    </a:clrScheme>
    <a:fontScheme name="">
      <a:majorFont>
        <a:latin typeface="Arial"/>
        <a:ea typeface="Arial"/>
        <a:cs typeface=""/>
      </a:majorFont>
      <a:minorFont>
        <a:latin typeface="Arial"/>
        <a:ea typeface="Arial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DB6EF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C0D7F5"/>
        </a:accent5>
        <a:accent6>
          <a:srgbClr val="AC4744"/>
        </a:accent6>
        <a:hlink>
          <a:srgbClr val="0066CC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741</Words>
  <Application>Microsoft Office PowerPoint</Application>
  <PresentationFormat>Widescreen</PresentationFormat>
  <Paragraphs>41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Default Design</vt:lpstr>
      <vt:lpstr>Panorama geral do quadro político-legal sobre o MCRN</vt:lpstr>
      <vt:lpstr>CONSTITUIÇÃO DE REPÚBLICA CAPÍTULO II Organização Económica</vt:lpstr>
      <vt:lpstr>ABORDAGEM SECTORIAL DA LEGISLACAO EXISTENTE SOBRE O MANEIO COMUNITARIO DOS RECURSOS NATURAIS vs PARTICIPACAO DAS COMUNIDADES</vt:lpstr>
      <vt:lpstr>PowerPoint Presentation</vt:lpstr>
      <vt:lpstr>PowerPoint Presentation</vt:lpstr>
      <vt:lpstr>PowerPoint Presentation</vt:lpstr>
      <vt:lpstr>PowerPoint Presentation</vt:lpstr>
      <vt:lpstr>PAGAMENTO DE SERVIÇOS ECOSSISTÊMICOS</vt:lpstr>
      <vt:lpstr>Pagamento de Serviços Ecossistêmicos</vt:lpstr>
      <vt:lpstr>Pagamento de Serviços Ecossistêmicos</vt:lpstr>
      <vt:lpstr>Mecanismos de Pagamento de Serviços Ecossistêmicos</vt:lpstr>
      <vt:lpstr>Mecanismos de Pagamento de Serviços Ecossistêmicos</vt:lpstr>
      <vt:lpstr>Mecanismos de Pagamento de Serviços Ecossistêmicos</vt:lpstr>
      <vt:lpstr>Muito obrigado pela atenção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Panorama geral do quadro político-legal sobre o MCRN</dc:title>
  <dc:creator>HP</dc:creator>
  <cp:lastModifiedBy>DINAF</cp:lastModifiedBy>
  <cp:revision>15</cp:revision>
  <dcterms:created xsi:type="dcterms:W3CDTF">2025-07-14T20:09:06Z</dcterms:created>
  <dcterms:modified xsi:type="dcterms:W3CDTF">2025-07-22T08:33:43Z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1E02921D7DBC4CD4A453850620D51365_11</vt:lpwstr>
  </property>
  <property fmtid="{D5CDD505-2E9C-101B-9397-08002B2CF9AE}" pid="3" name="KSOProductBuildVer">
    <vt:lpwstr>1033-12.2.0.21931</vt:lpwstr>
  </property>
</Properties>
</file>