
<file path=[Content_Types].xml><?xml version="1.0" encoding="utf-8"?>
<Types xmlns="http://schemas.openxmlformats.org/package/2006/content-types">
  <Default ContentType="image/png" Extension="png"/>
  <Default ContentType="image/x-emf" Extension="emf"/>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67" r:id="rId5"/>
    <p:sldId id="259" r:id="rId6"/>
    <p:sldId id="260" r:id="rId7"/>
    <p:sldId id="262" r:id="rId8"/>
    <p:sldId id="263" r:id="rId9"/>
    <p:sldId id="261" r:id="rId10"/>
    <p:sldId id="265" r:id="rId11"/>
    <p:sldId id="266" r:id="rId12"/>
    <p:sldId id="264" r:id="rId13"/>
    <p:sldId id="268" r:id="rId14"/>
    <p:sldId id="273" r:id="rId15"/>
    <p:sldId id="269" r:id="rId16"/>
    <p:sldId id="274" r:id="rId17"/>
    <p:sldId id="271" r:id="rId18"/>
    <p:sldId id="270" r:id="rId19"/>
    <p:sldId id="272" r:id="rId20"/>
    <p:sldId id="276" r:id="rId21"/>
    <p:sldId id="275" r:id="rId22"/>
    <p:sldId id="277" r:id="rId23"/>
    <p:sldId id="278" r:id="rId24"/>
    <p:sldId id="279" r:id="rId25"/>
    <p:sldId id="281" r:id="rId26"/>
    <p:sldId id="28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9E6A5F-C71F-4767-BCB6-6551DDBFEB66}" type="doc">
      <dgm:prSet loTypeId="urn:microsoft.com/office/officeart/2005/8/layout/venn1" loCatId="relationship" qsTypeId="urn:microsoft.com/office/officeart/2005/8/quickstyle/simple1" qsCatId="simple" csTypeId="urn:microsoft.com/office/officeart/2005/8/colors/accent1_2" csCatId="accent1" phldr="1"/>
      <dgm:spPr/>
    </dgm:pt>
    <dgm:pt modelId="{1890D460-899A-48C0-B9E6-6D257AB8B6B9}">
      <dgm:prSet phldrT="[Text]"/>
      <dgm:spPr/>
      <dgm:t>
        <a:bodyPr/>
        <a:lstStyle/>
        <a:p>
          <a:r>
            <a:rPr lang="en-US" dirty="0"/>
            <a:t>MCRN</a:t>
          </a:r>
        </a:p>
      </dgm:t>
    </dgm:pt>
    <dgm:pt modelId="{3087B7A7-1F38-487C-A1DB-999F57FBC4EE}" type="parTrans" cxnId="{80206BF8-9A0A-451C-8A6B-415A799FC16C}">
      <dgm:prSet/>
      <dgm:spPr/>
      <dgm:t>
        <a:bodyPr/>
        <a:lstStyle/>
        <a:p>
          <a:endParaRPr lang="en-US"/>
        </a:p>
      </dgm:t>
    </dgm:pt>
    <dgm:pt modelId="{60CE132B-B0E0-4CF3-B8F7-6F098A84ADC5}" type="sibTrans" cxnId="{80206BF8-9A0A-451C-8A6B-415A799FC16C}">
      <dgm:prSet/>
      <dgm:spPr/>
      <dgm:t>
        <a:bodyPr/>
        <a:lstStyle/>
        <a:p>
          <a:endParaRPr lang="en-US"/>
        </a:p>
      </dgm:t>
    </dgm:pt>
    <dgm:pt modelId="{79D6899D-955E-4BED-9D6E-CF0B5770204E}">
      <dgm:prSet phldrT="[Text]"/>
      <dgm:spPr/>
      <dgm:t>
        <a:bodyPr/>
        <a:lstStyle/>
        <a:p>
          <a:r>
            <a:rPr lang="en-US" dirty="0"/>
            <a:t>PSA</a:t>
          </a:r>
        </a:p>
      </dgm:t>
    </dgm:pt>
    <dgm:pt modelId="{5B2E65D1-5450-4D5F-852A-45A3505D8E97}" type="parTrans" cxnId="{F5E74399-C191-4274-82A3-6C62B2E5E98A}">
      <dgm:prSet/>
      <dgm:spPr/>
      <dgm:t>
        <a:bodyPr/>
        <a:lstStyle/>
        <a:p>
          <a:endParaRPr lang="en-US"/>
        </a:p>
      </dgm:t>
    </dgm:pt>
    <dgm:pt modelId="{00D1D2BA-5D20-4B5C-9BDF-55156A7EBE8D}" type="sibTrans" cxnId="{F5E74399-C191-4274-82A3-6C62B2E5E98A}">
      <dgm:prSet/>
      <dgm:spPr/>
      <dgm:t>
        <a:bodyPr/>
        <a:lstStyle/>
        <a:p>
          <a:endParaRPr lang="en-US"/>
        </a:p>
      </dgm:t>
    </dgm:pt>
    <dgm:pt modelId="{5B33F178-2FCC-4D05-B5D1-999833A62207}" type="pres">
      <dgm:prSet presAssocID="{5E9E6A5F-C71F-4767-BCB6-6551DDBFEB66}" presName="compositeShape" presStyleCnt="0">
        <dgm:presLayoutVars>
          <dgm:chMax val="7"/>
          <dgm:dir/>
          <dgm:resizeHandles val="exact"/>
        </dgm:presLayoutVars>
      </dgm:prSet>
      <dgm:spPr/>
    </dgm:pt>
    <dgm:pt modelId="{887FF63F-63A9-4E6C-BB4F-099802FE079A}" type="pres">
      <dgm:prSet presAssocID="{1890D460-899A-48C0-B9E6-6D257AB8B6B9}" presName="circ1" presStyleLbl="vennNode1" presStyleIdx="0" presStyleCnt="2"/>
      <dgm:spPr/>
      <dgm:t>
        <a:bodyPr/>
        <a:lstStyle/>
        <a:p>
          <a:endParaRPr lang="en-US"/>
        </a:p>
      </dgm:t>
    </dgm:pt>
    <dgm:pt modelId="{5E92C969-698B-437D-8051-7A27892186B8}" type="pres">
      <dgm:prSet presAssocID="{1890D460-899A-48C0-B9E6-6D257AB8B6B9}" presName="circ1Tx" presStyleLbl="revTx" presStyleIdx="0" presStyleCnt="0">
        <dgm:presLayoutVars>
          <dgm:chMax val="0"/>
          <dgm:chPref val="0"/>
          <dgm:bulletEnabled val="1"/>
        </dgm:presLayoutVars>
      </dgm:prSet>
      <dgm:spPr/>
      <dgm:t>
        <a:bodyPr/>
        <a:lstStyle/>
        <a:p>
          <a:endParaRPr lang="en-US"/>
        </a:p>
      </dgm:t>
    </dgm:pt>
    <dgm:pt modelId="{8ACBCA04-5AD3-4DA6-AC81-91722C8ED52E}" type="pres">
      <dgm:prSet presAssocID="{79D6899D-955E-4BED-9D6E-CF0B5770204E}" presName="circ2" presStyleLbl="vennNode1" presStyleIdx="1" presStyleCnt="2"/>
      <dgm:spPr/>
      <dgm:t>
        <a:bodyPr/>
        <a:lstStyle/>
        <a:p>
          <a:endParaRPr lang="en-US"/>
        </a:p>
      </dgm:t>
    </dgm:pt>
    <dgm:pt modelId="{249C91F7-EB78-450C-A0E6-011F47251A89}" type="pres">
      <dgm:prSet presAssocID="{79D6899D-955E-4BED-9D6E-CF0B5770204E}" presName="circ2Tx" presStyleLbl="revTx" presStyleIdx="0" presStyleCnt="0">
        <dgm:presLayoutVars>
          <dgm:chMax val="0"/>
          <dgm:chPref val="0"/>
          <dgm:bulletEnabled val="1"/>
        </dgm:presLayoutVars>
      </dgm:prSet>
      <dgm:spPr/>
      <dgm:t>
        <a:bodyPr/>
        <a:lstStyle/>
        <a:p>
          <a:endParaRPr lang="en-US"/>
        </a:p>
      </dgm:t>
    </dgm:pt>
  </dgm:ptLst>
  <dgm:cxnLst>
    <dgm:cxn modelId="{80206BF8-9A0A-451C-8A6B-415A799FC16C}" srcId="{5E9E6A5F-C71F-4767-BCB6-6551DDBFEB66}" destId="{1890D460-899A-48C0-B9E6-6D257AB8B6B9}" srcOrd="0" destOrd="0" parTransId="{3087B7A7-1F38-487C-A1DB-999F57FBC4EE}" sibTransId="{60CE132B-B0E0-4CF3-B8F7-6F098A84ADC5}"/>
    <dgm:cxn modelId="{F5E74399-C191-4274-82A3-6C62B2E5E98A}" srcId="{5E9E6A5F-C71F-4767-BCB6-6551DDBFEB66}" destId="{79D6899D-955E-4BED-9D6E-CF0B5770204E}" srcOrd="1" destOrd="0" parTransId="{5B2E65D1-5450-4D5F-852A-45A3505D8E97}" sibTransId="{00D1D2BA-5D20-4B5C-9BDF-55156A7EBE8D}"/>
    <dgm:cxn modelId="{00F0D754-9708-407F-8352-404ED3C69E6F}" type="presOf" srcId="{1890D460-899A-48C0-B9E6-6D257AB8B6B9}" destId="{887FF63F-63A9-4E6C-BB4F-099802FE079A}" srcOrd="0" destOrd="0" presId="urn:microsoft.com/office/officeart/2005/8/layout/venn1"/>
    <dgm:cxn modelId="{6DAAA97D-1E0B-43CD-BE66-A6DC20BAA076}" type="presOf" srcId="{79D6899D-955E-4BED-9D6E-CF0B5770204E}" destId="{249C91F7-EB78-450C-A0E6-011F47251A89}" srcOrd="1" destOrd="0" presId="urn:microsoft.com/office/officeart/2005/8/layout/venn1"/>
    <dgm:cxn modelId="{B742FBE9-CDFC-46DF-9990-9E0A31B49B3D}" type="presOf" srcId="{79D6899D-955E-4BED-9D6E-CF0B5770204E}" destId="{8ACBCA04-5AD3-4DA6-AC81-91722C8ED52E}" srcOrd="0" destOrd="0" presId="urn:microsoft.com/office/officeart/2005/8/layout/venn1"/>
    <dgm:cxn modelId="{DF56BD81-209A-42F4-BFB9-4CA6A9875622}" type="presOf" srcId="{1890D460-899A-48C0-B9E6-6D257AB8B6B9}" destId="{5E92C969-698B-437D-8051-7A27892186B8}" srcOrd="1" destOrd="0" presId="urn:microsoft.com/office/officeart/2005/8/layout/venn1"/>
    <dgm:cxn modelId="{4AA696C5-9BE6-47C6-8DBC-39EFB8312C30}" type="presOf" srcId="{5E9E6A5F-C71F-4767-BCB6-6551DDBFEB66}" destId="{5B33F178-2FCC-4D05-B5D1-999833A62207}" srcOrd="0" destOrd="0" presId="urn:microsoft.com/office/officeart/2005/8/layout/venn1"/>
    <dgm:cxn modelId="{E1CEC138-682C-496E-BE03-9C3C95554586}" type="presParOf" srcId="{5B33F178-2FCC-4D05-B5D1-999833A62207}" destId="{887FF63F-63A9-4E6C-BB4F-099802FE079A}" srcOrd="0" destOrd="0" presId="urn:microsoft.com/office/officeart/2005/8/layout/venn1"/>
    <dgm:cxn modelId="{B6D7A7AE-2A24-487E-962B-8C03F224CBC8}" type="presParOf" srcId="{5B33F178-2FCC-4D05-B5D1-999833A62207}" destId="{5E92C969-698B-437D-8051-7A27892186B8}" srcOrd="1" destOrd="0" presId="urn:microsoft.com/office/officeart/2005/8/layout/venn1"/>
    <dgm:cxn modelId="{AC789A78-1125-4298-8E5D-4BBEE875AE24}" type="presParOf" srcId="{5B33F178-2FCC-4D05-B5D1-999833A62207}" destId="{8ACBCA04-5AD3-4DA6-AC81-91722C8ED52E}" srcOrd="2" destOrd="0" presId="urn:microsoft.com/office/officeart/2005/8/layout/venn1"/>
    <dgm:cxn modelId="{9D9BC734-C70E-4B42-885C-C7EC9FE47726}" type="presParOf" srcId="{5B33F178-2FCC-4D05-B5D1-999833A62207}" destId="{249C91F7-EB78-450C-A0E6-011F47251A89}"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7FF63F-63A9-4E6C-BB4F-099802FE079A}">
      <dsp:nvSpPr>
        <dsp:cNvPr id="0" name=""/>
        <dsp:cNvSpPr/>
      </dsp:nvSpPr>
      <dsp:spPr>
        <a:xfrm>
          <a:off x="558123" y="9641"/>
          <a:ext cx="3525319" cy="3525319"/>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266950">
            <a:lnSpc>
              <a:spcPct val="90000"/>
            </a:lnSpc>
            <a:spcBef>
              <a:spcPct val="0"/>
            </a:spcBef>
            <a:spcAft>
              <a:spcPct val="35000"/>
            </a:spcAft>
          </a:pPr>
          <a:r>
            <a:rPr lang="en-US" sz="5100" kern="1200" dirty="0"/>
            <a:t>MCRN</a:t>
          </a:r>
        </a:p>
      </dsp:txBody>
      <dsp:txXfrm>
        <a:off x="1050398" y="425352"/>
        <a:ext cx="2032616" cy="2693897"/>
      </dsp:txXfrm>
    </dsp:sp>
    <dsp:sp modelId="{8ACBCA04-5AD3-4DA6-AC81-91722C8ED52E}">
      <dsp:nvSpPr>
        <dsp:cNvPr id="0" name=""/>
        <dsp:cNvSpPr/>
      </dsp:nvSpPr>
      <dsp:spPr>
        <a:xfrm>
          <a:off x="3098894" y="9641"/>
          <a:ext cx="3525319" cy="3525319"/>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266950">
            <a:lnSpc>
              <a:spcPct val="90000"/>
            </a:lnSpc>
            <a:spcBef>
              <a:spcPct val="0"/>
            </a:spcBef>
            <a:spcAft>
              <a:spcPct val="35000"/>
            </a:spcAft>
          </a:pPr>
          <a:r>
            <a:rPr lang="en-US" sz="5100" kern="1200" dirty="0"/>
            <a:t>PSA</a:t>
          </a:r>
        </a:p>
      </dsp:txBody>
      <dsp:txXfrm>
        <a:off x="4099323" y="425352"/>
        <a:ext cx="2032616" cy="2693897"/>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DEDE74-4EB9-488F-898E-1C8CCEB01568}" type="datetimeFigureOut">
              <a:rPr lang="pt-PT" smtClean="0"/>
              <a:t>29/07/2025</a:t>
            </a:fld>
            <a:endParaRPr lang="pt-PT"/>
          </a:p>
        </p:txBody>
      </p:sp>
      <p:sp>
        <p:nvSpPr>
          <p:cNvPr id="5" name="Footer Placeholder 4"/>
          <p:cNvSpPr>
            <a:spLocks noGrp="1"/>
          </p:cNvSpPr>
          <p:nvPr>
            <p:ph type="ftr" sz="quarter" idx="11"/>
          </p:nvPr>
        </p:nvSpPr>
        <p:spPr/>
        <p:txBody>
          <a:bodyPr/>
          <a:lstStyle/>
          <a:p>
            <a:endParaRPr lang="pt-P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2E48E9F-17A4-48B3-8F43-8028105DA7C7}" type="slidenum">
              <a:rPr lang="pt-PT" smtClean="0"/>
              <a:t>‹#›</a:t>
            </a:fld>
            <a:endParaRPr lang="pt-PT"/>
          </a:p>
        </p:txBody>
      </p:sp>
    </p:spTree>
    <p:extLst>
      <p:ext uri="{BB962C8B-B14F-4D97-AF65-F5344CB8AC3E}">
        <p14:creationId xmlns:p14="http://schemas.microsoft.com/office/powerpoint/2010/main" val="1817056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DEDE74-4EB9-488F-898E-1C8CCEB01568}" type="datetimeFigureOut">
              <a:rPr lang="pt-PT" smtClean="0"/>
              <a:t>29/07/2025</a:t>
            </a:fld>
            <a:endParaRPr lang="pt-PT"/>
          </a:p>
        </p:txBody>
      </p:sp>
      <p:sp>
        <p:nvSpPr>
          <p:cNvPr id="5" name="Footer Placeholder 4"/>
          <p:cNvSpPr>
            <a:spLocks noGrp="1"/>
          </p:cNvSpPr>
          <p:nvPr>
            <p:ph type="ftr" sz="quarter" idx="11"/>
          </p:nvPr>
        </p:nvSpPr>
        <p:spPr/>
        <p:txBody>
          <a:bodyPr/>
          <a:lstStyle/>
          <a:p>
            <a:endParaRPr lang="pt-P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2E48E9F-17A4-48B3-8F43-8028105DA7C7}" type="slidenum">
              <a:rPr lang="pt-PT" smtClean="0"/>
              <a:t>‹#›</a:t>
            </a:fld>
            <a:endParaRPr lang="pt-PT"/>
          </a:p>
        </p:txBody>
      </p:sp>
    </p:spTree>
    <p:extLst>
      <p:ext uri="{BB962C8B-B14F-4D97-AF65-F5344CB8AC3E}">
        <p14:creationId xmlns:p14="http://schemas.microsoft.com/office/powerpoint/2010/main" val="2956457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DEDE74-4EB9-488F-898E-1C8CCEB01568}" type="datetimeFigureOut">
              <a:rPr lang="pt-PT" smtClean="0"/>
              <a:t>29/07/2025</a:t>
            </a:fld>
            <a:endParaRPr lang="pt-PT"/>
          </a:p>
        </p:txBody>
      </p:sp>
      <p:sp>
        <p:nvSpPr>
          <p:cNvPr id="5" name="Footer Placeholder 4"/>
          <p:cNvSpPr>
            <a:spLocks noGrp="1"/>
          </p:cNvSpPr>
          <p:nvPr>
            <p:ph type="ftr" sz="quarter" idx="11"/>
          </p:nvPr>
        </p:nvSpPr>
        <p:spPr/>
        <p:txBody>
          <a:bodyPr/>
          <a:lstStyle/>
          <a:p>
            <a:endParaRPr lang="pt-P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2E48E9F-17A4-48B3-8F43-8028105DA7C7}" type="slidenum">
              <a:rPr lang="pt-PT" smtClean="0"/>
              <a:t>‹#›</a:t>
            </a:fld>
            <a:endParaRPr lang="pt-P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213866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D4DEDE74-4EB9-488F-898E-1C8CCEB01568}" type="datetimeFigureOut">
              <a:rPr lang="pt-PT" smtClean="0"/>
              <a:t>29/07/2025</a:t>
            </a:fld>
            <a:endParaRPr lang="pt-PT"/>
          </a:p>
        </p:txBody>
      </p:sp>
      <p:sp>
        <p:nvSpPr>
          <p:cNvPr id="6" name="Footer Placeholder 5"/>
          <p:cNvSpPr>
            <a:spLocks noGrp="1"/>
          </p:cNvSpPr>
          <p:nvPr>
            <p:ph type="ftr" sz="quarter" idx="11"/>
          </p:nvPr>
        </p:nvSpPr>
        <p:spPr/>
        <p:txBody>
          <a:bodyPr/>
          <a:lstStyle/>
          <a:p>
            <a:endParaRPr lang="pt-P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E48E9F-17A4-48B3-8F43-8028105DA7C7}" type="slidenum">
              <a:rPr lang="pt-PT" smtClean="0"/>
              <a:t>‹#›</a:t>
            </a:fld>
            <a:endParaRPr lang="pt-PT"/>
          </a:p>
        </p:txBody>
      </p:sp>
    </p:spTree>
    <p:extLst>
      <p:ext uri="{BB962C8B-B14F-4D97-AF65-F5344CB8AC3E}">
        <p14:creationId xmlns:p14="http://schemas.microsoft.com/office/powerpoint/2010/main" val="2457485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D4DEDE74-4EB9-488F-898E-1C8CCEB01568}" type="datetimeFigureOut">
              <a:rPr lang="pt-PT" smtClean="0"/>
              <a:t>29/07/2025</a:t>
            </a:fld>
            <a:endParaRPr lang="pt-PT"/>
          </a:p>
        </p:txBody>
      </p:sp>
      <p:sp>
        <p:nvSpPr>
          <p:cNvPr id="6" name="Footer Placeholder 5"/>
          <p:cNvSpPr>
            <a:spLocks noGrp="1"/>
          </p:cNvSpPr>
          <p:nvPr>
            <p:ph type="ftr" sz="quarter" idx="11"/>
          </p:nvPr>
        </p:nvSpPr>
        <p:spPr/>
        <p:txBody>
          <a:bodyPr/>
          <a:lstStyle/>
          <a:p>
            <a:endParaRPr lang="pt-P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E48E9F-17A4-48B3-8F43-8028105DA7C7}" type="slidenum">
              <a:rPr lang="pt-PT" smtClean="0"/>
              <a:t>‹#›</a:t>
            </a:fld>
            <a:endParaRPr lang="pt-P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380506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D4DEDE74-4EB9-488F-898E-1C8CCEB01568}" type="datetimeFigureOut">
              <a:rPr lang="pt-PT" smtClean="0"/>
              <a:t>29/07/2025</a:t>
            </a:fld>
            <a:endParaRPr lang="pt-PT"/>
          </a:p>
        </p:txBody>
      </p:sp>
      <p:sp>
        <p:nvSpPr>
          <p:cNvPr id="6" name="Footer Placeholder 5"/>
          <p:cNvSpPr>
            <a:spLocks noGrp="1"/>
          </p:cNvSpPr>
          <p:nvPr>
            <p:ph type="ftr" sz="quarter" idx="11"/>
          </p:nvPr>
        </p:nvSpPr>
        <p:spPr/>
        <p:txBody>
          <a:bodyPr/>
          <a:lstStyle/>
          <a:p>
            <a:endParaRPr lang="pt-P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E48E9F-17A4-48B3-8F43-8028105DA7C7}" type="slidenum">
              <a:rPr lang="pt-PT" smtClean="0"/>
              <a:t>‹#›</a:t>
            </a:fld>
            <a:endParaRPr lang="pt-PT"/>
          </a:p>
        </p:txBody>
      </p:sp>
    </p:spTree>
    <p:extLst>
      <p:ext uri="{BB962C8B-B14F-4D97-AF65-F5344CB8AC3E}">
        <p14:creationId xmlns:p14="http://schemas.microsoft.com/office/powerpoint/2010/main" val="10556124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EDE74-4EB9-488F-898E-1C8CCEB01568}" type="datetimeFigureOut">
              <a:rPr lang="pt-PT" smtClean="0"/>
              <a:t>29/07/2025</a:t>
            </a:fld>
            <a:endParaRPr lang="pt-PT"/>
          </a:p>
        </p:txBody>
      </p:sp>
      <p:sp>
        <p:nvSpPr>
          <p:cNvPr id="5" name="Footer Placeholder 4"/>
          <p:cNvSpPr>
            <a:spLocks noGrp="1"/>
          </p:cNvSpPr>
          <p:nvPr>
            <p:ph type="ftr" sz="quarter" idx="11"/>
          </p:nvPr>
        </p:nvSpPr>
        <p:spPr/>
        <p:txBody>
          <a:bodyPr/>
          <a:lstStyle/>
          <a:p>
            <a:endParaRPr lang="pt-P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2E48E9F-17A4-48B3-8F43-8028105DA7C7}" type="slidenum">
              <a:rPr lang="pt-PT" smtClean="0"/>
              <a:t>‹#›</a:t>
            </a:fld>
            <a:endParaRPr lang="pt-PT"/>
          </a:p>
        </p:txBody>
      </p:sp>
    </p:spTree>
    <p:extLst>
      <p:ext uri="{BB962C8B-B14F-4D97-AF65-F5344CB8AC3E}">
        <p14:creationId xmlns:p14="http://schemas.microsoft.com/office/powerpoint/2010/main" val="1034647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EDE74-4EB9-488F-898E-1C8CCEB01568}" type="datetimeFigureOut">
              <a:rPr lang="pt-PT" smtClean="0"/>
              <a:t>29/07/2025</a:t>
            </a:fld>
            <a:endParaRPr lang="pt-PT"/>
          </a:p>
        </p:txBody>
      </p:sp>
      <p:sp>
        <p:nvSpPr>
          <p:cNvPr id="5" name="Footer Placeholder 4"/>
          <p:cNvSpPr>
            <a:spLocks noGrp="1"/>
          </p:cNvSpPr>
          <p:nvPr>
            <p:ph type="ftr" sz="quarter" idx="11"/>
          </p:nvPr>
        </p:nvSpPr>
        <p:spPr/>
        <p:txBody>
          <a:bodyPr/>
          <a:lstStyle/>
          <a:p>
            <a:endParaRPr lang="pt-P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2E48E9F-17A4-48B3-8F43-8028105DA7C7}" type="slidenum">
              <a:rPr lang="pt-PT" smtClean="0"/>
              <a:t>‹#›</a:t>
            </a:fld>
            <a:endParaRPr lang="pt-PT"/>
          </a:p>
        </p:txBody>
      </p:sp>
    </p:spTree>
    <p:extLst>
      <p:ext uri="{BB962C8B-B14F-4D97-AF65-F5344CB8AC3E}">
        <p14:creationId xmlns:p14="http://schemas.microsoft.com/office/powerpoint/2010/main" val="1309612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EDE74-4EB9-488F-898E-1C8CCEB01568}" type="datetimeFigureOut">
              <a:rPr lang="pt-PT" smtClean="0"/>
              <a:t>29/07/2025</a:t>
            </a:fld>
            <a:endParaRPr lang="pt-PT"/>
          </a:p>
        </p:txBody>
      </p:sp>
      <p:sp>
        <p:nvSpPr>
          <p:cNvPr id="5" name="Footer Placeholder 4"/>
          <p:cNvSpPr>
            <a:spLocks noGrp="1"/>
          </p:cNvSpPr>
          <p:nvPr>
            <p:ph type="ftr" sz="quarter" idx="11"/>
          </p:nvPr>
        </p:nvSpPr>
        <p:spPr/>
        <p:txBody>
          <a:bodyPr/>
          <a:lstStyle/>
          <a:p>
            <a:endParaRPr lang="pt-P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2E48E9F-17A4-48B3-8F43-8028105DA7C7}" type="slidenum">
              <a:rPr lang="pt-PT" smtClean="0"/>
              <a:t>‹#›</a:t>
            </a:fld>
            <a:endParaRPr lang="pt-PT"/>
          </a:p>
        </p:txBody>
      </p:sp>
    </p:spTree>
    <p:extLst>
      <p:ext uri="{BB962C8B-B14F-4D97-AF65-F5344CB8AC3E}">
        <p14:creationId xmlns:p14="http://schemas.microsoft.com/office/powerpoint/2010/main" val="720536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DEDE74-4EB9-488F-898E-1C8CCEB01568}" type="datetimeFigureOut">
              <a:rPr lang="pt-PT" smtClean="0"/>
              <a:t>29/07/2025</a:t>
            </a:fld>
            <a:endParaRPr lang="pt-PT"/>
          </a:p>
        </p:txBody>
      </p:sp>
      <p:sp>
        <p:nvSpPr>
          <p:cNvPr id="5" name="Footer Placeholder 4"/>
          <p:cNvSpPr>
            <a:spLocks noGrp="1"/>
          </p:cNvSpPr>
          <p:nvPr>
            <p:ph type="ftr" sz="quarter" idx="11"/>
          </p:nvPr>
        </p:nvSpPr>
        <p:spPr/>
        <p:txBody>
          <a:bodyPr/>
          <a:lstStyle/>
          <a:p>
            <a:endParaRPr lang="pt-P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2E48E9F-17A4-48B3-8F43-8028105DA7C7}" type="slidenum">
              <a:rPr lang="pt-PT" smtClean="0"/>
              <a:t>‹#›</a:t>
            </a:fld>
            <a:endParaRPr lang="pt-PT"/>
          </a:p>
        </p:txBody>
      </p:sp>
    </p:spTree>
    <p:extLst>
      <p:ext uri="{BB962C8B-B14F-4D97-AF65-F5344CB8AC3E}">
        <p14:creationId xmlns:p14="http://schemas.microsoft.com/office/powerpoint/2010/main" val="4090214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DEDE74-4EB9-488F-898E-1C8CCEB01568}" type="datetimeFigureOut">
              <a:rPr lang="pt-PT" smtClean="0"/>
              <a:t>29/07/2025</a:t>
            </a:fld>
            <a:endParaRPr lang="pt-PT"/>
          </a:p>
        </p:txBody>
      </p:sp>
      <p:sp>
        <p:nvSpPr>
          <p:cNvPr id="6" name="Footer Placeholder 5"/>
          <p:cNvSpPr>
            <a:spLocks noGrp="1"/>
          </p:cNvSpPr>
          <p:nvPr>
            <p:ph type="ftr" sz="quarter" idx="11"/>
          </p:nvPr>
        </p:nvSpPr>
        <p:spPr/>
        <p:txBody>
          <a:bodyPr/>
          <a:lstStyle/>
          <a:p>
            <a:endParaRPr lang="pt-P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2E48E9F-17A4-48B3-8F43-8028105DA7C7}" type="slidenum">
              <a:rPr lang="pt-PT" smtClean="0"/>
              <a:t>‹#›</a:t>
            </a:fld>
            <a:endParaRPr lang="pt-PT"/>
          </a:p>
        </p:txBody>
      </p:sp>
    </p:spTree>
    <p:extLst>
      <p:ext uri="{BB962C8B-B14F-4D97-AF65-F5344CB8AC3E}">
        <p14:creationId xmlns:p14="http://schemas.microsoft.com/office/powerpoint/2010/main" val="819358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DEDE74-4EB9-488F-898E-1C8CCEB01568}" type="datetimeFigureOut">
              <a:rPr lang="pt-PT" smtClean="0"/>
              <a:t>29/07/2025</a:t>
            </a:fld>
            <a:endParaRPr lang="pt-PT"/>
          </a:p>
        </p:txBody>
      </p:sp>
      <p:sp>
        <p:nvSpPr>
          <p:cNvPr id="8" name="Footer Placeholder 7"/>
          <p:cNvSpPr>
            <a:spLocks noGrp="1"/>
          </p:cNvSpPr>
          <p:nvPr>
            <p:ph type="ftr" sz="quarter" idx="11"/>
          </p:nvPr>
        </p:nvSpPr>
        <p:spPr/>
        <p:txBody>
          <a:bodyPr/>
          <a:lstStyle/>
          <a:p>
            <a:endParaRPr lang="pt-P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2E48E9F-17A4-48B3-8F43-8028105DA7C7}" type="slidenum">
              <a:rPr lang="pt-PT" smtClean="0"/>
              <a:t>‹#›</a:t>
            </a:fld>
            <a:endParaRPr lang="pt-PT"/>
          </a:p>
        </p:txBody>
      </p:sp>
    </p:spTree>
    <p:extLst>
      <p:ext uri="{BB962C8B-B14F-4D97-AF65-F5344CB8AC3E}">
        <p14:creationId xmlns:p14="http://schemas.microsoft.com/office/powerpoint/2010/main" val="1095629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DEDE74-4EB9-488F-898E-1C8CCEB01568}" type="datetimeFigureOut">
              <a:rPr lang="pt-PT" smtClean="0"/>
              <a:t>29/07/2025</a:t>
            </a:fld>
            <a:endParaRPr lang="pt-PT"/>
          </a:p>
        </p:txBody>
      </p:sp>
      <p:sp>
        <p:nvSpPr>
          <p:cNvPr id="4" name="Footer Placeholder 3"/>
          <p:cNvSpPr>
            <a:spLocks noGrp="1"/>
          </p:cNvSpPr>
          <p:nvPr>
            <p:ph type="ftr" sz="quarter" idx="11"/>
          </p:nvPr>
        </p:nvSpPr>
        <p:spPr/>
        <p:txBody>
          <a:bodyPr/>
          <a:lstStyle/>
          <a:p>
            <a:endParaRPr lang="pt-P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2E48E9F-17A4-48B3-8F43-8028105DA7C7}" type="slidenum">
              <a:rPr lang="pt-PT" smtClean="0"/>
              <a:t>‹#›</a:t>
            </a:fld>
            <a:endParaRPr lang="pt-PT"/>
          </a:p>
        </p:txBody>
      </p:sp>
    </p:spTree>
    <p:extLst>
      <p:ext uri="{BB962C8B-B14F-4D97-AF65-F5344CB8AC3E}">
        <p14:creationId xmlns:p14="http://schemas.microsoft.com/office/powerpoint/2010/main" val="4061827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DEDE74-4EB9-488F-898E-1C8CCEB01568}" type="datetimeFigureOut">
              <a:rPr lang="pt-PT" smtClean="0"/>
              <a:t>29/07/2025</a:t>
            </a:fld>
            <a:endParaRPr lang="pt-PT"/>
          </a:p>
        </p:txBody>
      </p:sp>
      <p:sp>
        <p:nvSpPr>
          <p:cNvPr id="3" name="Footer Placeholder 2"/>
          <p:cNvSpPr>
            <a:spLocks noGrp="1"/>
          </p:cNvSpPr>
          <p:nvPr>
            <p:ph type="ftr" sz="quarter" idx="11"/>
          </p:nvPr>
        </p:nvSpPr>
        <p:spPr/>
        <p:txBody>
          <a:bodyPr/>
          <a:lstStyle/>
          <a:p>
            <a:endParaRPr lang="pt-P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2E48E9F-17A4-48B3-8F43-8028105DA7C7}" type="slidenum">
              <a:rPr lang="pt-PT" smtClean="0"/>
              <a:t>‹#›</a:t>
            </a:fld>
            <a:endParaRPr lang="pt-PT"/>
          </a:p>
        </p:txBody>
      </p:sp>
    </p:spTree>
    <p:extLst>
      <p:ext uri="{BB962C8B-B14F-4D97-AF65-F5344CB8AC3E}">
        <p14:creationId xmlns:p14="http://schemas.microsoft.com/office/powerpoint/2010/main" val="352660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4DEDE74-4EB9-488F-898E-1C8CCEB01568}" type="datetimeFigureOut">
              <a:rPr lang="pt-PT" smtClean="0"/>
              <a:t>29/07/2025</a:t>
            </a:fld>
            <a:endParaRPr lang="pt-PT"/>
          </a:p>
        </p:txBody>
      </p:sp>
      <p:sp>
        <p:nvSpPr>
          <p:cNvPr id="6" name="Footer Placeholder 5"/>
          <p:cNvSpPr>
            <a:spLocks noGrp="1"/>
          </p:cNvSpPr>
          <p:nvPr>
            <p:ph type="ftr" sz="quarter" idx="11"/>
          </p:nvPr>
        </p:nvSpPr>
        <p:spPr/>
        <p:txBody>
          <a:bodyPr/>
          <a:lstStyle/>
          <a:p>
            <a:endParaRPr lang="pt-P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2E48E9F-17A4-48B3-8F43-8028105DA7C7}" type="slidenum">
              <a:rPr lang="pt-PT" smtClean="0"/>
              <a:t>‹#›</a:t>
            </a:fld>
            <a:endParaRPr lang="pt-PT"/>
          </a:p>
        </p:txBody>
      </p:sp>
    </p:spTree>
    <p:extLst>
      <p:ext uri="{BB962C8B-B14F-4D97-AF65-F5344CB8AC3E}">
        <p14:creationId xmlns:p14="http://schemas.microsoft.com/office/powerpoint/2010/main" val="3139848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4DEDE74-4EB9-488F-898E-1C8CCEB01568}" type="datetimeFigureOut">
              <a:rPr lang="pt-PT" smtClean="0"/>
              <a:t>29/07/2025</a:t>
            </a:fld>
            <a:endParaRPr lang="pt-PT"/>
          </a:p>
        </p:txBody>
      </p:sp>
      <p:sp>
        <p:nvSpPr>
          <p:cNvPr id="6" name="Footer Placeholder 5"/>
          <p:cNvSpPr>
            <a:spLocks noGrp="1"/>
          </p:cNvSpPr>
          <p:nvPr>
            <p:ph type="ftr" sz="quarter" idx="11"/>
          </p:nvPr>
        </p:nvSpPr>
        <p:spPr/>
        <p:txBody>
          <a:bodyPr/>
          <a:lstStyle/>
          <a:p>
            <a:endParaRPr lang="pt-P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E48E9F-17A4-48B3-8F43-8028105DA7C7}" type="slidenum">
              <a:rPr lang="pt-PT" smtClean="0"/>
              <a:t>‹#›</a:t>
            </a:fld>
            <a:endParaRPr lang="pt-PT"/>
          </a:p>
        </p:txBody>
      </p:sp>
    </p:spTree>
    <p:extLst>
      <p:ext uri="{BB962C8B-B14F-4D97-AF65-F5344CB8AC3E}">
        <p14:creationId xmlns:p14="http://schemas.microsoft.com/office/powerpoint/2010/main" val="245775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4DEDE74-4EB9-488F-898E-1C8CCEB01568}" type="datetimeFigureOut">
              <a:rPr lang="pt-PT" smtClean="0"/>
              <a:t>29/07/2025</a:t>
            </a:fld>
            <a:endParaRPr lang="pt-P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P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2E48E9F-17A4-48B3-8F43-8028105DA7C7}" type="slidenum">
              <a:rPr lang="pt-PT" smtClean="0"/>
              <a:t>‹#›</a:t>
            </a:fld>
            <a:endParaRPr lang="pt-PT"/>
          </a:p>
        </p:txBody>
      </p:sp>
    </p:spTree>
    <p:extLst>
      <p:ext uri="{BB962C8B-B14F-4D97-AF65-F5344CB8AC3E}">
        <p14:creationId xmlns:p14="http://schemas.microsoft.com/office/powerpoint/2010/main" val="93359202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2.jpeg" Type="http://schemas.openxmlformats.org/officeDocument/2006/relationships/image"/><Relationship Id="rId2" Target="../media/image1.png" Type="http://schemas.openxmlformats.org/officeDocument/2006/relationships/image"/><Relationship Id="rId1" Target="../slideLayouts/slideLayout1.xml" Type="http://schemas.openxmlformats.org/officeDocument/2006/relationships/slideLayout"/></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arget="../media/image13.jpeg" Type="http://schemas.openxmlformats.org/officeDocument/2006/relationships/image"/><Relationship Id="rId1" Target="../slideLayouts/slideLayout2.xml" Type="http://schemas.openxmlformats.org/officeDocument/2006/relationships/slideLayout"/></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arget="../media/image4.jpeg" Type="http://schemas.openxmlformats.org/officeDocument/2006/relationships/image"/><Relationship Id="rId2" Target="../media/image3.jpeg" Type="http://schemas.openxmlformats.org/officeDocument/2006/relationships/image"/><Relationship Id="rId1" Target="../slideLayouts/slideLayout2.xml" Type="http://schemas.openxmlformats.org/officeDocument/2006/relationships/slideLayout"/></Relationships>
</file>

<file path=ppt/slides/_rels/slide20.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arget="../media/image6.jpeg" Type="http://schemas.openxmlformats.org/officeDocument/2006/relationships/image"/><Relationship Id="rId2" Target="../media/image5.jpeg" Type="http://schemas.openxmlformats.org/officeDocument/2006/relationships/image"/><Relationship Id="rId1" Target="../slideLayouts/slideLayout2.xml" Type="http://schemas.openxmlformats.org/officeDocument/2006/relationships/slideLayout"/></Relationships>
</file>

<file path=ppt/slides/_rels/slide4.xml.rels><?xml version="1.0" encoding="UTF-8" standalone="yes" ?><Relationships xmlns="http://schemas.openxmlformats.org/package/2006/relationships"><Relationship Id="rId3" Target="../media/image8.jpeg" Type="http://schemas.openxmlformats.org/officeDocument/2006/relationships/image"/><Relationship Id="rId2" Target="../media/image7.jpeg" Type="http://schemas.openxmlformats.org/officeDocument/2006/relationships/image"/><Relationship Id="rId1" Target="../slideLayouts/slideLayout2.xml" Type="http://schemas.openxmlformats.org/officeDocument/2006/relationships/slideLayout"/></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arget="../media/image9.jpeg" Type="http://schemas.openxmlformats.org/officeDocument/2006/relationships/image"/><Relationship Id="rId1" Target="../slideLayouts/slideLayout2.xml" Type="http://schemas.openxmlformats.org/officeDocument/2006/relationships/slideLayout"/></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arget="../media/image11.jpeg" Type="http://schemas.openxmlformats.org/officeDocument/2006/relationships/image"/><Relationship Id="rId2" Target="../media/image10.jpeg" Type="http://schemas.openxmlformats.org/officeDocument/2006/relationships/image"/><Relationship Id="rId1" Target="../slideLayouts/slideLayout2.xml" Type="http://schemas.openxmlformats.org/officeDocument/2006/relationships/slideLayout"/><Relationship Id="rId4" Target="../media/image12.jpeg" Type="http://schemas.openxmlformats.org/officeDocument/2006/relationships/image"/></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82645"/>
            <a:ext cx="9144000" cy="1436198"/>
          </a:xfrm>
        </p:spPr>
        <p:txBody>
          <a:bodyPr>
            <a:normAutofit fontScale="90000"/>
          </a:bodyPr>
          <a:lstStyle/>
          <a:p>
            <a:pPr lvl="0" algn="ctr">
              <a:lnSpc>
                <a:spcPct val="115000"/>
              </a:lnSpc>
              <a:spcBef>
                <a:spcPts val="1000"/>
              </a:spcBef>
              <a:spcAft>
                <a:spcPts val="1000"/>
              </a:spcAft>
            </a:pPr>
            <a:r>
              <a:rPr lang="pt-PT" sz="2600" dirty="0">
                <a:solidFill>
                  <a:prstClr val="black"/>
                </a:solidFill>
                <a:latin typeface="Times New Roman" panose="02020603050405020304" pitchFamily="18" charset="0"/>
                <a:ea typeface="MS Mincho"/>
                <a:cs typeface="Times New Roman" panose="02020603050405020304" pitchFamily="18" charset="0"/>
              </a:rPr>
              <a:t/>
            </a:r>
            <a:br>
              <a:rPr lang="pt-PT" sz="2600" dirty="0">
                <a:solidFill>
                  <a:prstClr val="black"/>
                </a:solidFill>
                <a:latin typeface="Times New Roman" panose="02020603050405020304" pitchFamily="18" charset="0"/>
                <a:ea typeface="MS Mincho"/>
                <a:cs typeface="Times New Roman" panose="02020603050405020304" pitchFamily="18" charset="0"/>
              </a:rPr>
            </a:br>
            <a:r>
              <a:rPr lang="pt-PT" sz="2600" dirty="0">
                <a:solidFill>
                  <a:prstClr val="black"/>
                </a:solidFill>
                <a:latin typeface="Times New Roman" panose="02020603050405020304" pitchFamily="18" charset="0"/>
                <a:ea typeface="MS Mincho"/>
                <a:cs typeface="Times New Roman" panose="02020603050405020304" pitchFamily="18" charset="0"/>
              </a:rPr>
              <a:t/>
            </a:r>
            <a:br>
              <a:rPr lang="pt-PT" sz="2600" dirty="0">
                <a:solidFill>
                  <a:prstClr val="black"/>
                </a:solidFill>
                <a:latin typeface="Times New Roman" panose="02020603050405020304" pitchFamily="18" charset="0"/>
                <a:ea typeface="MS Mincho"/>
                <a:cs typeface="Times New Roman" panose="02020603050405020304" pitchFamily="18" charset="0"/>
              </a:rPr>
            </a:br>
            <a:r>
              <a:rPr lang="pt-PT" sz="2600" dirty="0">
                <a:solidFill>
                  <a:prstClr val="black"/>
                </a:solidFill>
                <a:latin typeface="Times New Roman" panose="02020603050405020304" pitchFamily="18" charset="0"/>
                <a:ea typeface="MS Mincho"/>
                <a:cs typeface="Times New Roman" panose="02020603050405020304" pitchFamily="18" charset="0"/>
              </a:rPr>
              <a:t>REPÚBLICA DE MOÇAMBIQUE</a:t>
            </a:r>
            <a:br>
              <a:rPr lang="pt-PT" sz="2600" dirty="0">
                <a:solidFill>
                  <a:prstClr val="black"/>
                </a:solidFill>
                <a:latin typeface="Times New Roman" panose="02020603050405020304" pitchFamily="18" charset="0"/>
                <a:ea typeface="MS Mincho"/>
                <a:cs typeface="Times New Roman" panose="02020603050405020304" pitchFamily="18" charset="0"/>
              </a:rPr>
            </a:br>
            <a:r>
              <a:rPr lang="pt-PT" sz="2600" dirty="0">
                <a:solidFill>
                  <a:prstClr val="black"/>
                </a:solidFill>
                <a:latin typeface="Times New Roman" panose="02020603050405020304" pitchFamily="18" charset="0"/>
                <a:ea typeface="MS Mincho"/>
                <a:cs typeface="Times New Roman" panose="02020603050405020304" pitchFamily="18" charset="0"/>
              </a:rPr>
              <a:t>MINISTÉRIO DA AGRICULTURA, AMBIENTE E PESCAS</a:t>
            </a:r>
            <a:r>
              <a:rPr lang="en-GB" sz="1900" dirty="0">
                <a:solidFill>
                  <a:prstClr val="black"/>
                </a:solidFill>
                <a:latin typeface="Calibri" panose="020F0502020204030204" pitchFamily="34" charset="0"/>
                <a:ea typeface="MS Mincho"/>
                <a:cs typeface="Times New Roman" panose="02020603050405020304" pitchFamily="18" charset="0"/>
              </a:rPr>
              <a:t/>
            </a:r>
            <a:br>
              <a:rPr lang="en-GB" sz="1900" dirty="0">
                <a:solidFill>
                  <a:prstClr val="black"/>
                </a:solidFill>
                <a:latin typeface="Calibri" panose="020F0502020204030204" pitchFamily="34" charset="0"/>
                <a:ea typeface="MS Mincho"/>
                <a:cs typeface="Times New Roman" panose="02020603050405020304" pitchFamily="18" charset="0"/>
              </a:rPr>
            </a:br>
            <a:r>
              <a:rPr lang="pt-PT" sz="2600" dirty="0">
                <a:solidFill>
                  <a:prstClr val="black"/>
                </a:solidFill>
                <a:latin typeface="Times New Roman" panose="02020603050405020304" pitchFamily="18" charset="0"/>
                <a:ea typeface="MS Mincho"/>
                <a:cs typeface="+mn-cs"/>
              </a:rPr>
              <a:t>DIRECCÃO NACIONAL DE FLORESTAS E FAUNA BRAVIA</a:t>
            </a:r>
            <a:r>
              <a:rPr lang="pt-PT" sz="2600" dirty="0">
                <a:solidFill>
                  <a:prstClr val="black"/>
                </a:solidFill>
                <a:latin typeface="Calibri" panose="020F0502020204030204"/>
                <a:ea typeface="+mn-ea"/>
                <a:cs typeface="+mn-cs"/>
              </a:rPr>
              <a:t/>
            </a:r>
            <a:br>
              <a:rPr lang="pt-PT" sz="2600" dirty="0">
                <a:solidFill>
                  <a:prstClr val="black"/>
                </a:solidFill>
                <a:latin typeface="Calibri" panose="020F0502020204030204"/>
                <a:ea typeface="+mn-ea"/>
                <a:cs typeface="+mn-cs"/>
              </a:rPr>
            </a:br>
            <a:endParaRPr lang="pt-PT" sz="3600" b="1" dirty="0"/>
          </a:p>
        </p:txBody>
      </p:sp>
      <p:sp>
        <p:nvSpPr>
          <p:cNvPr id="3" name="Subtitle 2"/>
          <p:cNvSpPr>
            <a:spLocks noGrp="1"/>
          </p:cNvSpPr>
          <p:nvPr>
            <p:ph type="subTitle" idx="1"/>
          </p:nvPr>
        </p:nvSpPr>
        <p:spPr>
          <a:xfrm>
            <a:off x="2307859" y="3518843"/>
            <a:ext cx="8915399" cy="1126283"/>
          </a:xfrm>
        </p:spPr>
        <p:txBody>
          <a:bodyPr>
            <a:normAutofit fontScale="25000" lnSpcReduction="20000"/>
          </a:bodyPr>
          <a:lstStyle/>
          <a:p>
            <a:pPr algn="just"/>
            <a:endParaRPr lang="pt-PT" dirty="0"/>
          </a:p>
          <a:p>
            <a:pPr algn="just"/>
            <a:r>
              <a:rPr lang="pt-BR" sz="12800" b="1" dirty="0"/>
              <a:t>Avaliação do Potencial para Estabelecer o Pagamento por Serviços Ambientais na Reserva Florestal de Mecubúri, Nampula</a:t>
            </a:r>
            <a:endParaRPr lang="pt-PT" sz="12800" b="1" dirty="0"/>
          </a:p>
          <a:p>
            <a:pPr algn="just"/>
            <a:endParaRPr lang="pt-PT" sz="12800" dirty="0"/>
          </a:p>
          <a:p>
            <a:pPr algn="just"/>
            <a:r>
              <a:rPr lang="pt-PT" sz="7200" dirty="0"/>
              <a:t>Por: Rito Mabunda</a:t>
            </a:r>
          </a:p>
          <a:p>
            <a:pPr algn="just"/>
            <a:r>
              <a:rPr lang="pt-PT" sz="7200" dirty="0"/>
              <a:t>Maputo, 30 de Julho de 2025</a:t>
            </a:r>
          </a:p>
          <a:p>
            <a:pPr algn="just"/>
            <a:endParaRPr lang="pt-PT" dirty="0"/>
          </a:p>
        </p:txBody>
      </p:sp>
      <p:pic>
        <p:nvPicPr>
          <p:cNvPr id="7" name="Picture 3" descr="Emblem of Mozambique.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9793" y="210336"/>
            <a:ext cx="1487913" cy="1334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56650" y="371164"/>
            <a:ext cx="2597150"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0747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2085" y="162902"/>
            <a:ext cx="9665677" cy="1009674"/>
          </a:xfrm>
        </p:spPr>
        <p:txBody>
          <a:bodyPr>
            <a:normAutofit fontScale="90000"/>
          </a:bodyPr>
          <a:lstStyle/>
          <a:p>
            <a:r>
              <a:rPr lang="pt-BR" sz="3200" b="1" dirty="0"/>
              <a:t>Pagamento por Serviços Ambientais Baseados nas Comunidades:  </a:t>
            </a:r>
            <a:r>
              <a:rPr lang="pt-BR" sz="3200" b="1" dirty="0">
                <a:solidFill>
                  <a:srgbClr val="FF0000"/>
                </a:solidFill>
              </a:rPr>
              <a:t>MCRN</a:t>
            </a:r>
            <a:r>
              <a:rPr lang="pt-BR" sz="3200" b="1" dirty="0"/>
              <a:t>&amp; PSA</a:t>
            </a:r>
          </a:p>
        </p:txBody>
      </p:sp>
      <p:sp>
        <p:nvSpPr>
          <p:cNvPr id="3" name="Content Placeholder 2"/>
          <p:cNvSpPr>
            <a:spLocks noGrp="1"/>
          </p:cNvSpPr>
          <p:nvPr>
            <p:ph idx="1"/>
          </p:nvPr>
        </p:nvSpPr>
        <p:spPr>
          <a:xfrm>
            <a:off x="1283677" y="1354015"/>
            <a:ext cx="10908323" cy="5240216"/>
          </a:xfrm>
        </p:spPr>
        <p:txBody>
          <a:bodyPr>
            <a:normAutofit/>
          </a:bodyPr>
          <a:lstStyle/>
          <a:p>
            <a:pPr marL="0" indent="0" algn="just">
              <a:buNone/>
            </a:pPr>
            <a:r>
              <a:rPr lang="pt-BR" sz="2200" dirty="0"/>
              <a:t>PSA baseados nas comunidades são Iniciativas locais de PSA que envolvem as comunidades, os utilizadores de recursos e as instituições facilitadoras na concepção, implementação ou monitoria de programas (Brownsona </a:t>
            </a:r>
            <a:r>
              <a:rPr lang="pt-BR" sz="2200" i="1" dirty="0"/>
              <a:t>et al</a:t>
            </a:r>
            <a:r>
              <a:rPr lang="pt-BR" sz="2200" dirty="0"/>
              <a:t>, 2019). </a:t>
            </a:r>
          </a:p>
          <a:p>
            <a:pPr marL="0" indent="0" algn="just">
              <a:buNone/>
            </a:pPr>
            <a:endParaRPr lang="pt-BR" sz="2300" dirty="0"/>
          </a:p>
          <a:p>
            <a:pPr marL="0" indent="0" algn="just">
              <a:buNone/>
            </a:pPr>
            <a:endParaRPr lang="pt-PT" dirty="0"/>
          </a:p>
        </p:txBody>
      </p:sp>
      <p:graphicFrame>
        <p:nvGraphicFramePr>
          <p:cNvPr id="4" name="Diagram 3"/>
          <p:cNvGraphicFramePr/>
          <p:nvPr>
            <p:extLst>
              <p:ext uri="{D42A27DB-BD31-4B8C-83A1-F6EECF244321}">
                <p14:modId xmlns:p14="http://schemas.microsoft.com/office/powerpoint/2010/main" val="1372676570"/>
              </p:ext>
            </p:extLst>
          </p:nvPr>
        </p:nvGraphicFramePr>
        <p:xfrm>
          <a:off x="1856153" y="2664069"/>
          <a:ext cx="7182338" cy="3544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134708" y="4009292"/>
            <a:ext cx="967153" cy="707886"/>
          </a:xfrm>
          <a:prstGeom prst="rect">
            <a:avLst/>
          </a:prstGeom>
          <a:noFill/>
        </p:spPr>
        <p:txBody>
          <a:bodyPr wrap="square" rtlCol="0">
            <a:spAutoFit/>
          </a:bodyPr>
          <a:lstStyle/>
          <a:p>
            <a:r>
              <a:rPr lang="pt-PT" sz="2000" b="1" dirty="0"/>
              <a:t>PSA</a:t>
            </a:r>
            <a:r>
              <a:rPr lang="pt-PT" sz="2000" dirty="0"/>
              <a:t> - </a:t>
            </a:r>
            <a:r>
              <a:rPr lang="pt-PT" sz="2000" b="1" dirty="0"/>
              <a:t>BC</a:t>
            </a:r>
          </a:p>
        </p:txBody>
      </p:sp>
    </p:spTree>
    <p:extLst>
      <p:ext uri="{BB962C8B-B14F-4D97-AF65-F5344CB8AC3E}">
        <p14:creationId xmlns:p14="http://schemas.microsoft.com/office/powerpoint/2010/main" val="2341662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8415" y="162902"/>
            <a:ext cx="9129347" cy="988890"/>
          </a:xfrm>
        </p:spPr>
        <p:txBody>
          <a:bodyPr>
            <a:normAutofit fontScale="90000"/>
          </a:bodyPr>
          <a:lstStyle/>
          <a:p>
            <a:r>
              <a:rPr lang="pt-BR" sz="3200" b="1" dirty="0"/>
              <a:t>Pagamento por Serviços Ambientais Baseados nas Comunidades:  MCRN&amp; PSA</a:t>
            </a:r>
          </a:p>
        </p:txBody>
      </p:sp>
      <p:sp>
        <p:nvSpPr>
          <p:cNvPr id="6" name="Content Placeholder 5"/>
          <p:cNvSpPr>
            <a:spLocks noGrp="1"/>
          </p:cNvSpPr>
          <p:nvPr>
            <p:ph idx="1"/>
          </p:nvPr>
        </p:nvSpPr>
        <p:spPr>
          <a:xfrm>
            <a:off x="1995854" y="1151792"/>
            <a:ext cx="10014438" cy="5284177"/>
          </a:xfrm>
        </p:spPr>
        <p:txBody>
          <a:bodyPr>
            <a:normAutofit/>
          </a:bodyPr>
          <a:lstStyle/>
          <a:p>
            <a:pPr algn="just"/>
            <a:r>
              <a:rPr lang="pt-BR" sz="2400" dirty="0"/>
              <a:t>O MCRN  difere do PSA por a sua inclusão explícita de objectivos de conservação e desenvolvimento e os seus investimentos incidirem em projetos de desenvolvimento, em vez de contribuir com fundos directamente para indivíduos ou comunidades.</a:t>
            </a:r>
          </a:p>
          <a:p>
            <a:pPr algn="just"/>
            <a:endParaRPr lang="pt-BR" sz="2400" dirty="0"/>
          </a:p>
          <a:p>
            <a:pPr algn="just"/>
            <a:r>
              <a:rPr lang="pt-BR" sz="2400" dirty="0"/>
              <a:t>No MCRN a iniciativa é baseada no colectivo (comunidades) e no PSA indivíduos podem participar e beneficiar. Por outro lado, o PSA é baseado no condicionalismo e indicador acordado entre o provedor do serviço e o “comprador”, o que leva ao cumprimentos dos requistos definidos. </a:t>
            </a:r>
          </a:p>
          <a:p>
            <a:pPr algn="just"/>
            <a:r>
              <a:rPr lang="pt-BR" sz="2400" dirty="0"/>
              <a:t>O importante é combinar os pontos fortes das duas abordagens: condicionalismo e participação comunitária. </a:t>
            </a:r>
          </a:p>
          <a:p>
            <a:pPr algn="just"/>
            <a:endParaRPr lang="pt-BR" dirty="0"/>
          </a:p>
          <a:p>
            <a:endParaRPr lang="pt-PT" dirty="0"/>
          </a:p>
        </p:txBody>
      </p:sp>
    </p:spTree>
    <p:extLst>
      <p:ext uri="{BB962C8B-B14F-4D97-AF65-F5344CB8AC3E}">
        <p14:creationId xmlns:p14="http://schemas.microsoft.com/office/powerpoint/2010/main" val="2306943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653" y="162902"/>
            <a:ext cx="10489223" cy="1041644"/>
          </a:xfrm>
        </p:spPr>
        <p:txBody>
          <a:bodyPr>
            <a:normAutofit fontScale="90000"/>
          </a:bodyPr>
          <a:lstStyle/>
          <a:p>
            <a:pPr algn="just"/>
            <a:r>
              <a:rPr lang="pt-PT" sz="3200" b="1" dirty="0"/>
              <a:t>Factor comum para PSA e MCRN: Participação Comunitária </a:t>
            </a:r>
          </a:p>
        </p:txBody>
      </p:sp>
      <p:sp>
        <p:nvSpPr>
          <p:cNvPr id="3" name="Content Placeholder 2"/>
          <p:cNvSpPr>
            <a:spLocks noGrp="1"/>
          </p:cNvSpPr>
          <p:nvPr>
            <p:ph idx="1"/>
          </p:nvPr>
        </p:nvSpPr>
        <p:spPr>
          <a:xfrm>
            <a:off x="2198078" y="1011115"/>
            <a:ext cx="6066691" cy="5165848"/>
          </a:xfrm>
        </p:spPr>
        <p:txBody>
          <a:bodyPr>
            <a:normAutofit lnSpcReduction="10000"/>
          </a:bodyPr>
          <a:lstStyle/>
          <a:p>
            <a:pPr marL="0" indent="0">
              <a:buNone/>
            </a:pPr>
            <a:r>
              <a:rPr lang="pt-BR" dirty="0"/>
              <a:t> </a:t>
            </a:r>
          </a:p>
          <a:p>
            <a:pPr marL="514350" indent="-514350" algn="just">
              <a:buAutoNum type="arabicPeriod"/>
            </a:pPr>
            <a:r>
              <a:rPr lang="pt-PT" sz="2600" dirty="0"/>
              <a:t>Contratos para pagamento por serviços ambientais</a:t>
            </a:r>
          </a:p>
          <a:p>
            <a:pPr marL="514350" indent="-514350" algn="just">
              <a:buAutoNum type="arabicPeriod"/>
            </a:pPr>
            <a:r>
              <a:rPr lang="pt-PT" sz="2600" dirty="0"/>
              <a:t>Capacidade de Negociação </a:t>
            </a:r>
          </a:p>
          <a:p>
            <a:pPr marL="514350" indent="-514350" algn="just">
              <a:buAutoNum type="arabicPeriod"/>
            </a:pPr>
            <a:r>
              <a:rPr lang="pt-PT" sz="2600" dirty="0"/>
              <a:t>Nível de Intermediação (do Estado)</a:t>
            </a:r>
          </a:p>
          <a:p>
            <a:pPr marL="514350" indent="-514350" algn="just">
              <a:buAutoNum type="arabicPeriod"/>
            </a:pPr>
            <a:r>
              <a:rPr lang="pt-PT" sz="2600" dirty="0"/>
              <a:t>Governação do esquema de PSA</a:t>
            </a:r>
          </a:p>
          <a:p>
            <a:pPr marL="514350" indent="-514350" algn="just">
              <a:buAutoNum type="arabicPeriod"/>
            </a:pPr>
            <a:r>
              <a:rPr lang="pt-PT" sz="2600" dirty="0"/>
              <a:t>Monitoria e avaliação comunitária para assegurar o cumprimento dos termos acordados.</a:t>
            </a:r>
          </a:p>
          <a:p>
            <a:pPr marL="514350" indent="-514350" algn="just">
              <a:buAutoNum type="arabicPeriod"/>
            </a:pPr>
            <a:endParaRPr lang="pt-PT" dirty="0"/>
          </a:p>
        </p:txBody>
      </p:sp>
      <p:pic>
        <p:nvPicPr>
          <p:cNvPr id="4" name="Picture 3"/>
          <p:cNvPicPr>
            <a:picLocks noChangeAspect="1"/>
          </p:cNvPicPr>
          <p:nvPr/>
        </p:nvPicPr>
        <p:blipFill>
          <a:blip r:embed="rId2"/>
          <a:stretch>
            <a:fillRect/>
          </a:stretch>
        </p:blipFill>
        <p:spPr>
          <a:xfrm>
            <a:off x="8264769" y="1802425"/>
            <a:ext cx="3851031" cy="3261946"/>
          </a:xfrm>
          <a:prstGeom prst="rect">
            <a:avLst/>
          </a:prstGeom>
        </p:spPr>
      </p:pic>
    </p:spTree>
    <p:extLst>
      <p:ext uri="{BB962C8B-B14F-4D97-AF65-F5344CB8AC3E}">
        <p14:creationId xmlns:p14="http://schemas.microsoft.com/office/powerpoint/2010/main" val="1885381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9477" y="254977"/>
            <a:ext cx="9522069" cy="1063869"/>
          </a:xfrm>
        </p:spPr>
        <p:txBody>
          <a:bodyPr>
            <a:normAutofit fontScale="90000"/>
          </a:bodyPr>
          <a:lstStyle/>
          <a:p>
            <a:pPr algn="just"/>
            <a:r>
              <a:rPr lang="pt-PT" sz="3600" b="1" dirty="0"/>
              <a:t>Modelos de Pagamentos por Serviços Ambientais em Moçambique</a:t>
            </a:r>
            <a:r>
              <a:rPr lang="pt-PT" b="1" dirty="0"/>
              <a:t> </a:t>
            </a:r>
          </a:p>
        </p:txBody>
      </p:sp>
      <p:sp>
        <p:nvSpPr>
          <p:cNvPr id="3" name="Content Placeholder 2"/>
          <p:cNvSpPr>
            <a:spLocks noGrp="1"/>
          </p:cNvSpPr>
          <p:nvPr>
            <p:ph idx="1"/>
          </p:nvPr>
        </p:nvSpPr>
        <p:spPr>
          <a:xfrm>
            <a:off x="1846385" y="1318846"/>
            <a:ext cx="10093569" cy="5213839"/>
          </a:xfrm>
        </p:spPr>
        <p:txBody>
          <a:bodyPr>
            <a:normAutofit/>
          </a:bodyPr>
          <a:lstStyle/>
          <a:p>
            <a:pPr marL="0" indent="0" algn="just">
              <a:buNone/>
            </a:pPr>
            <a:endParaRPr lang="pt-BR" dirty="0"/>
          </a:p>
          <a:p>
            <a:pPr marL="0" indent="0" algn="just">
              <a:buNone/>
            </a:pPr>
            <a:r>
              <a:rPr lang="pt-BR" b="1" dirty="0"/>
              <a:t>C</a:t>
            </a:r>
            <a:r>
              <a:rPr lang="pt-BR" sz="2000" b="1" dirty="0"/>
              <a:t>aso de Nhambita  (Hedge, 2010 )</a:t>
            </a:r>
          </a:p>
          <a:p>
            <a:pPr algn="just">
              <a:buFont typeface="Wingdings" panose="05000000000000000000" pitchFamily="2" charset="2"/>
              <a:buChar char="v"/>
            </a:pPr>
            <a:r>
              <a:rPr lang="pt-BR" sz="2000" dirty="0"/>
              <a:t>Famílias camponesas assinaram contratos voluntários com uma agência de implementação liderada pela Envirotrade para plantar árvores nativas e fruteiras no interior e borda das suas explorações agrárias e gerir durante 25 anos, recebendo em troca pagamentos monetários, anualmente.</a:t>
            </a:r>
          </a:p>
          <a:p>
            <a:pPr algn="just">
              <a:buFont typeface="Wingdings" panose="05000000000000000000" pitchFamily="2" charset="2"/>
              <a:buChar char="v"/>
            </a:pPr>
            <a:r>
              <a:rPr lang="pt-BR" sz="2000" dirty="0"/>
              <a:t> </a:t>
            </a:r>
            <a:r>
              <a:rPr lang="pt-BR" sz="2000" b="1" dirty="0"/>
              <a:t>Condição</a:t>
            </a:r>
            <a:r>
              <a:rPr lang="pt-BR" sz="2000" dirty="0"/>
              <a:t> para o Pagamento: uma taxa de sobrevivência de mudas no campo de 80% no primeiro ano; uma taxa de 90% no segundo ano e 100% no terceiro ano em diante. </a:t>
            </a:r>
          </a:p>
          <a:p>
            <a:pPr algn="just">
              <a:buFont typeface="Wingdings" panose="05000000000000000000" pitchFamily="2" charset="2"/>
              <a:buChar char="v"/>
            </a:pPr>
            <a:r>
              <a:rPr lang="pt-BR" sz="2000" dirty="0"/>
              <a:t> </a:t>
            </a:r>
            <a:r>
              <a:rPr lang="pt-BR" sz="2000" b="1" dirty="0"/>
              <a:t>O Pagamento monetário </a:t>
            </a:r>
            <a:r>
              <a:rPr lang="pt-BR" sz="2000" dirty="0"/>
              <a:t>foi dividio em 7 prestações anuais: 30% no primeiro ano; 12% em cada um dos 5 anos seguintes e; 10% no último ano. </a:t>
            </a:r>
          </a:p>
          <a:p>
            <a:pPr algn="just">
              <a:buFont typeface="Wingdings" panose="05000000000000000000" pitchFamily="2" charset="2"/>
              <a:buChar char="v"/>
            </a:pPr>
            <a:r>
              <a:rPr lang="pt-BR" sz="2000" dirty="0"/>
              <a:t> </a:t>
            </a:r>
            <a:r>
              <a:rPr lang="pt-BR" sz="2000" b="1" dirty="0"/>
              <a:t>Beneficios do Projecto</a:t>
            </a:r>
            <a:r>
              <a:rPr lang="pt-BR" sz="2000" dirty="0"/>
              <a:t>: i) Ambientais – Redução de emissões e sequestro de carbono e; preservação da Biodiversidade e; ii) Económicos – Dinheiro e Emprego</a:t>
            </a:r>
          </a:p>
          <a:p>
            <a:pPr marL="0" indent="0" algn="just">
              <a:buNone/>
            </a:pPr>
            <a:endParaRPr lang="pt-BR" dirty="0"/>
          </a:p>
        </p:txBody>
      </p:sp>
    </p:spTree>
    <p:extLst>
      <p:ext uri="{BB962C8B-B14F-4D97-AF65-F5344CB8AC3E}">
        <p14:creationId xmlns:p14="http://schemas.microsoft.com/office/powerpoint/2010/main" val="3475778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65125"/>
            <a:ext cx="9662746" cy="733913"/>
          </a:xfrm>
        </p:spPr>
        <p:txBody>
          <a:bodyPr>
            <a:normAutofit fontScale="90000"/>
          </a:bodyPr>
          <a:lstStyle/>
          <a:p>
            <a:pPr algn="just"/>
            <a:r>
              <a:rPr lang="pt-PT" sz="3600" b="1" dirty="0"/>
              <a:t>Modelos de Pagamentos por Serviços Ambientais em Moçambique</a:t>
            </a:r>
            <a:r>
              <a:rPr lang="pt-PT" b="1" dirty="0"/>
              <a:t> </a:t>
            </a:r>
          </a:p>
        </p:txBody>
      </p:sp>
      <p:sp>
        <p:nvSpPr>
          <p:cNvPr id="3" name="Content Placeholder 2"/>
          <p:cNvSpPr>
            <a:spLocks noGrp="1"/>
          </p:cNvSpPr>
          <p:nvPr>
            <p:ph idx="1"/>
          </p:nvPr>
        </p:nvSpPr>
        <p:spPr>
          <a:xfrm>
            <a:off x="1828800" y="1318846"/>
            <a:ext cx="10111154" cy="5213839"/>
          </a:xfrm>
        </p:spPr>
        <p:txBody>
          <a:bodyPr>
            <a:normAutofit/>
          </a:bodyPr>
          <a:lstStyle/>
          <a:p>
            <a:pPr marL="0" indent="0" algn="just">
              <a:buNone/>
            </a:pPr>
            <a:r>
              <a:rPr lang="pt-BR" b="1" dirty="0"/>
              <a:t>C</a:t>
            </a:r>
            <a:r>
              <a:rPr lang="pt-BR" sz="2000" b="1" dirty="0"/>
              <a:t>aso de Nhambita  (Hedge, 2010 ) Cont. </a:t>
            </a:r>
          </a:p>
          <a:p>
            <a:pPr algn="just">
              <a:buFont typeface="Wingdings" panose="05000000000000000000" pitchFamily="2" charset="2"/>
              <a:buChar char="v"/>
            </a:pPr>
            <a:r>
              <a:rPr lang="pt-BR" sz="2000" dirty="0"/>
              <a:t> As famílias que participaram no projecto melhoraram as suas vidas, expresso pelo ganho de mais renda monetária e maiores despesas de consumo. O valor da renda monetária contribuiu com 10% do total da renda falimiar</a:t>
            </a:r>
          </a:p>
          <a:p>
            <a:pPr algn="just">
              <a:buFont typeface="Wingdings" panose="05000000000000000000" pitchFamily="2" charset="2"/>
              <a:buChar char="v"/>
            </a:pPr>
            <a:endParaRPr lang="pt-BR" sz="2000" dirty="0"/>
          </a:p>
          <a:p>
            <a:pPr algn="just">
              <a:buFont typeface="Wingdings" panose="05000000000000000000" pitchFamily="2" charset="2"/>
              <a:buChar char="v"/>
            </a:pPr>
            <a:r>
              <a:rPr lang="pt-BR" sz="2000" dirty="0"/>
              <a:t>Todavia, as taxas de participação no projecto de Nhambita eram baixas, porque grupos como os praticando agricultura de corte e queima, exploração de lenha e carvão tinham pouco interesse em participar.</a:t>
            </a:r>
          </a:p>
          <a:p>
            <a:pPr algn="just">
              <a:buFont typeface="Wingdings" panose="05000000000000000000" pitchFamily="2" charset="2"/>
              <a:buChar char="v"/>
            </a:pPr>
            <a:endParaRPr lang="pt-BR" sz="2000" dirty="0"/>
          </a:p>
          <a:p>
            <a:pPr algn="just">
              <a:buFont typeface="Wingdings" panose="05000000000000000000" pitchFamily="2" charset="2"/>
              <a:buChar char="v"/>
            </a:pPr>
            <a:r>
              <a:rPr lang="pt-BR" sz="2000" dirty="0"/>
              <a:t>  </a:t>
            </a:r>
            <a:r>
              <a:rPr lang="en-GB" sz="2000" dirty="0" err="1"/>
              <a:t>Gakunde</a:t>
            </a:r>
            <a:r>
              <a:rPr lang="en-GB" sz="2000" dirty="0"/>
              <a:t> (2020), </a:t>
            </a:r>
            <a:r>
              <a:rPr lang="pt-BR" sz="2000" dirty="0"/>
              <a:t>identificou sete factores facilitadores: a melhoria dos meios de subsistência da comunidade, tipo de incentivos, advocacia comunitária, coesão social, estruturas de governação nacional/local e envolvimento das partes interessadas — que são importantes para orientar o desenvolvimento de esquemas de PSA. </a:t>
            </a:r>
          </a:p>
          <a:p>
            <a:pPr marL="0" indent="0" algn="just">
              <a:buNone/>
            </a:pPr>
            <a:endParaRPr lang="pt-BR" dirty="0"/>
          </a:p>
        </p:txBody>
      </p:sp>
    </p:spTree>
    <p:extLst>
      <p:ext uri="{BB962C8B-B14F-4D97-AF65-F5344CB8AC3E}">
        <p14:creationId xmlns:p14="http://schemas.microsoft.com/office/powerpoint/2010/main" val="962344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6046" y="193431"/>
            <a:ext cx="9715500" cy="905607"/>
          </a:xfrm>
        </p:spPr>
        <p:txBody>
          <a:bodyPr>
            <a:normAutofit fontScale="90000"/>
          </a:bodyPr>
          <a:lstStyle/>
          <a:p>
            <a:pPr algn="just"/>
            <a:r>
              <a:rPr lang="pt-PT" sz="3600" b="1" dirty="0"/>
              <a:t>Modelos de Pagamentos por Serviços Ambientais em Moçambique</a:t>
            </a:r>
            <a:r>
              <a:rPr lang="pt-PT" b="1" dirty="0"/>
              <a:t> </a:t>
            </a:r>
          </a:p>
        </p:txBody>
      </p:sp>
      <p:sp>
        <p:nvSpPr>
          <p:cNvPr id="3" name="Content Placeholder 2"/>
          <p:cNvSpPr>
            <a:spLocks noGrp="1"/>
          </p:cNvSpPr>
          <p:nvPr>
            <p:ph idx="1"/>
          </p:nvPr>
        </p:nvSpPr>
        <p:spPr>
          <a:xfrm>
            <a:off x="1776046" y="1318846"/>
            <a:ext cx="9926516" cy="5213839"/>
          </a:xfrm>
        </p:spPr>
        <p:txBody>
          <a:bodyPr>
            <a:normAutofit/>
          </a:bodyPr>
          <a:lstStyle/>
          <a:p>
            <a:pPr marL="0" indent="0" algn="just">
              <a:buNone/>
            </a:pPr>
            <a:r>
              <a:rPr lang="pt-BR" b="1" dirty="0"/>
              <a:t>Programa de Redução de Emissões de Desmatamento, Degradação Florestal, Conservação de Florestas e Aumento de Reservas de Carbono (REDD+) em Moçambique</a:t>
            </a:r>
          </a:p>
          <a:p>
            <a:pPr marL="0" indent="0" algn="just">
              <a:buNone/>
            </a:pPr>
            <a:endParaRPr lang="pt-BR" b="1" dirty="0"/>
          </a:p>
          <a:p>
            <a:pPr marL="514350" indent="-514350" algn="just">
              <a:buAutoNum type="arabicPeriod"/>
            </a:pPr>
            <a:r>
              <a:rPr lang="pt-BR" dirty="0"/>
              <a:t>O FCPF concordou em comprar 10 milhões de créditos de carbono a serem gerados pelo programa, ao preço de 5 dólares a unidade, totalizando uma promessa de pagamento de 50 milhões de dólares até 31 de dezembro de 2025. </a:t>
            </a:r>
          </a:p>
          <a:p>
            <a:pPr marL="514350" indent="-514350" algn="just">
              <a:buAutoNum type="arabicPeriod"/>
            </a:pPr>
            <a:endParaRPr lang="pt-BR" dirty="0"/>
          </a:p>
          <a:p>
            <a:pPr marL="514350" indent="-514350" algn="just">
              <a:buAutoNum type="arabicPeriod"/>
            </a:pPr>
            <a:r>
              <a:rPr lang="pt-BR" dirty="0"/>
              <a:t>O Plano de partilha de beneficios determina que as comunidades fiquem com 70 por cento; 20 por cento para os atores privados que implementem iniciativas comerciais de reflorestamento ou gestão sustentável da floresta; 2 por cento para o governo provincial da Zambézia através da Direção Provincial de Terra, Ambiente e Desenvolvimento Rural; 4 por cento para os nove distritos que perfazem a área do programa; e 4 por cento para o Parque Nacional do Gilé.</a:t>
            </a:r>
          </a:p>
        </p:txBody>
      </p:sp>
    </p:spTree>
    <p:extLst>
      <p:ext uri="{BB962C8B-B14F-4D97-AF65-F5344CB8AC3E}">
        <p14:creationId xmlns:p14="http://schemas.microsoft.com/office/powerpoint/2010/main" val="330490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931" y="237392"/>
            <a:ext cx="9583615" cy="975945"/>
          </a:xfrm>
        </p:spPr>
        <p:txBody>
          <a:bodyPr>
            <a:normAutofit fontScale="90000"/>
          </a:bodyPr>
          <a:lstStyle/>
          <a:p>
            <a:pPr algn="just"/>
            <a:r>
              <a:rPr lang="pt-PT" sz="3600" b="1" dirty="0"/>
              <a:t>Modelos de Pagamentos por Serviços Ambientais em Moçambique</a:t>
            </a:r>
            <a:r>
              <a:rPr lang="pt-PT" b="1" dirty="0"/>
              <a:t> </a:t>
            </a:r>
          </a:p>
        </p:txBody>
      </p:sp>
      <p:sp>
        <p:nvSpPr>
          <p:cNvPr id="3" name="Content Placeholder 2"/>
          <p:cNvSpPr>
            <a:spLocks noGrp="1"/>
          </p:cNvSpPr>
          <p:nvPr>
            <p:ph idx="1"/>
          </p:nvPr>
        </p:nvSpPr>
        <p:spPr>
          <a:xfrm>
            <a:off x="1441938" y="1318846"/>
            <a:ext cx="8678008" cy="5213839"/>
          </a:xfrm>
        </p:spPr>
        <p:txBody>
          <a:bodyPr>
            <a:normAutofit/>
          </a:bodyPr>
          <a:lstStyle/>
          <a:p>
            <a:pPr marL="0" indent="0" algn="just">
              <a:buNone/>
            </a:pPr>
            <a:r>
              <a:rPr lang="pt-BR" b="1" dirty="0"/>
              <a:t>Programa de Redução de Emissões de Desmatamento, Degradação Florestal, Conservação de Florestas e Aumento de Reservas de Carbono (REDD+) em Moçambique</a:t>
            </a:r>
          </a:p>
          <a:p>
            <a:pPr marL="514350" indent="-514350" algn="just">
              <a:buAutoNum type="arabicPeriod"/>
            </a:pPr>
            <a:r>
              <a:rPr lang="pt-BR" dirty="0"/>
              <a:t>Em 2021, Moçambique recebeu  6 milhões de USD pela redução de 1.200.00 toneladas de CO2e, entre 2015 e 2018, abaixo de 100.000 ha/ano.</a:t>
            </a:r>
          </a:p>
          <a:p>
            <a:pPr marL="514350" indent="-514350" algn="just">
              <a:buAutoNum type="arabicPeriod"/>
            </a:pPr>
            <a:endParaRPr lang="pt-BR" dirty="0"/>
          </a:p>
          <a:p>
            <a:pPr marL="514350" indent="-514350" algn="just">
              <a:buAutoNum type="arabicPeriod"/>
            </a:pPr>
            <a:r>
              <a:rPr lang="pt-BR" dirty="0"/>
              <a:t>O Plano de partilha de beneficios determina que as comunidades fiquem com 70 por cento; 20 por cento para os atores privados que implementem iniciativas comerciais de reflorestamento ou gestão sustentável da floresta; 2 por cento para o governo provincial da Zambézia através da Direção Provincial de Terra, Ambiente e Desenvolvimento Rural; 4 por cento para os nove distritos que perfazem a área do programa; e 4 por cento para o Parque Nacional do Gilé.</a:t>
            </a:r>
          </a:p>
        </p:txBody>
      </p:sp>
    </p:spTree>
    <p:extLst>
      <p:ext uri="{BB962C8B-B14F-4D97-AF65-F5344CB8AC3E}">
        <p14:creationId xmlns:p14="http://schemas.microsoft.com/office/powerpoint/2010/main" val="3054882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8123" y="61547"/>
            <a:ext cx="9803423" cy="1037492"/>
          </a:xfrm>
        </p:spPr>
        <p:txBody>
          <a:bodyPr>
            <a:normAutofit fontScale="90000"/>
          </a:bodyPr>
          <a:lstStyle/>
          <a:p>
            <a:pPr algn="just"/>
            <a:r>
              <a:rPr lang="pt-PT" sz="3600" b="1" dirty="0"/>
              <a:t>Modelos de Pagamentos por Serviços Ambientais em Moçambique</a:t>
            </a:r>
            <a:r>
              <a:rPr lang="pt-PT" b="1" dirty="0"/>
              <a:t> </a:t>
            </a:r>
          </a:p>
        </p:txBody>
      </p:sp>
      <p:sp>
        <p:nvSpPr>
          <p:cNvPr id="3" name="Content Placeholder 2"/>
          <p:cNvSpPr>
            <a:spLocks noGrp="1"/>
          </p:cNvSpPr>
          <p:nvPr>
            <p:ph idx="1"/>
          </p:nvPr>
        </p:nvSpPr>
        <p:spPr>
          <a:xfrm>
            <a:off x="791308" y="1318846"/>
            <a:ext cx="6409592" cy="5213839"/>
          </a:xfrm>
        </p:spPr>
        <p:txBody>
          <a:bodyPr>
            <a:normAutofit fontScale="92500"/>
          </a:bodyPr>
          <a:lstStyle/>
          <a:p>
            <a:pPr marL="0" indent="0" algn="just">
              <a:buNone/>
            </a:pPr>
            <a:r>
              <a:rPr lang="pt-BR" b="1" dirty="0"/>
              <a:t>Limitações do ERPA (REDD+) em Moçambique</a:t>
            </a:r>
          </a:p>
          <a:p>
            <a:pPr algn="just">
              <a:buFont typeface="Wingdings" panose="05000000000000000000" pitchFamily="2" charset="2"/>
              <a:buChar char="v"/>
            </a:pPr>
            <a:r>
              <a:rPr lang="pt-BR" dirty="0"/>
              <a:t>Para as comunidades, os pagamentos ER não serão através de transferências monetárias diretas. O dinheiro será usado para financiar iniciativas selecionadas pelas comunidades e estas serão implementadas com o apoio de um provedor de serviços a ser contratado pelo FNDS. 50 por cento do valor para as comunidades será para atividades que contribuem para a geração de ERs adicionais (e.g., reflorestamento, sistemas agroflorestais, monitorização florestal, controlo de queimadas, processamento de produtos florestais não madeireiros, turismo baseado na natureza, etc.), enquanto os restantes 50 por cento serão usados para apoiar iniciativas identificadas na agenda comunitária (e.g., furos de água, escolas manutenção de vias de acesso, etc.). O BSP não clarifica como serão custeadas as despesas dos provedores de serviços. Se for do dinheiro das comunidades, pode-se colocar um problema de justiça administrativa</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59162" y="1406768"/>
            <a:ext cx="4598375" cy="4505785"/>
          </a:xfrm>
          <a:prstGeom prst="rect">
            <a:avLst/>
          </a:prstGeom>
        </p:spPr>
      </p:pic>
    </p:spTree>
    <p:extLst>
      <p:ext uri="{BB962C8B-B14F-4D97-AF65-F5344CB8AC3E}">
        <p14:creationId xmlns:p14="http://schemas.microsoft.com/office/powerpoint/2010/main" val="2071130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8123" y="290146"/>
            <a:ext cx="10181492" cy="1028699"/>
          </a:xfrm>
        </p:spPr>
        <p:txBody>
          <a:bodyPr>
            <a:normAutofit fontScale="90000"/>
          </a:bodyPr>
          <a:lstStyle/>
          <a:p>
            <a:pPr algn="just"/>
            <a:r>
              <a:rPr lang="pt-PT" sz="3600" b="1" dirty="0"/>
              <a:t>Modelos de Pagamentos por Serviços Ambientais em Moçambique</a:t>
            </a:r>
            <a:r>
              <a:rPr lang="pt-PT" b="1" dirty="0"/>
              <a:t> </a:t>
            </a:r>
          </a:p>
        </p:txBody>
      </p:sp>
      <p:sp>
        <p:nvSpPr>
          <p:cNvPr id="3" name="Content Placeholder 2"/>
          <p:cNvSpPr>
            <a:spLocks noGrp="1"/>
          </p:cNvSpPr>
          <p:nvPr>
            <p:ph idx="1"/>
          </p:nvPr>
        </p:nvSpPr>
        <p:spPr>
          <a:xfrm>
            <a:off x="1178169" y="1318846"/>
            <a:ext cx="10761785" cy="5213839"/>
          </a:xfrm>
        </p:spPr>
        <p:txBody>
          <a:bodyPr>
            <a:normAutofit/>
          </a:bodyPr>
          <a:lstStyle/>
          <a:p>
            <a:pPr marL="0" indent="0" algn="just">
              <a:buNone/>
            </a:pPr>
            <a:r>
              <a:rPr lang="pt-BR" sz="2400" b="1" dirty="0"/>
              <a:t>Limitações do ERPA (REDD+) em Moçambique</a:t>
            </a:r>
          </a:p>
          <a:p>
            <a:pPr marL="514350" indent="-514350" algn="just">
              <a:buAutoNum type="arabicPeriod"/>
            </a:pPr>
            <a:r>
              <a:rPr lang="pt-BR" sz="2400" dirty="0"/>
              <a:t>Não há escolha livre do serviço; o dinheiro que se paga é geralmente de doadores e não dos utentes dos serviços; em alguns casos os utentes são cobrados, mas o dinheiro não é usado para pagar os fornecedores do serviço ambiental; os pagamentos são adiantados e não de forma periódica; e são feitos de boa-fé e não contingentes à monitorização do serviço fornecido.</a:t>
            </a:r>
          </a:p>
          <a:p>
            <a:pPr marL="514350" indent="-514350" algn="just">
              <a:buAutoNum type="arabicPeriod"/>
            </a:pPr>
            <a:r>
              <a:rPr lang="pt-BR" sz="2400" dirty="0"/>
              <a:t>A falta de um acordo que viabilize um mercado global de carbono enfraqueceu grande parte da lógica de PSA e o vácuo resultante é muitas vezes preenchido pelo financiamento da ajuda externa. </a:t>
            </a:r>
          </a:p>
          <a:p>
            <a:pPr marL="0" indent="0" algn="just">
              <a:buNone/>
            </a:pPr>
            <a:r>
              <a:rPr lang="pt-BR" sz="2400" dirty="0"/>
              <a:t>Conclusão: Em Moçambique as experiências existentes permitem incentivar o estabelecimento de novas iniciativas de PSA. </a:t>
            </a:r>
          </a:p>
        </p:txBody>
      </p:sp>
    </p:spTree>
    <p:extLst>
      <p:ext uri="{BB962C8B-B14F-4D97-AF65-F5344CB8AC3E}">
        <p14:creationId xmlns:p14="http://schemas.microsoft.com/office/powerpoint/2010/main" val="1722700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3292" y="175847"/>
            <a:ext cx="9768254" cy="923192"/>
          </a:xfrm>
        </p:spPr>
        <p:txBody>
          <a:bodyPr>
            <a:normAutofit fontScale="90000"/>
          </a:bodyPr>
          <a:lstStyle/>
          <a:p>
            <a:pPr algn="just"/>
            <a:r>
              <a:rPr lang="pt-PT" sz="3600" b="1" dirty="0"/>
              <a:t>Modelos de Pagamentos por Serviços Ambientais em Moçambique</a:t>
            </a:r>
            <a:r>
              <a:rPr lang="pt-PT" b="1" dirty="0"/>
              <a:t> </a:t>
            </a:r>
          </a:p>
        </p:txBody>
      </p:sp>
      <p:sp>
        <p:nvSpPr>
          <p:cNvPr id="3" name="Content Placeholder 2"/>
          <p:cNvSpPr>
            <a:spLocks noGrp="1"/>
          </p:cNvSpPr>
          <p:nvPr>
            <p:ph idx="1"/>
          </p:nvPr>
        </p:nvSpPr>
        <p:spPr>
          <a:xfrm>
            <a:off x="2171700" y="1318846"/>
            <a:ext cx="8713177" cy="5213839"/>
          </a:xfrm>
        </p:spPr>
        <p:txBody>
          <a:bodyPr>
            <a:normAutofit/>
          </a:bodyPr>
          <a:lstStyle/>
          <a:p>
            <a:pPr marL="0" indent="0" algn="just">
              <a:buNone/>
            </a:pPr>
            <a:r>
              <a:rPr lang="pt-BR" sz="2300" b="1" dirty="0"/>
              <a:t>PSA segundo a FAO (2023)</a:t>
            </a:r>
          </a:p>
          <a:p>
            <a:pPr marL="0" indent="0" algn="just">
              <a:buNone/>
            </a:pPr>
            <a:endParaRPr lang="pt-BR" sz="2300" b="1" dirty="0"/>
          </a:p>
          <a:p>
            <a:pPr algn="just">
              <a:buFont typeface="Wingdings" panose="05000000000000000000" pitchFamily="2" charset="2"/>
              <a:buChar char="v"/>
            </a:pPr>
            <a:r>
              <a:rPr lang="pt-BR" sz="2300" dirty="0"/>
              <a:t>A implementação do esquema de PSA era incipiente à data da redação deste relatório.</a:t>
            </a:r>
          </a:p>
          <a:p>
            <a:pPr algn="just">
              <a:buFont typeface="Wingdings" panose="05000000000000000000" pitchFamily="2" charset="2"/>
              <a:buChar char="v"/>
            </a:pPr>
            <a:r>
              <a:rPr lang="pt-BR" sz="2300" dirty="0"/>
              <a:t> Estava incluído na Lei de Conservação aprovada em 2017, mas as suas disposições não estavam estabelecidas. </a:t>
            </a:r>
          </a:p>
          <a:p>
            <a:pPr algn="just">
              <a:buFont typeface="Wingdings" panose="05000000000000000000" pitchFamily="2" charset="2"/>
              <a:buChar char="v"/>
            </a:pPr>
            <a:r>
              <a:rPr lang="pt-BR" sz="2300" dirty="0"/>
              <a:t>O mecanismo de PSA encontrava-se numa fase inicial de implementação, apenas no sector florestal, com a aprovação do mecanismo de repartição de benefícios REDD+.</a:t>
            </a:r>
          </a:p>
        </p:txBody>
      </p:sp>
    </p:spTree>
    <p:extLst>
      <p:ext uri="{BB962C8B-B14F-4D97-AF65-F5344CB8AC3E}">
        <p14:creationId xmlns:p14="http://schemas.microsoft.com/office/powerpoint/2010/main" val="3425387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3546" y="171695"/>
            <a:ext cx="10515600" cy="1085606"/>
          </a:xfrm>
        </p:spPr>
        <p:txBody>
          <a:bodyPr/>
          <a:lstStyle/>
          <a:p>
            <a:pPr algn="ctr"/>
            <a:r>
              <a:rPr lang="pt-PT" b="1" dirty="0"/>
              <a:t>Estrutura da Apresentação</a:t>
            </a:r>
          </a:p>
        </p:txBody>
      </p:sp>
      <p:sp>
        <p:nvSpPr>
          <p:cNvPr id="3" name="Content Placeholder 2"/>
          <p:cNvSpPr>
            <a:spLocks noGrp="1"/>
          </p:cNvSpPr>
          <p:nvPr>
            <p:ph idx="1"/>
          </p:nvPr>
        </p:nvSpPr>
        <p:spPr>
          <a:xfrm>
            <a:off x="1635368" y="1257301"/>
            <a:ext cx="4879731" cy="5512776"/>
          </a:xfrm>
        </p:spPr>
        <p:txBody>
          <a:bodyPr>
            <a:normAutofit/>
          </a:bodyPr>
          <a:lstStyle/>
          <a:p>
            <a:pPr marL="514350" indent="-514350" algn="just">
              <a:buAutoNum type="arabicPeriod"/>
            </a:pPr>
            <a:r>
              <a:rPr lang="pt-PT" dirty="0"/>
              <a:t>Conceito e estágio do PSA a nível nacional e internacional</a:t>
            </a:r>
          </a:p>
          <a:p>
            <a:pPr marL="514350" indent="-514350" algn="just">
              <a:buAutoNum type="arabicPeriod"/>
            </a:pPr>
            <a:r>
              <a:rPr lang="pt-PT" dirty="0"/>
              <a:t>Metodologia Usada</a:t>
            </a:r>
          </a:p>
          <a:p>
            <a:pPr marL="514350" indent="-514350" algn="just">
              <a:buAutoNum type="arabicPeriod"/>
            </a:pPr>
            <a:r>
              <a:rPr lang="pt-PT" dirty="0"/>
              <a:t>Quadro legal e institucional para o desenvolvimento do PSA em Moçambique</a:t>
            </a:r>
          </a:p>
          <a:p>
            <a:pPr marL="514350" indent="-514350" algn="just">
              <a:buAutoNum type="arabicPeriod"/>
            </a:pPr>
            <a:r>
              <a:rPr lang="pt-PT" dirty="0"/>
              <a:t>Pagamentos por Serviços Ambientais Baseados nas Comunidades:  MCRN&amp; PSA</a:t>
            </a:r>
          </a:p>
          <a:p>
            <a:pPr marL="514350" indent="-514350" algn="just">
              <a:buAutoNum type="arabicPeriod"/>
            </a:pPr>
            <a:r>
              <a:rPr lang="pt-PT" dirty="0"/>
              <a:t>Casos modelos de PSA em Moçambique</a:t>
            </a:r>
          </a:p>
          <a:p>
            <a:pPr marL="514350" indent="-514350" algn="just">
              <a:buFont typeface="Wingdings 3" charset="2"/>
              <a:buAutoNum type="arabicPeriod"/>
            </a:pPr>
            <a:r>
              <a:rPr lang="pt-PT" dirty="0"/>
              <a:t>Área de Estudo – a Reserva Florestal de Mecubúri</a:t>
            </a:r>
          </a:p>
          <a:p>
            <a:pPr marL="514350" indent="-514350" algn="just">
              <a:buAutoNum type="arabicPeriod"/>
            </a:pPr>
            <a:r>
              <a:rPr lang="pt-PT" dirty="0"/>
              <a:t>Potencial para o PSA contribuir para o MCRN em Mecubúri</a:t>
            </a:r>
          </a:p>
          <a:p>
            <a:pPr marL="514350" indent="-514350">
              <a:buAutoNum type="arabicPeriod"/>
            </a:pPr>
            <a:endParaRPr lang="pt-PT" sz="3200" dirty="0"/>
          </a:p>
          <a:p>
            <a:pPr marL="514350" indent="-514350">
              <a:buAutoNum type="arabicPeriod"/>
            </a:pPr>
            <a:endParaRPr lang="pt-PT" dirty="0"/>
          </a:p>
        </p:txBody>
      </p:sp>
      <p:pic>
        <p:nvPicPr>
          <p:cNvPr id="4" name="Picture 3"/>
          <p:cNvPicPr>
            <a:picLocks noChangeAspect="1"/>
          </p:cNvPicPr>
          <p:nvPr/>
        </p:nvPicPr>
        <p:blipFill>
          <a:blip r:embed="rId2"/>
          <a:stretch>
            <a:fillRect/>
          </a:stretch>
        </p:blipFill>
        <p:spPr>
          <a:xfrm>
            <a:off x="6676291" y="1340735"/>
            <a:ext cx="4176347" cy="2987866"/>
          </a:xfrm>
          <a:prstGeom prst="rect">
            <a:avLst/>
          </a:prstGeom>
        </p:spPr>
      </p:pic>
      <p:pic>
        <p:nvPicPr>
          <p:cNvPr id="5" name="Picture 4"/>
          <p:cNvPicPr>
            <a:picLocks noChangeAspect="1"/>
          </p:cNvPicPr>
          <p:nvPr/>
        </p:nvPicPr>
        <p:blipFill>
          <a:blip r:embed="rId3"/>
          <a:stretch>
            <a:fillRect/>
          </a:stretch>
        </p:blipFill>
        <p:spPr>
          <a:xfrm>
            <a:off x="6676292" y="4328601"/>
            <a:ext cx="4176346" cy="2225331"/>
          </a:xfrm>
          <a:prstGeom prst="rect">
            <a:avLst/>
          </a:prstGeom>
        </p:spPr>
      </p:pic>
    </p:spTree>
    <p:extLst>
      <p:ext uri="{BB962C8B-B14F-4D97-AF65-F5344CB8AC3E}">
        <p14:creationId xmlns:p14="http://schemas.microsoft.com/office/powerpoint/2010/main" val="1434013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9110" y="184638"/>
            <a:ext cx="9687409" cy="6858000"/>
          </a:xfrm>
          <a:prstGeom prst="rect">
            <a:avLst/>
          </a:prstGeom>
        </p:spPr>
      </p:pic>
      <p:sp>
        <p:nvSpPr>
          <p:cNvPr id="3" name="TextBox 2"/>
          <p:cNvSpPr txBox="1"/>
          <p:nvPr/>
        </p:nvSpPr>
        <p:spPr>
          <a:xfrm>
            <a:off x="720205" y="2659577"/>
            <a:ext cx="1428905" cy="1477328"/>
          </a:xfrm>
          <a:prstGeom prst="rect">
            <a:avLst/>
          </a:prstGeom>
          <a:noFill/>
        </p:spPr>
        <p:txBody>
          <a:bodyPr wrap="square" rtlCol="0">
            <a:spAutoFit/>
          </a:bodyPr>
          <a:lstStyle/>
          <a:p>
            <a:r>
              <a:rPr lang="pt-PT" b="1" dirty="0"/>
              <a:t>Área de Estudo: Reserva Florestal de Mecubúri</a:t>
            </a:r>
          </a:p>
        </p:txBody>
      </p:sp>
    </p:spTree>
    <p:extLst>
      <p:ext uri="{BB962C8B-B14F-4D97-AF65-F5344CB8AC3E}">
        <p14:creationId xmlns:p14="http://schemas.microsoft.com/office/powerpoint/2010/main" val="18969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447" y="83772"/>
            <a:ext cx="10392508" cy="733913"/>
          </a:xfrm>
        </p:spPr>
        <p:txBody>
          <a:bodyPr>
            <a:normAutofit/>
          </a:bodyPr>
          <a:lstStyle/>
          <a:p>
            <a:pPr algn="just"/>
            <a:r>
              <a:rPr lang="pt-PT" sz="2800" b="1" dirty="0"/>
              <a:t>Área de Estudo – Reserva Florestal de Mecubúri, Nampula </a:t>
            </a:r>
          </a:p>
        </p:txBody>
      </p:sp>
      <p:sp>
        <p:nvSpPr>
          <p:cNvPr id="3" name="Content Placeholder 2"/>
          <p:cNvSpPr>
            <a:spLocks noGrp="1"/>
          </p:cNvSpPr>
          <p:nvPr>
            <p:ph idx="1"/>
          </p:nvPr>
        </p:nvSpPr>
        <p:spPr>
          <a:xfrm>
            <a:off x="1714500" y="993532"/>
            <a:ext cx="10225454" cy="5539154"/>
          </a:xfrm>
        </p:spPr>
        <p:txBody>
          <a:bodyPr>
            <a:normAutofit lnSpcReduction="10000"/>
          </a:bodyPr>
          <a:lstStyle/>
          <a:p>
            <a:pPr algn="just">
              <a:buFont typeface="Wingdings" panose="05000000000000000000" pitchFamily="2" charset="2"/>
              <a:buChar char="v"/>
            </a:pPr>
            <a:r>
              <a:rPr lang="pt-BR" dirty="0"/>
              <a:t> É</a:t>
            </a:r>
            <a:r>
              <a:rPr lang="pt-BR" sz="2600" dirty="0"/>
              <a:t> considerada a maior reserva do país e foi criada em 1950, com uma área de 230.000 ha .</a:t>
            </a:r>
          </a:p>
          <a:p>
            <a:pPr algn="just">
              <a:buFont typeface="Wingdings" panose="05000000000000000000" pitchFamily="2" charset="2"/>
              <a:buChar char="v"/>
            </a:pPr>
            <a:r>
              <a:rPr lang="pt-BR" sz="2600" dirty="0"/>
              <a:t>Há 47.867 habitantes residindo no interior da Reserva Florestal de Mecubúri, distribuídos  em 20 aldeias e 14 regulados.</a:t>
            </a:r>
          </a:p>
          <a:p>
            <a:pPr algn="just">
              <a:buFont typeface="Wingdings" panose="05000000000000000000" pitchFamily="2" charset="2"/>
              <a:buChar char="v"/>
            </a:pPr>
            <a:r>
              <a:rPr lang="pt-BR" sz="2600" dirty="0"/>
              <a:t>Casas de construção precária: paredes de caniço, estacas e maticadas, cobertura de capim. </a:t>
            </a:r>
          </a:p>
          <a:p>
            <a:pPr algn="just">
              <a:buFont typeface="Wingdings" panose="05000000000000000000" pitchFamily="2" charset="2"/>
              <a:buChar char="v"/>
            </a:pPr>
            <a:r>
              <a:rPr lang="pt-BR" sz="2600" dirty="0"/>
              <a:t>No interior da RFM existem 17 Escolas de nível primário e 23 Escolas na zona tampão</a:t>
            </a:r>
          </a:p>
          <a:p>
            <a:pPr algn="just">
              <a:buFont typeface="Wingdings" panose="05000000000000000000" pitchFamily="2" charset="2"/>
              <a:buChar char="v"/>
            </a:pPr>
            <a:r>
              <a:rPr lang="pt-BR" sz="2600" dirty="0"/>
              <a:t>No interior da RFM há 3 Postos de Saúde e na zona tampão 5 postos de saúde. </a:t>
            </a:r>
          </a:p>
          <a:p>
            <a:pPr algn="just">
              <a:buFont typeface="Wingdings" panose="05000000000000000000" pitchFamily="2" charset="2"/>
              <a:buChar char="v"/>
            </a:pPr>
            <a:r>
              <a:rPr lang="pt-BR" sz="2600" dirty="0"/>
              <a:t>Grande parte das  infraestruturas são de material convencional</a:t>
            </a:r>
          </a:p>
          <a:p>
            <a:pPr algn="just">
              <a:buFont typeface="Wingdings" panose="05000000000000000000" pitchFamily="2" charset="2"/>
              <a:buChar char="v"/>
            </a:pPr>
            <a:endParaRPr lang="pt-BR" dirty="0"/>
          </a:p>
          <a:p>
            <a:pPr algn="just">
              <a:buFont typeface="Wingdings" panose="05000000000000000000" pitchFamily="2" charset="2"/>
              <a:buChar char="v"/>
            </a:pPr>
            <a:endParaRPr lang="pt-BR" dirty="0"/>
          </a:p>
        </p:txBody>
      </p:sp>
    </p:spTree>
    <p:extLst>
      <p:ext uri="{BB962C8B-B14F-4D97-AF65-F5344CB8AC3E}">
        <p14:creationId xmlns:p14="http://schemas.microsoft.com/office/powerpoint/2010/main" val="18949381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1215" y="147458"/>
            <a:ext cx="9680331" cy="846074"/>
          </a:xfrm>
        </p:spPr>
        <p:txBody>
          <a:bodyPr>
            <a:noAutofit/>
          </a:bodyPr>
          <a:lstStyle/>
          <a:p>
            <a:pPr algn="just"/>
            <a:r>
              <a:rPr lang="pt-PT" sz="2800" b="1" dirty="0"/>
              <a:t>Área de Estudo – Reserva Florestal de Mecubúri, Nampula </a:t>
            </a:r>
          </a:p>
        </p:txBody>
      </p:sp>
      <p:sp>
        <p:nvSpPr>
          <p:cNvPr id="3" name="Content Placeholder 2"/>
          <p:cNvSpPr>
            <a:spLocks noGrp="1"/>
          </p:cNvSpPr>
          <p:nvPr>
            <p:ph idx="1"/>
          </p:nvPr>
        </p:nvSpPr>
        <p:spPr>
          <a:xfrm>
            <a:off x="1916723" y="993532"/>
            <a:ext cx="10023231" cy="5539154"/>
          </a:xfrm>
        </p:spPr>
        <p:txBody>
          <a:bodyPr>
            <a:normAutofit fontScale="92500" lnSpcReduction="20000"/>
          </a:bodyPr>
          <a:lstStyle/>
          <a:p>
            <a:pPr algn="just">
              <a:buFont typeface="Wingdings" panose="05000000000000000000" pitchFamily="2" charset="2"/>
              <a:buChar char="v"/>
            </a:pPr>
            <a:endParaRPr lang="pt-BR" sz="2400" dirty="0"/>
          </a:p>
          <a:p>
            <a:pPr algn="just">
              <a:buFont typeface="Wingdings" panose="05000000000000000000" pitchFamily="2" charset="2"/>
              <a:buChar char="v"/>
            </a:pPr>
            <a:r>
              <a:rPr lang="pt-BR" sz="2400" dirty="0"/>
              <a:t>A reserva foi criada para conservar o ecossistema da bacia hidrográfica do rio Mecuburi que atravessa a reserva.</a:t>
            </a:r>
          </a:p>
          <a:p>
            <a:pPr algn="just">
              <a:buFont typeface="Wingdings" panose="05000000000000000000" pitchFamily="2" charset="2"/>
              <a:buChar char="v"/>
            </a:pPr>
            <a:endParaRPr lang="pt-BR" sz="2400" dirty="0"/>
          </a:p>
          <a:p>
            <a:pPr algn="just">
              <a:buFont typeface="Wingdings" panose="05000000000000000000" pitchFamily="2" charset="2"/>
              <a:buChar char="v"/>
            </a:pPr>
            <a:r>
              <a:rPr lang="pt-BR" sz="2400" dirty="0"/>
              <a:t>A Reserva enfrenta altos níveis de desmatamento devido a Agricultura itinerante, associada ao nomadismo local. A taxa bruta de desmatamento na Reserva de Mecuburi no período de 2002 a 2011 foi de 1,23%, correspondendo a uma redução da área florestal de 2165,49 ha/ano. A taxa líquida situou-se nos 0,72% equivalente a redução da área florestal de 1231,86 ha/ano (Mananze, 2016).</a:t>
            </a:r>
          </a:p>
          <a:p>
            <a:pPr algn="just">
              <a:buFont typeface="Wingdings" panose="05000000000000000000" pitchFamily="2" charset="2"/>
              <a:buChar char="v"/>
            </a:pPr>
            <a:endParaRPr lang="pt-BR" sz="2400" dirty="0"/>
          </a:p>
          <a:p>
            <a:pPr algn="just">
              <a:buFont typeface="Wingdings" panose="05000000000000000000" pitchFamily="2" charset="2"/>
              <a:buChar char="v"/>
            </a:pPr>
            <a:r>
              <a:rPr lang="pt-BR" sz="2400" dirty="0"/>
              <a:t> As principais espécies florestais encontradas na Reserva incluem, a Brachystegia spiciformis, Julbernardia globiflora, Millettia stuhlmannii, Pteleopsis myrtifolia, Acacia, Albizia, Breonadia, Cordyla.</a:t>
            </a:r>
          </a:p>
          <a:p>
            <a:pPr algn="just">
              <a:buFont typeface="Wingdings" panose="05000000000000000000" pitchFamily="2" charset="2"/>
              <a:buChar char="v"/>
            </a:pPr>
            <a:r>
              <a:rPr lang="pt-BR" sz="2400" dirty="0"/>
              <a:t>As reservas florestais em Moçambique representam um real potencial para aplicação de projectos REDD. </a:t>
            </a:r>
          </a:p>
          <a:p>
            <a:pPr marL="0" indent="0" algn="just">
              <a:buNone/>
            </a:pPr>
            <a:r>
              <a:rPr lang="pt-BR" dirty="0"/>
              <a:t> </a:t>
            </a:r>
          </a:p>
        </p:txBody>
      </p:sp>
    </p:spTree>
    <p:extLst>
      <p:ext uri="{BB962C8B-B14F-4D97-AF65-F5344CB8AC3E}">
        <p14:creationId xmlns:p14="http://schemas.microsoft.com/office/powerpoint/2010/main" val="1287385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2908" y="83772"/>
            <a:ext cx="9328638" cy="909760"/>
          </a:xfrm>
        </p:spPr>
        <p:txBody>
          <a:bodyPr>
            <a:normAutofit fontScale="90000"/>
          </a:bodyPr>
          <a:lstStyle/>
          <a:p>
            <a:pPr algn="just"/>
            <a:r>
              <a:rPr lang="pt-PT" sz="3100" b="1" dirty="0"/>
              <a:t>Área de Estudo – Reserva Florestal de Mecubúri, Nampula </a:t>
            </a:r>
          </a:p>
        </p:txBody>
      </p:sp>
      <p:sp>
        <p:nvSpPr>
          <p:cNvPr id="3" name="Content Placeholder 2"/>
          <p:cNvSpPr>
            <a:spLocks noGrp="1"/>
          </p:cNvSpPr>
          <p:nvPr>
            <p:ph idx="1"/>
          </p:nvPr>
        </p:nvSpPr>
        <p:spPr>
          <a:xfrm>
            <a:off x="1626577" y="993532"/>
            <a:ext cx="10565423" cy="5539154"/>
          </a:xfrm>
        </p:spPr>
        <p:txBody>
          <a:bodyPr>
            <a:noAutofit/>
          </a:bodyPr>
          <a:lstStyle/>
          <a:p>
            <a:pPr algn="just">
              <a:buFont typeface="Wingdings" panose="05000000000000000000" pitchFamily="2" charset="2"/>
              <a:buChar char="v"/>
            </a:pPr>
            <a:r>
              <a:rPr lang="pt-BR" sz="2200" dirty="0"/>
              <a:t>as Reservas Florestais parecem oferecer uma oportunidade de utilizar o seu estatuto legal de áreas de cobertura florestal permanente e das capacidades criadas ao nível das comunidades residentes para reduzir a degradação e conversão de florestas </a:t>
            </a:r>
            <a:r>
              <a:rPr lang="pt-PT" sz="2200" dirty="0"/>
              <a:t>(Sitoe&amp;Maússe-Sitoe, 2009)</a:t>
            </a:r>
            <a:endParaRPr lang="pt-BR" sz="2200" dirty="0"/>
          </a:p>
          <a:p>
            <a:pPr algn="just">
              <a:buFont typeface="Wingdings" panose="05000000000000000000" pitchFamily="2" charset="2"/>
              <a:buChar char="v"/>
            </a:pPr>
            <a:r>
              <a:rPr lang="pt-BR" sz="2200" dirty="0"/>
              <a:t>travar o desmatamento tem um custo e pode ser tão elevado quando o motivo do desmatamento é muito rentável como a produção de culturas de alto valor comercial como a banana, soja e gergelim. </a:t>
            </a:r>
          </a:p>
          <a:p>
            <a:pPr algn="just">
              <a:buFont typeface="Wingdings" panose="05000000000000000000" pitchFamily="2" charset="2"/>
              <a:buChar char="v"/>
            </a:pPr>
            <a:r>
              <a:rPr lang="pt-BR" sz="2200" dirty="0"/>
              <a:t>As taxas de desflorestação obtidas neste estudo sugerem que a reserva de Mecuburi se enquadra no quadrante III na matriz que divide as áreas candidatas a REDD de acordo com as taxas de desflorestação e a cobertura florestal. O quadrante III consiste de áreas com taxas de desflorestação maiores que 0.22%/ano e cobertura florestal maior que 50% e que, segundo Da Fonseca et al., 2008, tem um enorme potencial para a implementação de projectos REDD.</a:t>
            </a:r>
          </a:p>
        </p:txBody>
      </p:sp>
    </p:spTree>
    <p:extLst>
      <p:ext uri="{BB962C8B-B14F-4D97-AF65-F5344CB8AC3E}">
        <p14:creationId xmlns:p14="http://schemas.microsoft.com/office/powerpoint/2010/main" val="2916188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3438" y="83772"/>
            <a:ext cx="9926516" cy="848213"/>
          </a:xfrm>
        </p:spPr>
        <p:txBody>
          <a:bodyPr>
            <a:normAutofit fontScale="90000"/>
          </a:bodyPr>
          <a:lstStyle/>
          <a:p>
            <a:pPr algn="just"/>
            <a:r>
              <a:rPr lang="pt-PT" sz="3100" b="1" dirty="0"/>
              <a:t>Programa de Restauração em Curso na Reserva Florestal de Mecubúri</a:t>
            </a:r>
          </a:p>
        </p:txBody>
      </p:sp>
      <p:sp>
        <p:nvSpPr>
          <p:cNvPr id="3" name="Content Placeholder 2"/>
          <p:cNvSpPr>
            <a:spLocks noGrp="1"/>
          </p:cNvSpPr>
          <p:nvPr>
            <p:ph idx="1"/>
          </p:nvPr>
        </p:nvSpPr>
        <p:spPr>
          <a:xfrm>
            <a:off x="2532185" y="993532"/>
            <a:ext cx="9407769" cy="5539154"/>
          </a:xfrm>
        </p:spPr>
        <p:txBody>
          <a:bodyPr>
            <a:normAutofit/>
          </a:bodyPr>
          <a:lstStyle/>
          <a:p>
            <a:pPr algn="just">
              <a:buFont typeface="Wingdings" panose="05000000000000000000" pitchFamily="2" charset="2"/>
              <a:buChar char="v"/>
            </a:pPr>
            <a:r>
              <a:rPr lang="pt-BR" sz="2600" dirty="0"/>
              <a:t>A Associação Eden Reforestation trabalha no interior da Reserva, tendo um Projecto de restauração de 50.250 hectares, a ser alcançado em 5 anos. De referir que da visita feita ao site constatou-se que os mesmos detem 800.000 mudas de espécies nativas, como a chanfuta, jambirre, tendo declarado que já plantaram 300.000 mudas.</a:t>
            </a:r>
          </a:p>
          <a:p>
            <a:pPr algn="just">
              <a:buFont typeface="Wingdings" panose="05000000000000000000" pitchFamily="2" charset="2"/>
              <a:buChar char="v"/>
            </a:pPr>
            <a:r>
              <a:rPr lang="pt-BR" sz="2600" dirty="0"/>
              <a:t> um hectare de floresta de miombo armazena 150 tonelas de CO2. </a:t>
            </a:r>
          </a:p>
        </p:txBody>
      </p:sp>
    </p:spTree>
    <p:extLst>
      <p:ext uri="{BB962C8B-B14F-4D97-AF65-F5344CB8AC3E}">
        <p14:creationId xmlns:p14="http://schemas.microsoft.com/office/powerpoint/2010/main" val="2899574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3438" y="83772"/>
            <a:ext cx="9926516" cy="848213"/>
          </a:xfrm>
        </p:spPr>
        <p:txBody>
          <a:bodyPr>
            <a:normAutofit/>
          </a:bodyPr>
          <a:lstStyle/>
          <a:p>
            <a:pPr algn="just"/>
            <a:r>
              <a:rPr lang="pt-PT" sz="3100" b="1" dirty="0"/>
              <a:t>Conclusões da Pesquisa</a:t>
            </a:r>
          </a:p>
        </p:txBody>
      </p:sp>
      <p:sp>
        <p:nvSpPr>
          <p:cNvPr id="3" name="Content Placeholder 2"/>
          <p:cNvSpPr>
            <a:spLocks noGrp="1"/>
          </p:cNvSpPr>
          <p:nvPr>
            <p:ph idx="1"/>
          </p:nvPr>
        </p:nvSpPr>
        <p:spPr>
          <a:xfrm>
            <a:off x="2532185" y="993532"/>
            <a:ext cx="9407769" cy="5539154"/>
          </a:xfrm>
        </p:spPr>
        <p:txBody>
          <a:bodyPr>
            <a:normAutofit/>
          </a:bodyPr>
          <a:lstStyle/>
          <a:p>
            <a:pPr algn="just">
              <a:buFont typeface="Wingdings" panose="05000000000000000000" pitchFamily="2" charset="2"/>
              <a:buChar char="v"/>
            </a:pPr>
            <a:r>
              <a:rPr lang="pt-BR" sz="2600" dirty="0"/>
              <a:t>É necessário desenvolver o quadro legal para o PSA em Moçambique.</a:t>
            </a:r>
          </a:p>
          <a:p>
            <a:pPr algn="just">
              <a:buFont typeface="Wingdings" panose="05000000000000000000" pitchFamily="2" charset="2"/>
              <a:buChar char="v"/>
            </a:pPr>
            <a:r>
              <a:rPr lang="pt-BR" sz="2600" dirty="0"/>
              <a:t> Servir-se das Experiências existentes sobre o REDD+ a nível nacional, provincial (ERPA da Zambézia) e local para fortalecer o arranjo institucional para o PES. </a:t>
            </a:r>
          </a:p>
          <a:p>
            <a:pPr algn="just">
              <a:buFont typeface="Wingdings" panose="05000000000000000000" pitchFamily="2" charset="2"/>
              <a:buChar char="v"/>
            </a:pPr>
            <a:r>
              <a:rPr lang="pt-BR" sz="2600" dirty="0"/>
              <a:t> O MCRN é uma base forte em termos de arranjo institucional, governação comunitária e participação comunitária.</a:t>
            </a:r>
          </a:p>
          <a:p>
            <a:pPr algn="just">
              <a:buFont typeface="Wingdings" panose="05000000000000000000" pitchFamily="2" charset="2"/>
              <a:buChar char="v"/>
            </a:pPr>
            <a:endParaRPr lang="pt-BR" sz="2600" dirty="0"/>
          </a:p>
        </p:txBody>
      </p:sp>
    </p:spTree>
    <p:extLst>
      <p:ext uri="{BB962C8B-B14F-4D97-AF65-F5344CB8AC3E}">
        <p14:creationId xmlns:p14="http://schemas.microsoft.com/office/powerpoint/2010/main" val="721086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430176" y="313349"/>
            <a:ext cx="6722616" cy="5041962"/>
          </a:xfrm>
        </p:spPr>
      </p:pic>
      <p:sp>
        <p:nvSpPr>
          <p:cNvPr id="5" name="TextBox 4"/>
          <p:cNvSpPr txBox="1"/>
          <p:nvPr/>
        </p:nvSpPr>
        <p:spPr>
          <a:xfrm>
            <a:off x="2430176" y="4832091"/>
            <a:ext cx="6506307" cy="523220"/>
          </a:xfrm>
          <a:prstGeom prst="rect">
            <a:avLst/>
          </a:prstGeom>
          <a:noFill/>
        </p:spPr>
        <p:txBody>
          <a:bodyPr wrap="square" rtlCol="0">
            <a:spAutoFit/>
          </a:bodyPr>
          <a:lstStyle/>
          <a:p>
            <a:pPr algn="ctr"/>
            <a:r>
              <a:rPr lang="pt-PT" sz="2800" b="1" dirty="0">
                <a:latin typeface="Arial" panose="020B0604020202020204" pitchFamily="34" charset="0"/>
                <a:cs typeface="Arial" panose="020B0604020202020204" pitchFamily="34" charset="0"/>
              </a:rPr>
              <a:t>Muito Obrigado pela Atenção </a:t>
            </a:r>
          </a:p>
        </p:txBody>
      </p:sp>
    </p:spTree>
    <p:extLst>
      <p:ext uri="{BB962C8B-B14F-4D97-AF65-F5344CB8AC3E}">
        <p14:creationId xmlns:p14="http://schemas.microsoft.com/office/powerpoint/2010/main" val="3150264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652" y="365125"/>
            <a:ext cx="10489223" cy="839421"/>
          </a:xfrm>
        </p:spPr>
        <p:txBody>
          <a:bodyPr>
            <a:normAutofit fontScale="90000"/>
          </a:bodyPr>
          <a:lstStyle/>
          <a:p>
            <a:pPr algn="ctr"/>
            <a:r>
              <a:rPr lang="pt-BR" sz="3200" b="1" dirty="0"/>
              <a:t>Conceit</a:t>
            </a:r>
            <a:r>
              <a:rPr lang="pt-BR" sz="3100" b="1" dirty="0"/>
              <a:t>o e estágio do PSA a nível nacional e internacional</a:t>
            </a:r>
          </a:p>
        </p:txBody>
      </p:sp>
      <p:sp>
        <p:nvSpPr>
          <p:cNvPr id="3" name="Content Placeholder 2"/>
          <p:cNvSpPr>
            <a:spLocks noGrp="1"/>
          </p:cNvSpPr>
          <p:nvPr>
            <p:ph idx="1"/>
          </p:nvPr>
        </p:nvSpPr>
        <p:spPr>
          <a:xfrm>
            <a:off x="1538653" y="1204546"/>
            <a:ext cx="6304085" cy="5451231"/>
          </a:xfrm>
        </p:spPr>
        <p:txBody>
          <a:bodyPr>
            <a:normAutofit/>
          </a:bodyPr>
          <a:lstStyle/>
          <a:p>
            <a:pPr marL="0" indent="0">
              <a:buNone/>
            </a:pPr>
            <a:endParaRPr lang="pt-PT" b="1" dirty="0"/>
          </a:p>
          <a:p>
            <a:pPr marL="0" indent="0">
              <a:buNone/>
            </a:pPr>
            <a:r>
              <a:rPr lang="pt-PT" b="1" dirty="0"/>
              <a:t>Conceito de Pagamento por Serviços Ambientais</a:t>
            </a:r>
          </a:p>
          <a:p>
            <a:pPr marL="514350" indent="-514350" algn="just">
              <a:buAutoNum type="arabicPeriod"/>
            </a:pPr>
            <a:endParaRPr lang="pt-PT" dirty="0"/>
          </a:p>
          <a:p>
            <a:pPr marL="514350" indent="-514350" algn="just">
              <a:buAutoNum type="arabicPeriod"/>
            </a:pPr>
            <a:r>
              <a:rPr lang="pt-PT" dirty="0"/>
              <a:t>O conceito de PSA é variável com base no contexto político e operacional, grupo alvo e mercado em que se opera. O importante é definir os serviços que serão pagos e sob que critérios/regras. </a:t>
            </a:r>
          </a:p>
          <a:p>
            <a:pPr marL="514350" indent="-514350" algn="just">
              <a:buAutoNum type="arabicPeriod"/>
            </a:pPr>
            <a:endParaRPr lang="pt-PT" dirty="0"/>
          </a:p>
          <a:p>
            <a:pPr marL="514350" indent="-514350" algn="just">
              <a:buAutoNum type="arabicPeriod"/>
            </a:pPr>
            <a:r>
              <a:rPr lang="pt-BR" dirty="0"/>
              <a:t>Um PSA é  uma transação voluntária, onde um serviço de ecossistema bem definido, está a ser "comprado" por, no mínimo, um comprador e, de no minimo um provedor do SE e só se o provedor de SE garantir o fornecimento (Wunder, 2005).</a:t>
            </a:r>
            <a:endParaRPr lang="pt-PT" dirty="0"/>
          </a:p>
          <a:p>
            <a:pPr marL="514350" indent="-514350">
              <a:buFont typeface="+mj-lt"/>
              <a:buAutoNum type="arabicParenR"/>
            </a:pPr>
            <a:endParaRPr lang="pt-PT" dirty="0"/>
          </a:p>
          <a:p>
            <a:pPr marL="514350" indent="-514350">
              <a:buFont typeface="+mj-lt"/>
              <a:buAutoNum type="arabicParenR"/>
            </a:pPr>
            <a:endParaRPr lang="pt-PT" dirty="0"/>
          </a:p>
          <a:p>
            <a:pPr marL="514350" indent="-514350">
              <a:buFont typeface="+mj-lt"/>
              <a:buAutoNum type="arabicParenR"/>
            </a:pPr>
            <a:endParaRPr lang="pt-PT" dirty="0"/>
          </a:p>
          <a:p>
            <a:pPr marL="0" indent="0">
              <a:buNone/>
            </a:pPr>
            <a:endParaRPr lang="pt-PT" dirty="0"/>
          </a:p>
          <a:p>
            <a:pPr marL="0" indent="0">
              <a:buNone/>
            </a:pPr>
            <a:endParaRPr lang="pt-PT" dirty="0"/>
          </a:p>
        </p:txBody>
      </p:sp>
      <p:grpSp>
        <p:nvGrpSpPr>
          <p:cNvPr id="7" name="Group 6"/>
          <p:cNvGrpSpPr/>
          <p:nvPr/>
        </p:nvGrpSpPr>
        <p:grpSpPr>
          <a:xfrm>
            <a:off x="7948246" y="1130191"/>
            <a:ext cx="4079630" cy="5525586"/>
            <a:chOff x="7948246" y="1130191"/>
            <a:chExt cx="4079630" cy="5525586"/>
          </a:xfrm>
        </p:grpSpPr>
        <p:pic>
          <p:nvPicPr>
            <p:cNvPr id="5" name="Picture 4"/>
            <p:cNvPicPr>
              <a:picLocks noChangeAspect="1"/>
            </p:cNvPicPr>
            <p:nvPr/>
          </p:nvPicPr>
          <p:blipFill>
            <a:blip r:embed="rId2"/>
            <a:stretch>
              <a:fillRect/>
            </a:stretch>
          </p:blipFill>
          <p:spPr>
            <a:xfrm>
              <a:off x="7948246" y="1130191"/>
              <a:ext cx="4079630" cy="3141843"/>
            </a:xfrm>
            <a:prstGeom prst="rect">
              <a:avLst/>
            </a:prstGeom>
          </p:spPr>
        </p:pic>
        <p:pic>
          <p:nvPicPr>
            <p:cNvPr id="6" name="Picture 5"/>
            <p:cNvPicPr>
              <a:picLocks noChangeAspect="1"/>
            </p:cNvPicPr>
            <p:nvPr/>
          </p:nvPicPr>
          <p:blipFill>
            <a:blip r:embed="rId3"/>
            <a:stretch>
              <a:fillRect/>
            </a:stretch>
          </p:blipFill>
          <p:spPr>
            <a:xfrm>
              <a:off x="7948246" y="4272034"/>
              <a:ext cx="4079630" cy="2383743"/>
            </a:xfrm>
            <a:prstGeom prst="rect">
              <a:avLst/>
            </a:prstGeom>
          </p:spPr>
        </p:pic>
      </p:grpSp>
    </p:spTree>
    <p:extLst>
      <p:ext uri="{BB962C8B-B14F-4D97-AF65-F5344CB8AC3E}">
        <p14:creationId xmlns:p14="http://schemas.microsoft.com/office/powerpoint/2010/main" val="716203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3823" y="127733"/>
            <a:ext cx="9730154" cy="839421"/>
          </a:xfrm>
        </p:spPr>
        <p:txBody>
          <a:bodyPr>
            <a:normAutofit fontScale="90000"/>
          </a:bodyPr>
          <a:lstStyle/>
          <a:p>
            <a:pPr algn="ctr"/>
            <a:r>
              <a:rPr lang="pt-PT" sz="3200" b="1" dirty="0"/>
              <a:t>Estágio de PSA a nível Nacional e sua Inserção a nível Internacional</a:t>
            </a:r>
          </a:p>
        </p:txBody>
      </p:sp>
      <p:sp>
        <p:nvSpPr>
          <p:cNvPr id="3" name="Content Placeholder 2"/>
          <p:cNvSpPr>
            <a:spLocks noGrp="1"/>
          </p:cNvSpPr>
          <p:nvPr>
            <p:ph idx="1"/>
          </p:nvPr>
        </p:nvSpPr>
        <p:spPr>
          <a:xfrm>
            <a:off x="1793631" y="1204546"/>
            <a:ext cx="5249008" cy="5451231"/>
          </a:xfrm>
        </p:spPr>
        <p:txBody>
          <a:bodyPr>
            <a:normAutofit/>
          </a:bodyPr>
          <a:lstStyle/>
          <a:p>
            <a:pPr marL="514350" indent="-514350" algn="just">
              <a:buFont typeface="+mj-lt"/>
              <a:buAutoNum type="arabicParenR"/>
            </a:pPr>
            <a:endParaRPr lang="pt-PT" dirty="0"/>
          </a:p>
          <a:p>
            <a:pPr marL="514350" indent="-514350" algn="just">
              <a:buFont typeface="+mj-lt"/>
              <a:buAutoNum type="arabicParenR"/>
            </a:pPr>
            <a:r>
              <a:rPr lang="pt-PT" dirty="0"/>
              <a:t>A maior parte de iniciativas a nível global são REDD+ com 700 projectos em primeiro lugar e água em segundo lugar, sendo liderados pela América Latina com mais de 300 iniciativas, dum total de 550 iniciativas.</a:t>
            </a:r>
          </a:p>
          <a:p>
            <a:pPr marL="514350" indent="-514350" algn="just">
              <a:buFont typeface="+mj-lt"/>
              <a:buAutoNum type="arabicParenR"/>
            </a:pPr>
            <a:endParaRPr lang="pt-PT" dirty="0"/>
          </a:p>
          <a:p>
            <a:pPr marL="514350" indent="-514350" algn="just">
              <a:buFont typeface="+mj-lt"/>
              <a:buAutoNum type="arabicParenR"/>
            </a:pPr>
            <a:endParaRPr lang="pt-PT" dirty="0"/>
          </a:p>
          <a:p>
            <a:pPr marL="514350" indent="-514350" algn="just">
              <a:buFont typeface="+mj-lt"/>
              <a:buAutoNum type="arabicParenR"/>
            </a:pPr>
            <a:r>
              <a:rPr lang="pt-PT" dirty="0"/>
              <a:t>Em Moçambique, o Projecto de PSA na Comunidade de Nhambita (2003) e o Acordo de Pagamento de Redução de Ermissões da Paisagem da Zambézia, são os projectos mais estudados e conhecidos a nível nacional e internacional. </a:t>
            </a:r>
          </a:p>
        </p:txBody>
      </p:sp>
      <p:grpSp>
        <p:nvGrpSpPr>
          <p:cNvPr id="6" name="Group 5"/>
          <p:cNvGrpSpPr/>
          <p:nvPr/>
        </p:nvGrpSpPr>
        <p:grpSpPr>
          <a:xfrm>
            <a:off x="7197968" y="1125415"/>
            <a:ext cx="4155832" cy="5335598"/>
            <a:chOff x="5770683" y="1204546"/>
            <a:chExt cx="4155832" cy="5335598"/>
          </a:xfrm>
        </p:grpSpPr>
        <p:pic>
          <p:nvPicPr>
            <p:cNvPr id="4" name="Picture 3"/>
            <p:cNvPicPr>
              <a:picLocks noChangeAspect="1"/>
            </p:cNvPicPr>
            <p:nvPr/>
          </p:nvPicPr>
          <p:blipFill>
            <a:blip r:embed="rId2"/>
            <a:stretch>
              <a:fillRect/>
            </a:stretch>
          </p:blipFill>
          <p:spPr>
            <a:xfrm>
              <a:off x="5770684" y="1204546"/>
              <a:ext cx="4155831" cy="2717555"/>
            </a:xfrm>
            <a:prstGeom prst="rect">
              <a:avLst/>
            </a:prstGeom>
          </p:spPr>
        </p:pic>
        <p:pic>
          <p:nvPicPr>
            <p:cNvPr id="5" name="Picture 4"/>
            <p:cNvPicPr>
              <a:picLocks noChangeAspect="1"/>
            </p:cNvPicPr>
            <p:nvPr/>
          </p:nvPicPr>
          <p:blipFill>
            <a:blip r:embed="rId3"/>
            <a:stretch>
              <a:fillRect/>
            </a:stretch>
          </p:blipFill>
          <p:spPr>
            <a:xfrm>
              <a:off x="5770683" y="3930161"/>
              <a:ext cx="4155832" cy="2609983"/>
            </a:xfrm>
            <a:prstGeom prst="rect">
              <a:avLst/>
            </a:prstGeom>
          </p:spPr>
        </p:pic>
      </p:grpSp>
    </p:spTree>
    <p:extLst>
      <p:ext uri="{BB962C8B-B14F-4D97-AF65-F5344CB8AC3E}">
        <p14:creationId xmlns:p14="http://schemas.microsoft.com/office/powerpoint/2010/main" val="583197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69" y="365125"/>
            <a:ext cx="11342077" cy="733913"/>
          </a:xfrm>
        </p:spPr>
        <p:txBody>
          <a:bodyPr/>
          <a:lstStyle/>
          <a:p>
            <a:pPr algn="ctr"/>
            <a:r>
              <a:rPr lang="pt-PT" b="1" dirty="0"/>
              <a:t>Metodologia Usada</a:t>
            </a:r>
          </a:p>
        </p:txBody>
      </p:sp>
      <p:sp>
        <p:nvSpPr>
          <p:cNvPr id="3" name="Content Placeholder 2"/>
          <p:cNvSpPr>
            <a:spLocks noGrp="1"/>
          </p:cNvSpPr>
          <p:nvPr>
            <p:ph idx="1"/>
          </p:nvPr>
        </p:nvSpPr>
        <p:spPr>
          <a:xfrm>
            <a:off x="2092568" y="1318846"/>
            <a:ext cx="9812217" cy="5213839"/>
          </a:xfrm>
        </p:spPr>
        <p:txBody>
          <a:bodyPr>
            <a:normAutofit fontScale="85000" lnSpcReduction="10000"/>
          </a:bodyPr>
          <a:lstStyle/>
          <a:p>
            <a:pPr marL="0" indent="0" algn="just">
              <a:buNone/>
            </a:pPr>
            <a:r>
              <a:rPr lang="pt-PT" sz="2600" dirty="0"/>
              <a:t>A metodologia desta pesquisa incidiu na </a:t>
            </a:r>
            <a:r>
              <a:rPr lang="pt-PT" sz="2600" b="1" dirty="0"/>
              <a:t>Revisão Sistemâtica da Literatura</a:t>
            </a:r>
          </a:p>
          <a:p>
            <a:pPr marL="0" indent="0" algn="just">
              <a:buNone/>
            </a:pPr>
            <a:r>
              <a:rPr lang="pt-BR" sz="2600" dirty="0"/>
              <a:t>1. Formulação da Questão de Investigação, de forma clara e focada.</a:t>
            </a:r>
          </a:p>
          <a:p>
            <a:pPr marL="0" indent="0" algn="just">
              <a:buNone/>
            </a:pPr>
            <a:r>
              <a:rPr lang="pt-BR" sz="2600" dirty="0"/>
              <a:t>2. Desenvolvimento de um Protocolo: métodos de recolha e análise de dados</a:t>
            </a:r>
          </a:p>
          <a:p>
            <a:pPr marL="0" indent="0" algn="just">
              <a:buNone/>
            </a:pPr>
            <a:r>
              <a:rPr lang="pt-BR" sz="2600" dirty="0"/>
              <a:t>3. Pesquisa e Selecção de Estudos Relevantes e com informação diversificada </a:t>
            </a:r>
          </a:p>
          <a:p>
            <a:pPr marL="0" indent="0" algn="just">
              <a:buNone/>
            </a:pPr>
            <a:r>
              <a:rPr lang="pt-BR" sz="2600" dirty="0"/>
              <a:t>4. Avaliação da Qualidade metodológica do Estudo</a:t>
            </a:r>
          </a:p>
          <a:p>
            <a:pPr marL="0" indent="0" algn="just">
              <a:buNone/>
            </a:pPr>
            <a:r>
              <a:rPr lang="pt-BR" sz="2600" dirty="0"/>
              <a:t>5. Extracção de Dados - Resumo dos dados relevantes dos estudos incluídos utilizando um formulário padronizado de extração de dados</a:t>
            </a:r>
          </a:p>
          <a:p>
            <a:pPr marL="0" indent="0" algn="just">
              <a:buNone/>
            </a:pPr>
            <a:r>
              <a:rPr lang="pt-BR" sz="2600" dirty="0"/>
              <a:t>6. Sintese e Interpretação dos Resultados: Combinação dos dados extraídos de diferentes estudos para tirar conclusões.</a:t>
            </a:r>
          </a:p>
          <a:p>
            <a:pPr marL="0" indent="0" algn="just">
              <a:buNone/>
            </a:pPr>
            <a:r>
              <a:rPr lang="pt-BR" sz="2600" dirty="0"/>
              <a:t>7. Apresentação dos resultados da revisão de forma clara, transparente e abrangente.</a:t>
            </a:r>
          </a:p>
          <a:p>
            <a:pPr marL="0" indent="0">
              <a:buNone/>
            </a:pPr>
            <a:endParaRPr lang="pt-PT" dirty="0"/>
          </a:p>
        </p:txBody>
      </p:sp>
    </p:spTree>
    <p:extLst>
      <p:ext uri="{BB962C8B-B14F-4D97-AF65-F5344CB8AC3E}">
        <p14:creationId xmlns:p14="http://schemas.microsoft.com/office/powerpoint/2010/main" val="2845999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7591" y="365125"/>
            <a:ext cx="10260623" cy="733913"/>
          </a:xfrm>
        </p:spPr>
        <p:txBody>
          <a:bodyPr>
            <a:normAutofit/>
          </a:bodyPr>
          <a:lstStyle/>
          <a:p>
            <a:pPr algn="just"/>
            <a:r>
              <a:rPr lang="pt-PT" sz="2800" b="1" dirty="0"/>
              <a:t>Quadro Legal e Institucional para PSA em Moçambique </a:t>
            </a:r>
          </a:p>
        </p:txBody>
      </p:sp>
      <p:sp>
        <p:nvSpPr>
          <p:cNvPr id="3" name="Content Placeholder 2"/>
          <p:cNvSpPr>
            <a:spLocks noGrp="1"/>
          </p:cNvSpPr>
          <p:nvPr>
            <p:ph idx="1"/>
          </p:nvPr>
        </p:nvSpPr>
        <p:spPr>
          <a:xfrm>
            <a:off x="1767254" y="1178169"/>
            <a:ext cx="6682153" cy="5530362"/>
          </a:xfrm>
        </p:spPr>
        <p:txBody>
          <a:bodyPr>
            <a:normAutofit/>
          </a:bodyPr>
          <a:lstStyle/>
          <a:p>
            <a:pPr marL="0" indent="0">
              <a:buNone/>
            </a:pPr>
            <a:r>
              <a:rPr lang="pt-PT" b="1" dirty="0"/>
              <a:t>Quadro Legal do PSA em Moçambique </a:t>
            </a:r>
          </a:p>
          <a:p>
            <a:pPr marL="0" indent="0">
              <a:buNone/>
            </a:pPr>
            <a:r>
              <a:rPr lang="pt-BR" u="sng" dirty="0"/>
              <a:t>Biodiversidade</a:t>
            </a:r>
          </a:p>
          <a:p>
            <a:pPr marL="0" indent="0">
              <a:buNone/>
            </a:pPr>
            <a:endParaRPr lang="pt-BR" u="sng" dirty="0"/>
          </a:p>
          <a:p>
            <a:pPr marL="0" indent="0" algn="just">
              <a:buNone/>
            </a:pPr>
            <a:r>
              <a:rPr lang="pt-BR" dirty="0"/>
              <a:t>1. O Anexo do Regulamento da Lei n.º 16/2014, de 20 de Junho, alterado e republicado pela Lei n.º 5/2017, de 11 de Maio, Lei da Protecção, Conservação e Uso Sustentável da Diversidade Biológica define a Compensação (ou pagamento) por Serviços dos Ecossistemas – termo utilizado para definir uma variedade de mecanismos nos quais os beneficiários ou utilizadores de serviços dos ecossistemas, que incluem a água, biodiversidade e sequestro de carbono, efectuam um pagamento aos administradores ou prestadores desses serviços dos ecossistemas para que protejam ou melhorem a prestação desses serviços</a:t>
            </a:r>
            <a:endParaRPr lang="pt-PT" dirty="0"/>
          </a:p>
        </p:txBody>
      </p:sp>
      <p:pic>
        <p:nvPicPr>
          <p:cNvPr id="4" name="Picture 3"/>
          <p:cNvPicPr>
            <a:picLocks noChangeAspect="1"/>
          </p:cNvPicPr>
          <p:nvPr/>
        </p:nvPicPr>
        <p:blipFill>
          <a:blip r:embed="rId2"/>
          <a:stretch>
            <a:fillRect/>
          </a:stretch>
        </p:blipFill>
        <p:spPr>
          <a:xfrm>
            <a:off x="8519747" y="1960684"/>
            <a:ext cx="3465634" cy="3500437"/>
          </a:xfrm>
          <a:prstGeom prst="rect">
            <a:avLst/>
          </a:prstGeom>
        </p:spPr>
      </p:pic>
    </p:spTree>
    <p:extLst>
      <p:ext uri="{BB962C8B-B14F-4D97-AF65-F5344CB8AC3E}">
        <p14:creationId xmlns:p14="http://schemas.microsoft.com/office/powerpoint/2010/main" val="3377195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462" y="193431"/>
            <a:ext cx="10172700" cy="1002323"/>
          </a:xfrm>
        </p:spPr>
        <p:txBody>
          <a:bodyPr>
            <a:normAutofit fontScale="90000"/>
          </a:bodyPr>
          <a:lstStyle/>
          <a:p>
            <a:r>
              <a:rPr lang="pt-PT" sz="3600" b="1" dirty="0"/>
              <a:t>Quadro Legal e Institucional para PSA em Moçambique</a:t>
            </a:r>
            <a:r>
              <a:rPr lang="pt-PT" b="1" dirty="0"/>
              <a:t> </a:t>
            </a:r>
          </a:p>
        </p:txBody>
      </p:sp>
      <p:sp>
        <p:nvSpPr>
          <p:cNvPr id="3" name="Content Placeholder 2"/>
          <p:cNvSpPr>
            <a:spLocks noGrp="1"/>
          </p:cNvSpPr>
          <p:nvPr>
            <p:ph idx="1"/>
          </p:nvPr>
        </p:nvSpPr>
        <p:spPr>
          <a:xfrm>
            <a:off x="2083776" y="1318846"/>
            <a:ext cx="9847386" cy="5539154"/>
          </a:xfrm>
        </p:spPr>
        <p:txBody>
          <a:bodyPr>
            <a:noAutofit/>
          </a:bodyPr>
          <a:lstStyle/>
          <a:p>
            <a:pPr marL="0" indent="0">
              <a:buNone/>
            </a:pPr>
            <a:r>
              <a:rPr lang="pt-PT" sz="2300" b="1" dirty="0"/>
              <a:t>Quadro Legal do PSA em Moçambique </a:t>
            </a:r>
          </a:p>
          <a:p>
            <a:pPr algn="just">
              <a:buFont typeface="Wingdings" panose="05000000000000000000" pitchFamily="2" charset="2"/>
              <a:buChar char="v"/>
            </a:pPr>
            <a:r>
              <a:rPr lang="pt-BR" sz="2300" dirty="0"/>
              <a:t> A NBSAP (2015 – 2030), refere que para melhorar a partilha de benefícios provenientes da Biodiversidade e dos serviços fornecidos pelos ecossistemas para todos os sectores do Governo e da Sociedade é importante a institucionalização de um sistema nacional de pagamento por serviços ambientais, incluindo serviços intangíveis como carbono (MITADER, 2015). </a:t>
            </a:r>
          </a:p>
          <a:p>
            <a:pPr marL="0" indent="0" algn="just">
              <a:buNone/>
            </a:pPr>
            <a:endParaRPr lang="pt-BR" sz="2300" b="1" dirty="0"/>
          </a:p>
          <a:p>
            <a:pPr marL="0" indent="0" algn="just">
              <a:buNone/>
            </a:pPr>
            <a:r>
              <a:rPr lang="pt-BR" sz="2300" b="1" dirty="0"/>
              <a:t>Florestas </a:t>
            </a:r>
          </a:p>
          <a:p>
            <a:pPr marL="0" indent="0" algn="just">
              <a:buNone/>
            </a:pPr>
            <a:r>
              <a:rPr lang="pt-BR" sz="2300" dirty="0"/>
              <a:t>O no. 4 do Artigo 71, Incentivos , da Lei de Florestas define que Compete ao Governo regular e estimular os mecanismos de pagamento de serviços ambientais e criar incentivos fiscais, visando promover o consumo dos produtos, bens e serviços do património florestal produzidos no País.</a:t>
            </a:r>
          </a:p>
        </p:txBody>
      </p:sp>
    </p:spTree>
    <p:extLst>
      <p:ext uri="{BB962C8B-B14F-4D97-AF65-F5344CB8AC3E}">
        <p14:creationId xmlns:p14="http://schemas.microsoft.com/office/powerpoint/2010/main" val="4272235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992" y="228600"/>
            <a:ext cx="10583008" cy="1090245"/>
          </a:xfrm>
        </p:spPr>
        <p:txBody>
          <a:bodyPr>
            <a:normAutofit/>
          </a:bodyPr>
          <a:lstStyle/>
          <a:p>
            <a:pPr algn="just"/>
            <a:r>
              <a:rPr lang="pt-PT" sz="2800" b="1" dirty="0"/>
              <a:t>Quadro Legal e Institucional para PSA em Moçambique </a:t>
            </a:r>
          </a:p>
        </p:txBody>
      </p:sp>
      <p:sp>
        <p:nvSpPr>
          <p:cNvPr id="3" name="Content Placeholder 2"/>
          <p:cNvSpPr>
            <a:spLocks noGrp="1"/>
          </p:cNvSpPr>
          <p:nvPr>
            <p:ph idx="1"/>
          </p:nvPr>
        </p:nvSpPr>
        <p:spPr>
          <a:xfrm>
            <a:off x="1934308" y="1318846"/>
            <a:ext cx="5460023" cy="5213839"/>
          </a:xfrm>
        </p:spPr>
        <p:txBody>
          <a:bodyPr>
            <a:normAutofit/>
          </a:bodyPr>
          <a:lstStyle/>
          <a:p>
            <a:pPr marL="0" indent="0" algn="just">
              <a:buNone/>
            </a:pPr>
            <a:r>
              <a:rPr lang="pt-BR" b="1" dirty="0"/>
              <a:t>Florestas </a:t>
            </a:r>
          </a:p>
          <a:p>
            <a:pPr algn="just">
              <a:buFont typeface="Wingdings" panose="05000000000000000000" pitchFamily="2" charset="2"/>
              <a:buChar char="v"/>
            </a:pPr>
            <a:r>
              <a:rPr lang="pt-BR" dirty="0"/>
              <a:t>O artigo 10 do Regulamento da Lei de Florestas, alinea e), sustenta que as receitas provenientes do processo de pagamento por serviços ambientais são um dos instrumentos de financiamento do sector de florestas</a:t>
            </a:r>
          </a:p>
          <a:p>
            <a:pPr algn="just">
              <a:buFont typeface="Wingdings" panose="05000000000000000000" pitchFamily="2" charset="2"/>
              <a:buChar char="v"/>
            </a:pPr>
            <a:endParaRPr lang="pt-BR" dirty="0"/>
          </a:p>
          <a:p>
            <a:pPr algn="just">
              <a:buFont typeface="Wingdings" panose="05000000000000000000" pitchFamily="2" charset="2"/>
              <a:buChar char="v"/>
            </a:pPr>
            <a:r>
              <a:rPr lang="pt-BR" dirty="0"/>
              <a:t>Está em desenvolvimento o Regulamento para o Mercado de Carbono em Moçambique</a:t>
            </a:r>
          </a:p>
          <a:p>
            <a:pPr marL="0" indent="0" algn="just">
              <a:buNone/>
            </a:pPr>
            <a:endParaRPr lang="pt-BR" dirty="0"/>
          </a:p>
          <a:p>
            <a:pPr marL="0" indent="0" algn="just">
              <a:buNone/>
            </a:pPr>
            <a:r>
              <a:rPr lang="pt-BR" b="1" dirty="0"/>
              <a:t>Conclusão</a:t>
            </a:r>
            <a:r>
              <a:rPr lang="pt-BR" dirty="0"/>
              <a:t>:  O quadro legal é incipiente para suportar um desenvolvimento efectivo de Esquemas de Pagamentos por Serviços Ambientais em Moçambique</a:t>
            </a:r>
          </a:p>
        </p:txBody>
      </p:sp>
      <p:pic>
        <p:nvPicPr>
          <p:cNvPr id="4" name="Picture 3"/>
          <p:cNvPicPr>
            <a:picLocks noChangeAspect="1"/>
          </p:cNvPicPr>
          <p:nvPr/>
        </p:nvPicPr>
        <p:blipFill>
          <a:blip r:embed="rId2"/>
          <a:stretch>
            <a:fillRect/>
          </a:stretch>
        </p:blipFill>
        <p:spPr>
          <a:xfrm>
            <a:off x="7587763" y="1318846"/>
            <a:ext cx="4464651" cy="2664069"/>
          </a:xfrm>
          <a:prstGeom prst="rect">
            <a:avLst/>
          </a:prstGeom>
        </p:spPr>
      </p:pic>
      <p:pic>
        <p:nvPicPr>
          <p:cNvPr id="6" name="Picture 5"/>
          <p:cNvPicPr>
            <a:picLocks noChangeAspect="1"/>
          </p:cNvPicPr>
          <p:nvPr/>
        </p:nvPicPr>
        <p:blipFill>
          <a:blip r:embed="rId3"/>
          <a:stretch>
            <a:fillRect/>
          </a:stretch>
        </p:blipFill>
        <p:spPr>
          <a:xfrm>
            <a:off x="7587762" y="3982915"/>
            <a:ext cx="2044911" cy="2549770"/>
          </a:xfrm>
          <a:prstGeom prst="rect">
            <a:avLst/>
          </a:prstGeom>
        </p:spPr>
      </p:pic>
      <p:pic>
        <p:nvPicPr>
          <p:cNvPr id="7" name="Picture 6"/>
          <p:cNvPicPr>
            <a:picLocks noChangeAspect="1"/>
          </p:cNvPicPr>
          <p:nvPr/>
        </p:nvPicPr>
        <p:blipFill>
          <a:blip r:embed="rId4"/>
          <a:stretch>
            <a:fillRect/>
          </a:stretch>
        </p:blipFill>
        <p:spPr>
          <a:xfrm>
            <a:off x="9574207" y="3982915"/>
            <a:ext cx="2536674" cy="2672862"/>
          </a:xfrm>
          <a:prstGeom prst="rect">
            <a:avLst/>
          </a:prstGeom>
        </p:spPr>
      </p:pic>
    </p:spTree>
    <p:extLst>
      <p:ext uri="{BB962C8B-B14F-4D97-AF65-F5344CB8AC3E}">
        <p14:creationId xmlns:p14="http://schemas.microsoft.com/office/powerpoint/2010/main" val="327159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9331" y="162902"/>
            <a:ext cx="9718432" cy="707537"/>
          </a:xfrm>
        </p:spPr>
        <p:txBody>
          <a:bodyPr>
            <a:normAutofit fontScale="90000"/>
          </a:bodyPr>
          <a:lstStyle/>
          <a:p>
            <a:pPr algn="just"/>
            <a:r>
              <a:rPr lang="pt-PT" sz="3200" b="1" dirty="0"/>
              <a:t>Quadro  Institucional para PSA em Moçambique </a:t>
            </a:r>
            <a:endParaRPr lang="pt-PT" sz="3200" dirty="0"/>
          </a:p>
        </p:txBody>
      </p:sp>
      <p:sp>
        <p:nvSpPr>
          <p:cNvPr id="3" name="Content Placeholder 2"/>
          <p:cNvSpPr>
            <a:spLocks noGrp="1"/>
          </p:cNvSpPr>
          <p:nvPr>
            <p:ph idx="1"/>
          </p:nvPr>
        </p:nvSpPr>
        <p:spPr>
          <a:xfrm>
            <a:off x="2206869" y="1011115"/>
            <a:ext cx="9759461" cy="5644662"/>
          </a:xfrm>
        </p:spPr>
        <p:txBody>
          <a:bodyPr>
            <a:normAutofit/>
          </a:bodyPr>
          <a:lstStyle/>
          <a:p>
            <a:pPr marL="0" indent="0">
              <a:buNone/>
            </a:pPr>
            <a:r>
              <a:rPr lang="pt-PT" b="1" dirty="0"/>
              <a:t>O Gabinete de Financiamento Climático </a:t>
            </a:r>
            <a:r>
              <a:rPr lang="pt-PT" dirty="0"/>
              <a:t>no Ministério das Finanças é responsável por:</a:t>
            </a:r>
          </a:p>
          <a:p>
            <a:pPr marL="514350" indent="-514350" algn="just">
              <a:buAutoNum type="arabicPeriod"/>
            </a:pPr>
            <a:r>
              <a:rPr lang="pt-BR" dirty="0"/>
              <a:t>Promover a operacionalização das fontes inovadoras de financiamento, incluindo obrigações/títulos verdes e troca de dívida para o clima.</a:t>
            </a:r>
          </a:p>
          <a:p>
            <a:pPr marL="514350" indent="-514350" algn="just">
              <a:buAutoNum type="arabicPeriod"/>
            </a:pPr>
            <a:r>
              <a:rPr lang="pt-BR" dirty="0"/>
              <a:t>Identificar e apoiar a avaliação fiscal, implementação de taxas e outras opções políticas em áreas prioritárias relacionadas com as mudanças climáticas, incluindo instrumentos e mecanismos financeiros inovadores em matéria de clima.</a:t>
            </a:r>
          </a:p>
          <a:p>
            <a:pPr marL="0" indent="0" algn="just">
              <a:buNone/>
            </a:pPr>
            <a:r>
              <a:rPr lang="pt-BR" dirty="0"/>
              <a:t>Decreto 23/2018, aprova o Regulamento para a implementação de Programas e Projectos  Inerentes à Redução de Emissões por Desmatamento e Degradação Florestal, Conservação e Aumento de Reservas  de Carbono (REDD+) colocandp o </a:t>
            </a:r>
            <a:r>
              <a:rPr lang="pt-BR" b="1" dirty="0"/>
              <a:t>FNDS</a:t>
            </a:r>
            <a:r>
              <a:rPr lang="pt-BR" dirty="0"/>
              <a:t> como a entidade responsável pelo pagamento de fundos do REDD+.  </a:t>
            </a:r>
          </a:p>
          <a:p>
            <a:pPr marL="0" indent="0" algn="just">
              <a:buNone/>
            </a:pPr>
            <a:endParaRPr lang="pt-BR" b="1" dirty="0"/>
          </a:p>
          <a:p>
            <a:pPr marL="0" indent="0" algn="just">
              <a:buNone/>
            </a:pPr>
            <a:r>
              <a:rPr lang="pt-BR" b="1" dirty="0"/>
              <a:t>Conclusão</a:t>
            </a:r>
            <a:r>
              <a:rPr lang="pt-BR" dirty="0"/>
              <a:t>: O quadro institucional desenvolvido se limitou para o REDD+  e ao Projecto da ERPA da Zambézia. </a:t>
            </a:r>
          </a:p>
          <a:p>
            <a:pPr marL="0" indent="0" algn="just">
              <a:buNone/>
            </a:pPr>
            <a:endParaRPr lang="pt-PT" dirty="0"/>
          </a:p>
        </p:txBody>
      </p:sp>
    </p:spTree>
    <p:extLst>
      <p:ext uri="{BB962C8B-B14F-4D97-AF65-F5344CB8AC3E}">
        <p14:creationId xmlns:p14="http://schemas.microsoft.com/office/powerpoint/2010/main" val="135921948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1510</TotalTime>
  <Words>2633</Words>
  <Application>Microsoft Office PowerPoint</Application>
  <PresentationFormat>Widescreen</PresentationFormat>
  <Paragraphs>149</Paragraphs>
  <Slides>26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Century Gothic</vt:lpstr>
      <vt:lpstr>MS Mincho</vt:lpstr>
      <vt:lpstr>Times New Roman</vt:lpstr>
      <vt:lpstr>Wingdings</vt:lpstr>
      <vt:lpstr>Wingdings 3</vt:lpstr>
      <vt:lpstr>Wisp</vt:lpstr>
      <vt:lpstr>  REPÚBLICA DE MOÇAMBIQUE MINISTÉRIO DA AGRICULTURA, AMBIENTE E PESCAS DIRECCÃO NACIONAL DE FLORESTAS E FAUNA BRAVIA </vt:lpstr>
      <vt:lpstr>Estrutura da Apresentação</vt:lpstr>
      <vt:lpstr>Conceito e estágio do PSA a nível nacional e internacional</vt:lpstr>
      <vt:lpstr>Estágio de PSA a nível Nacional e sua Inserção a nível Internacional</vt:lpstr>
      <vt:lpstr>Metodologia Usada</vt:lpstr>
      <vt:lpstr>Quadro Legal e Institucional para PSA em Moçambique </vt:lpstr>
      <vt:lpstr>Quadro Legal e Institucional para PSA em Moçambique </vt:lpstr>
      <vt:lpstr>Quadro Legal e Institucional para PSA em Moçambique </vt:lpstr>
      <vt:lpstr>Quadro  Institucional para PSA em Moçambique </vt:lpstr>
      <vt:lpstr>Pagamento por Serviços Ambientais Baseados nas Comunidades:  MCRN&amp; PSA</vt:lpstr>
      <vt:lpstr>Pagamento por Serviços Ambientais Baseados nas Comunidades:  MCRN&amp; PSA</vt:lpstr>
      <vt:lpstr>Factor comum para PSA e MCRN: Participação Comunitária </vt:lpstr>
      <vt:lpstr>Modelos de Pagamentos por Serviços Ambientais em Moçambique </vt:lpstr>
      <vt:lpstr>Modelos de Pagamentos por Serviços Ambientais em Moçambique </vt:lpstr>
      <vt:lpstr>Modelos de Pagamentos por Serviços Ambientais em Moçambique </vt:lpstr>
      <vt:lpstr>Modelos de Pagamentos por Serviços Ambientais em Moçambique </vt:lpstr>
      <vt:lpstr>Modelos de Pagamentos por Serviços Ambientais em Moçambique </vt:lpstr>
      <vt:lpstr>Modelos de Pagamentos por Serviços Ambientais em Moçambique </vt:lpstr>
      <vt:lpstr>Modelos de Pagamentos por Serviços Ambientais em Moçambique </vt:lpstr>
      <vt:lpstr>PowerPoint Presentation</vt:lpstr>
      <vt:lpstr>Área de Estudo – Reserva Florestal de Mecubúri, Nampula </vt:lpstr>
      <vt:lpstr>Área de Estudo – Reserva Florestal de Mecubúri, Nampula </vt:lpstr>
      <vt:lpstr>Área de Estudo – Reserva Florestal de Mecubúri, Nampula </vt:lpstr>
      <vt:lpstr>Programa de Restauração em Curso na Reserva Florestal de Mecubúri</vt:lpstr>
      <vt:lpstr>Conclusões da Pesquisa</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Rmabunad</dc:creator>
  <cp:lastModifiedBy>Direccao</cp:lastModifiedBy>
  <cp:revision>178</cp:revision>
  <dcterms:created xsi:type="dcterms:W3CDTF">2025-07-18T05:44:30Z</dcterms:created>
  <dcterms:modified xsi:type="dcterms:W3CDTF">2025-07-29T07:01:10Z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667748</vt:lpwstr>
  </property>
  <property fmtid="{D5CDD505-2E9C-101B-9397-08002B2CF9AE}" name="NXPowerLiteSettings" pid="3">
    <vt:lpwstr>F70005D002A000</vt:lpwstr>
  </property>
  <property fmtid="{D5CDD505-2E9C-101B-9397-08002B2CF9AE}" name="NXPowerLiteVersion" pid="4">
    <vt:lpwstr>D10.3.2</vt:lpwstr>
  </property>
</Properties>
</file>